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4"/>
  </p:notesMasterIdLst>
  <p:sldIdLst>
    <p:sldId id="256"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85" r:id="rId21"/>
    <p:sldId id="278" r:id="rId22"/>
    <p:sldId id="279" r:id="rId23"/>
    <p:sldId id="280" r:id="rId24"/>
    <p:sldId id="281" r:id="rId25"/>
    <p:sldId id="282" r:id="rId26"/>
    <p:sldId id="283" r:id="rId27"/>
    <p:sldId id="287" r:id="rId28"/>
    <p:sldId id="290" r:id="rId29"/>
    <p:sldId id="288" r:id="rId30"/>
    <p:sldId id="289" r:id="rId31"/>
    <p:sldId id="286" r:id="rId32"/>
    <p:sldId id="294" r:id="rId33"/>
    <p:sldId id="284" r:id="rId34"/>
    <p:sldId id="291" r:id="rId35"/>
    <p:sldId id="370" r:id="rId36"/>
    <p:sldId id="333" r:id="rId37"/>
    <p:sldId id="371" r:id="rId38"/>
    <p:sldId id="257" r:id="rId39"/>
    <p:sldId id="372" r:id="rId40"/>
    <p:sldId id="373" r:id="rId41"/>
    <p:sldId id="374" r:id="rId42"/>
    <p:sldId id="375" r:id="rId43"/>
    <p:sldId id="376" r:id="rId44"/>
    <p:sldId id="346" r:id="rId45"/>
    <p:sldId id="334" r:id="rId46"/>
    <p:sldId id="335" r:id="rId47"/>
    <p:sldId id="336" r:id="rId48"/>
    <p:sldId id="337" r:id="rId49"/>
    <p:sldId id="338" r:id="rId50"/>
    <p:sldId id="339" r:id="rId51"/>
    <p:sldId id="340" r:id="rId52"/>
    <p:sldId id="341" r:id="rId53"/>
    <p:sldId id="342" r:id="rId54"/>
    <p:sldId id="343" r:id="rId55"/>
    <p:sldId id="277" r:id="rId56"/>
    <p:sldId id="344" r:id="rId57"/>
    <p:sldId id="345" r:id="rId58"/>
    <p:sldId id="293" r:id="rId59"/>
    <p:sldId id="347" r:id="rId60"/>
    <p:sldId id="348" r:id="rId61"/>
    <p:sldId id="349" r:id="rId62"/>
    <p:sldId id="350" r:id="rId63"/>
    <p:sldId id="351" r:id="rId64"/>
    <p:sldId id="352" r:id="rId65"/>
    <p:sldId id="353" r:id="rId66"/>
    <p:sldId id="354" r:id="rId67"/>
    <p:sldId id="356" r:id="rId68"/>
    <p:sldId id="357" r:id="rId69"/>
    <p:sldId id="355" r:id="rId70"/>
    <p:sldId id="358" r:id="rId71"/>
    <p:sldId id="359" r:id="rId72"/>
    <p:sldId id="361" r:id="rId73"/>
    <p:sldId id="362" r:id="rId74"/>
    <p:sldId id="363" r:id="rId75"/>
    <p:sldId id="364" r:id="rId76"/>
    <p:sldId id="360" r:id="rId77"/>
    <p:sldId id="365" r:id="rId78"/>
    <p:sldId id="366" r:id="rId79"/>
    <p:sldId id="367" r:id="rId80"/>
    <p:sldId id="368" r:id="rId81"/>
    <p:sldId id="369" r:id="rId82"/>
    <p:sldId id="258" r:id="rId83"/>
  </p:sldIdLst>
  <p:sldSz cx="9144000" cy="6858000" type="screen4x3"/>
  <p:notesSz cx="6797675" cy="9926638"/>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4E3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88"/>
    <p:restoredTop sz="94688"/>
  </p:normalViewPr>
  <p:slideViewPr>
    <p:cSldViewPr snapToGrid="0" snapToObjects="1">
      <p:cViewPr varScale="1">
        <p:scale>
          <a:sx n="90" d="100"/>
          <a:sy n="90" d="100"/>
        </p:scale>
        <p:origin x="1488"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909-45A6-878E-431ABB0424B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A909-45A6-878E-431ABB0424B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A909-45A6-878E-431ABB0424B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A909-45A6-878E-431ABB0424B9}"/>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A909-45A6-878E-431ABB0424B9}"/>
              </c:ext>
            </c:extLst>
          </c:dPt>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s-E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Hoja1!$D$10:$D$14</c:f>
              <c:strCache>
                <c:ptCount val="5"/>
                <c:pt idx="0">
                  <c:v>IRPF</c:v>
                </c:pt>
                <c:pt idx="1">
                  <c:v>IS</c:v>
                </c:pt>
                <c:pt idx="2">
                  <c:v>IVA</c:v>
                </c:pt>
                <c:pt idx="3">
                  <c:v>IE</c:v>
                </c:pt>
                <c:pt idx="4">
                  <c:v>OTROS</c:v>
                </c:pt>
              </c:strCache>
            </c:strRef>
          </c:cat>
          <c:val>
            <c:numRef>
              <c:f>Hoja1!$E$10:$E$14</c:f>
              <c:numCache>
                <c:formatCode>General</c:formatCode>
                <c:ptCount val="5"/>
                <c:pt idx="0">
                  <c:v>82859</c:v>
                </c:pt>
                <c:pt idx="1">
                  <c:v>24838</c:v>
                </c:pt>
                <c:pt idx="2">
                  <c:v>70177</c:v>
                </c:pt>
                <c:pt idx="3">
                  <c:v>20528</c:v>
                </c:pt>
                <c:pt idx="4">
                  <c:v>10283</c:v>
                </c:pt>
              </c:numCache>
            </c:numRef>
          </c:val>
          <c:extLst>
            <c:ext xmlns:c16="http://schemas.microsoft.com/office/drawing/2014/chart" uri="{C3380CC4-5D6E-409C-BE32-E72D297353CC}">
              <c16:uniqueId val="{0000000A-A909-45A6-878E-431ABB0424B9}"/>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tx>
            <c:strRef>
              <c:f>'AGUA+RESIDUOS+EMISIONES+RECURSO'!$C$112</c:f>
              <c:strCache>
                <c:ptCount val="1"/>
                <c:pt idx="0">
                  <c:v>Rec. Agua</c:v>
                </c:pt>
              </c:strCache>
            </c:strRef>
          </c:tx>
          <c:spPr>
            <a:solidFill>
              <a:schemeClr val="accent1"/>
            </a:solidFill>
            <a:ln>
              <a:noFill/>
            </a:ln>
            <a:effectLst/>
            <a:sp3d/>
          </c:spPr>
          <c:invertIfNegative val="0"/>
          <c:dLbls>
            <c:spPr>
              <a:solidFill>
                <a:schemeClr val="bg1"/>
              </a:solidFill>
              <a:ln>
                <a:solidFill>
                  <a:schemeClr val="accent1"/>
                </a:solid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'AGUA+RESIDUOS+EMISIONES+RECURSO'!$B$113:$B$128</c:f>
              <c:strCache>
                <c:ptCount val="16"/>
                <c:pt idx="0">
                  <c:v>ANDALUCIA </c:v>
                </c:pt>
                <c:pt idx="1">
                  <c:v>ARAGON </c:v>
                </c:pt>
                <c:pt idx="2">
                  <c:v>ASTURIAS</c:v>
                </c:pt>
                <c:pt idx="3">
                  <c:v>BALEARES</c:v>
                </c:pt>
                <c:pt idx="4">
                  <c:v>CANARIAS </c:v>
                </c:pt>
                <c:pt idx="5">
                  <c:v>CANTABRIA</c:v>
                </c:pt>
                <c:pt idx="6">
                  <c:v>C - LA MANCHA </c:v>
                </c:pt>
                <c:pt idx="7">
                  <c:v>C-LEÓN</c:v>
                </c:pt>
                <c:pt idx="8">
                  <c:v>CATALUÑA</c:v>
                </c:pt>
                <c:pt idx="9">
                  <c:v>EXTREMADURA</c:v>
                </c:pt>
                <c:pt idx="10">
                  <c:v>GALICIA</c:v>
                </c:pt>
                <c:pt idx="11">
                  <c:v>MADRID</c:v>
                </c:pt>
                <c:pt idx="12">
                  <c:v>R.MURCIA</c:v>
                </c:pt>
                <c:pt idx="13">
                  <c:v>LA RIOJA</c:v>
                </c:pt>
                <c:pt idx="14">
                  <c:v>C.VALENCIANA</c:v>
                </c:pt>
                <c:pt idx="15">
                  <c:v>TOTAL </c:v>
                </c:pt>
              </c:strCache>
            </c:strRef>
          </c:cat>
          <c:val>
            <c:numRef>
              <c:f>'AGUA+RESIDUOS+EMISIONES+RECURSO'!$C$113:$C$128</c:f>
              <c:numCache>
                <c:formatCode>#,##0.0</c:formatCode>
                <c:ptCount val="16"/>
                <c:pt idx="0">
                  <c:v>97.243259348920375</c:v>
                </c:pt>
                <c:pt idx="1">
                  <c:v>90.316922877100751</c:v>
                </c:pt>
                <c:pt idx="2">
                  <c:v>71.762832949229036</c:v>
                </c:pt>
                <c:pt idx="3">
                  <c:v>39.668224465835841</c:v>
                </c:pt>
                <c:pt idx="5">
                  <c:v>98.876413041298463</c:v>
                </c:pt>
                <c:pt idx="8">
                  <c:v>74.510984593335223</c:v>
                </c:pt>
                <c:pt idx="9">
                  <c:v>6.8562964291409303</c:v>
                </c:pt>
                <c:pt idx="10">
                  <c:v>70.522491012403265</c:v>
                </c:pt>
                <c:pt idx="12">
                  <c:v>90.51574885525271</c:v>
                </c:pt>
                <c:pt idx="13">
                  <c:v>72.541929398024678</c:v>
                </c:pt>
                <c:pt idx="14">
                  <c:v>92.191191894127613</c:v>
                </c:pt>
                <c:pt idx="15">
                  <c:v>54.122745871297674</c:v>
                </c:pt>
              </c:numCache>
            </c:numRef>
          </c:val>
          <c:extLst>
            <c:ext xmlns:c16="http://schemas.microsoft.com/office/drawing/2014/chart" uri="{C3380CC4-5D6E-409C-BE32-E72D297353CC}">
              <c16:uniqueId val="{00000000-D468-4891-966F-83913D2AB8E8}"/>
            </c:ext>
          </c:extLst>
        </c:ser>
        <c:ser>
          <c:idx val="1"/>
          <c:order val="1"/>
          <c:tx>
            <c:strRef>
              <c:f>'AGUA+RESIDUOS+EMISIONES+RECURSO'!$D$112</c:f>
              <c:strCache>
                <c:ptCount val="1"/>
              </c:strCache>
            </c:strRef>
          </c:tx>
          <c:spPr>
            <a:solidFill>
              <a:schemeClr val="accent2"/>
            </a:solidFill>
            <a:ln>
              <a:noFill/>
            </a:ln>
            <a:effectLst/>
            <a:sp3d/>
          </c:spPr>
          <c:invertIfNegative val="0"/>
          <c:cat>
            <c:strRef>
              <c:f>'AGUA+RESIDUOS+EMISIONES+RECURSO'!$B$113:$B$128</c:f>
              <c:strCache>
                <c:ptCount val="16"/>
                <c:pt idx="0">
                  <c:v>ANDALUCIA </c:v>
                </c:pt>
                <c:pt idx="1">
                  <c:v>ARAGON </c:v>
                </c:pt>
                <c:pt idx="2">
                  <c:v>ASTURIAS</c:v>
                </c:pt>
                <c:pt idx="3">
                  <c:v>BALEARES</c:v>
                </c:pt>
                <c:pt idx="4">
                  <c:v>CANARIAS </c:v>
                </c:pt>
                <c:pt idx="5">
                  <c:v>CANTABRIA</c:v>
                </c:pt>
                <c:pt idx="6">
                  <c:v>C - LA MANCHA </c:v>
                </c:pt>
                <c:pt idx="7">
                  <c:v>C-LEÓN</c:v>
                </c:pt>
                <c:pt idx="8">
                  <c:v>CATALUÑA</c:v>
                </c:pt>
                <c:pt idx="9">
                  <c:v>EXTREMADURA</c:v>
                </c:pt>
                <c:pt idx="10">
                  <c:v>GALICIA</c:v>
                </c:pt>
                <c:pt idx="11">
                  <c:v>MADRID</c:v>
                </c:pt>
                <c:pt idx="12">
                  <c:v>R.MURCIA</c:v>
                </c:pt>
                <c:pt idx="13">
                  <c:v>LA RIOJA</c:v>
                </c:pt>
                <c:pt idx="14">
                  <c:v>C.VALENCIANA</c:v>
                </c:pt>
                <c:pt idx="15">
                  <c:v>TOTAL </c:v>
                </c:pt>
              </c:strCache>
            </c:strRef>
          </c:cat>
          <c:val>
            <c:numRef>
              <c:f>'AGUA+RESIDUOS+EMISIONES+RECURSO'!$D$113:$D$128</c:f>
            </c:numRef>
          </c:val>
          <c:extLst>
            <c:ext xmlns:c16="http://schemas.microsoft.com/office/drawing/2014/chart" uri="{C3380CC4-5D6E-409C-BE32-E72D297353CC}">
              <c16:uniqueId val="{00000001-D468-4891-966F-83913D2AB8E8}"/>
            </c:ext>
          </c:extLst>
        </c:ser>
        <c:ser>
          <c:idx val="2"/>
          <c:order val="2"/>
          <c:tx>
            <c:strRef>
              <c:f>'AGUA+RESIDUOS+EMISIONES+RECURSO'!$E$112</c:f>
              <c:strCache>
                <c:ptCount val="1"/>
                <c:pt idx="0">
                  <c:v>Rec. Residuos</c:v>
                </c:pt>
              </c:strCache>
            </c:strRef>
          </c:tx>
          <c:spPr>
            <a:solidFill>
              <a:schemeClr val="accent3"/>
            </a:solidFill>
            <a:ln>
              <a:noFill/>
            </a:ln>
            <a:effectLst/>
            <a:sp3d/>
          </c:spPr>
          <c:invertIfNegative val="0"/>
          <c:cat>
            <c:strRef>
              <c:f>'AGUA+RESIDUOS+EMISIONES+RECURSO'!$B$113:$B$128</c:f>
              <c:strCache>
                <c:ptCount val="16"/>
                <c:pt idx="0">
                  <c:v>ANDALUCIA </c:v>
                </c:pt>
                <c:pt idx="1">
                  <c:v>ARAGON </c:v>
                </c:pt>
                <c:pt idx="2">
                  <c:v>ASTURIAS</c:v>
                </c:pt>
                <c:pt idx="3">
                  <c:v>BALEARES</c:v>
                </c:pt>
                <c:pt idx="4">
                  <c:v>CANARIAS </c:v>
                </c:pt>
                <c:pt idx="5">
                  <c:v>CANTABRIA</c:v>
                </c:pt>
                <c:pt idx="6">
                  <c:v>C - LA MANCHA </c:v>
                </c:pt>
                <c:pt idx="7">
                  <c:v>C-LEÓN</c:v>
                </c:pt>
                <c:pt idx="8">
                  <c:v>CATALUÑA</c:v>
                </c:pt>
                <c:pt idx="9">
                  <c:v>EXTREMADURA</c:v>
                </c:pt>
                <c:pt idx="10">
                  <c:v>GALICIA</c:v>
                </c:pt>
                <c:pt idx="11">
                  <c:v>MADRID</c:v>
                </c:pt>
                <c:pt idx="12">
                  <c:v>R.MURCIA</c:v>
                </c:pt>
                <c:pt idx="13">
                  <c:v>LA RIOJA</c:v>
                </c:pt>
                <c:pt idx="14">
                  <c:v>C.VALENCIANA</c:v>
                </c:pt>
                <c:pt idx="15">
                  <c:v>TOTAL </c:v>
                </c:pt>
              </c:strCache>
            </c:strRef>
          </c:cat>
          <c:val>
            <c:numRef>
              <c:f>'AGUA+RESIDUOS+EMISIONES+RECURSO'!$E$113:$E$128</c:f>
              <c:numCache>
                <c:formatCode>General</c:formatCode>
                <c:ptCount val="16"/>
                <c:pt idx="0" formatCode="#,##0.0">
                  <c:v>0.64652684030321927</c:v>
                </c:pt>
                <c:pt idx="5" formatCode="#,##0.0">
                  <c:v>1.1237252633493375</c:v>
                </c:pt>
                <c:pt idx="7" formatCode="#,##0.0">
                  <c:v>9.2477830648929604</c:v>
                </c:pt>
                <c:pt idx="9" formatCode="#,##0.0">
                  <c:v>4.7457492341029033</c:v>
                </c:pt>
                <c:pt idx="11" formatCode="#,##0.0">
                  <c:v>35.84528199899615</c:v>
                </c:pt>
                <c:pt idx="12" formatCode="#,##0.0">
                  <c:v>3.7345349711949494</c:v>
                </c:pt>
                <c:pt idx="13" formatCode="#,##0.0">
                  <c:v>3.2278758204798508</c:v>
                </c:pt>
                <c:pt idx="14" formatCode="#,##0.0">
                  <c:v>0.44424830911332586</c:v>
                </c:pt>
                <c:pt idx="15" formatCode="#,##0.0">
                  <c:v>1.8720710100755575</c:v>
                </c:pt>
              </c:numCache>
            </c:numRef>
          </c:val>
          <c:extLst>
            <c:ext xmlns:c16="http://schemas.microsoft.com/office/drawing/2014/chart" uri="{C3380CC4-5D6E-409C-BE32-E72D297353CC}">
              <c16:uniqueId val="{00000002-D468-4891-966F-83913D2AB8E8}"/>
            </c:ext>
          </c:extLst>
        </c:ser>
        <c:ser>
          <c:idx val="3"/>
          <c:order val="3"/>
          <c:tx>
            <c:strRef>
              <c:f>'AGUA+RESIDUOS+EMISIONES+RECURSO'!$F$112</c:f>
              <c:strCache>
                <c:ptCount val="1"/>
              </c:strCache>
            </c:strRef>
          </c:tx>
          <c:spPr>
            <a:solidFill>
              <a:schemeClr val="accent4"/>
            </a:solidFill>
            <a:ln>
              <a:noFill/>
            </a:ln>
            <a:effectLst/>
            <a:sp3d/>
          </c:spPr>
          <c:invertIfNegative val="0"/>
          <c:cat>
            <c:strRef>
              <c:f>'AGUA+RESIDUOS+EMISIONES+RECURSO'!$B$113:$B$128</c:f>
              <c:strCache>
                <c:ptCount val="16"/>
                <c:pt idx="0">
                  <c:v>ANDALUCIA </c:v>
                </c:pt>
                <c:pt idx="1">
                  <c:v>ARAGON </c:v>
                </c:pt>
                <c:pt idx="2">
                  <c:v>ASTURIAS</c:v>
                </c:pt>
                <c:pt idx="3">
                  <c:v>BALEARES</c:v>
                </c:pt>
                <c:pt idx="4">
                  <c:v>CANARIAS </c:v>
                </c:pt>
                <c:pt idx="5">
                  <c:v>CANTABRIA</c:v>
                </c:pt>
                <c:pt idx="6">
                  <c:v>C - LA MANCHA </c:v>
                </c:pt>
                <c:pt idx="7">
                  <c:v>C-LEÓN</c:v>
                </c:pt>
                <c:pt idx="8">
                  <c:v>CATALUÑA</c:v>
                </c:pt>
                <c:pt idx="9">
                  <c:v>EXTREMADURA</c:v>
                </c:pt>
                <c:pt idx="10">
                  <c:v>GALICIA</c:v>
                </c:pt>
                <c:pt idx="11">
                  <c:v>MADRID</c:v>
                </c:pt>
                <c:pt idx="12">
                  <c:v>R.MURCIA</c:v>
                </c:pt>
                <c:pt idx="13">
                  <c:v>LA RIOJA</c:v>
                </c:pt>
                <c:pt idx="14">
                  <c:v>C.VALENCIANA</c:v>
                </c:pt>
                <c:pt idx="15">
                  <c:v>TOTAL </c:v>
                </c:pt>
              </c:strCache>
            </c:strRef>
          </c:cat>
          <c:val>
            <c:numRef>
              <c:f>'AGUA+RESIDUOS+EMISIONES+RECURSO'!$F$113:$F$128</c:f>
            </c:numRef>
          </c:val>
          <c:extLst>
            <c:ext xmlns:c16="http://schemas.microsoft.com/office/drawing/2014/chart" uri="{C3380CC4-5D6E-409C-BE32-E72D297353CC}">
              <c16:uniqueId val="{00000003-D468-4891-966F-83913D2AB8E8}"/>
            </c:ext>
          </c:extLst>
        </c:ser>
        <c:ser>
          <c:idx val="4"/>
          <c:order val="4"/>
          <c:tx>
            <c:strRef>
              <c:f>'AGUA+RESIDUOS+EMISIONES+RECURSO'!$G$112</c:f>
              <c:strCache>
                <c:ptCount val="1"/>
                <c:pt idx="0">
                  <c:v>Rec. Emisiones</c:v>
                </c:pt>
              </c:strCache>
            </c:strRef>
          </c:tx>
          <c:spPr>
            <a:solidFill>
              <a:srgbClr val="C00000"/>
            </a:solidFill>
            <a:ln>
              <a:noFill/>
            </a:ln>
            <a:effectLst/>
            <a:sp3d/>
          </c:spPr>
          <c:invertIfNegative val="0"/>
          <c:cat>
            <c:strRef>
              <c:f>'AGUA+RESIDUOS+EMISIONES+RECURSO'!$B$113:$B$128</c:f>
              <c:strCache>
                <c:ptCount val="16"/>
                <c:pt idx="0">
                  <c:v>ANDALUCIA </c:v>
                </c:pt>
                <c:pt idx="1">
                  <c:v>ARAGON </c:v>
                </c:pt>
                <c:pt idx="2">
                  <c:v>ASTURIAS</c:v>
                </c:pt>
                <c:pt idx="3">
                  <c:v>BALEARES</c:v>
                </c:pt>
                <c:pt idx="4">
                  <c:v>CANARIAS </c:v>
                </c:pt>
                <c:pt idx="5">
                  <c:v>CANTABRIA</c:v>
                </c:pt>
                <c:pt idx="6">
                  <c:v>C - LA MANCHA </c:v>
                </c:pt>
                <c:pt idx="7">
                  <c:v>C-LEÓN</c:v>
                </c:pt>
                <c:pt idx="8">
                  <c:v>CATALUÑA</c:v>
                </c:pt>
                <c:pt idx="9">
                  <c:v>EXTREMADURA</c:v>
                </c:pt>
                <c:pt idx="10">
                  <c:v>GALICIA</c:v>
                </c:pt>
                <c:pt idx="11">
                  <c:v>MADRID</c:v>
                </c:pt>
                <c:pt idx="12">
                  <c:v>R.MURCIA</c:v>
                </c:pt>
                <c:pt idx="13">
                  <c:v>LA RIOJA</c:v>
                </c:pt>
                <c:pt idx="14">
                  <c:v>C.VALENCIANA</c:v>
                </c:pt>
                <c:pt idx="15">
                  <c:v>TOTAL </c:v>
                </c:pt>
              </c:strCache>
            </c:strRef>
          </c:cat>
          <c:val>
            <c:numRef>
              <c:f>'AGUA+RESIDUOS+EMISIONES+RECURSO'!$G$113:$G$128</c:f>
              <c:numCache>
                <c:formatCode>#,##0.0</c:formatCode>
                <c:ptCount val="16"/>
                <c:pt idx="0">
                  <c:v>2.1102411712012921</c:v>
                </c:pt>
                <c:pt idx="1">
                  <c:v>7.3410444863791806</c:v>
                </c:pt>
                <c:pt idx="2">
                  <c:v>16.867873102630977</c:v>
                </c:pt>
                <c:pt idx="6">
                  <c:v>2.4884353282711387</c:v>
                </c:pt>
                <c:pt idx="8">
                  <c:v>4.8009049791788048</c:v>
                </c:pt>
                <c:pt idx="10">
                  <c:v>2.3466041963312287</c:v>
                </c:pt>
                <c:pt idx="12">
                  <c:v>0.98442091260830189</c:v>
                </c:pt>
                <c:pt idx="14">
                  <c:v>7.364553106272492</c:v>
                </c:pt>
                <c:pt idx="15">
                  <c:v>3.4335649541871245</c:v>
                </c:pt>
              </c:numCache>
            </c:numRef>
          </c:val>
          <c:extLst>
            <c:ext xmlns:c16="http://schemas.microsoft.com/office/drawing/2014/chart" uri="{C3380CC4-5D6E-409C-BE32-E72D297353CC}">
              <c16:uniqueId val="{00000004-D468-4891-966F-83913D2AB8E8}"/>
            </c:ext>
          </c:extLst>
        </c:ser>
        <c:ser>
          <c:idx val="5"/>
          <c:order val="5"/>
          <c:tx>
            <c:strRef>
              <c:f>'AGUA+RESIDUOS+EMISIONES+RECURSO'!$H$112</c:f>
              <c:strCache>
                <c:ptCount val="1"/>
                <c:pt idx="0">
                  <c:v>Rec. Recursos </c:v>
                </c:pt>
              </c:strCache>
            </c:strRef>
          </c:tx>
          <c:spPr>
            <a:solidFill>
              <a:srgbClr val="FFC000"/>
            </a:solidFill>
            <a:ln>
              <a:noFill/>
            </a:ln>
            <a:effectLst/>
            <a:sp3d/>
          </c:spPr>
          <c:invertIfNegative val="0"/>
          <c:cat>
            <c:strRef>
              <c:f>'AGUA+RESIDUOS+EMISIONES+RECURSO'!$B$113:$B$128</c:f>
              <c:strCache>
                <c:ptCount val="16"/>
                <c:pt idx="0">
                  <c:v>ANDALUCIA </c:v>
                </c:pt>
                <c:pt idx="1">
                  <c:v>ARAGON </c:v>
                </c:pt>
                <c:pt idx="2">
                  <c:v>ASTURIAS</c:v>
                </c:pt>
                <c:pt idx="3">
                  <c:v>BALEARES</c:v>
                </c:pt>
                <c:pt idx="4">
                  <c:v>CANARIAS </c:v>
                </c:pt>
                <c:pt idx="5">
                  <c:v>CANTABRIA</c:v>
                </c:pt>
                <c:pt idx="6">
                  <c:v>C - LA MANCHA </c:v>
                </c:pt>
                <c:pt idx="7">
                  <c:v>C-LEÓN</c:v>
                </c:pt>
                <c:pt idx="8">
                  <c:v>CATALUÑA</c:v>
                </c:pt>
                <c:pt idx="9">
                  <c:v>EXTREMADURA</c:v>
                </c:pt>
                <c:pt idx="10">
                  <c:v>GALICIA</c:v>
                </c:pt>
                <c:pt idx="11">
                  <c:v>MADRID</c:v>
                </c:pt>
                <c:pt idx="12">
                  <c:v>R.MURCIA</c:v>
                </c:pt>
                <c:pt idx="13">
                  <c:v>LA RIOJA</c:v>
                </c:pt>
                <c:pt idx="14">
                  <c:v>C.VALENCIANA</c:v>
                </c:pt>
                <c:pt idx="15">
                  <c:v>TOTAL </c:v>
                </c:pt>
              </c:strCache>
            </c:strRef>
          </c:cat>
          <c:val>
            <c:numRef>
              <c:f>'AGUA+RESIDUOS+EMISIONES+RECURSO'!$H$113:$H$128</c:f>
              <c:numCache>
                <c:formatCode>#,##0.0</c:formatCode>
                <c:ptCount val="16"/>
                <c:pt idx="1">
                  <c:v>2.3421611193989058</c:v>
                </c:pt>
                <c:pt idx="2">
                  <c:v>2.0340813943458178</c:v>
                </c:pt>
                <c:pt idx="6">
                  <c:v>97.511717947696113</c:v>
                </c:pt>
                <c:pt idx="7">
                  <c:v>90.752216935107043</c:v>
                </c:pt>
                <c:pt idx="8">
                  <c:v>0.54455116516940105</c:v>
                </c:pt>
                <c:pt idx="9">
                  <c:v>84.083518418963379</c:v>
                </c:pt>
                <c:pt idx="10">
                  <c:v>26.856193202267736</c:v>
                </c:pt>
                <c:pt idx="15">
                  <c:v>9.037326165224421</c:v>
                </c:pt>
              </c:numCache>
            </c:numRef>
          </c:val>
          <c:extLst>
            <c:ext xmlns:c16="http://schemas.microsoft.com/office/drawing/2014/chart" uri="{C3380CC4-5D6E-409C-BE32-E72D297353CC}">
              <c16:uniqueId val="{00000005-D468-4891-966F-83913D2AB8E8}"/>
            </c:ext>
          </c:extLst>
        </c:ser>
        <c:dLbls>
          <c:showLegendKey val="0"/>
          <c:showVal val="0"/>
          <c:showCatName val="0"/>
          <c:showSerName val="0"/>
          <c:showPercent val="0"/>
          <c:showBubbleSize val="0"/>
        </c:dLbls>
        <c:gapWidth val="150"/>
        <c:shape val="box"/>
        <c:axId val="1655976847"/>
        <c:axId val="1655981423"/>
        <c:axId val="0"/>
      </c:bar3DChart>
      <c:catAx>
        <c:axId val="1655976847"/>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S"/>
          </a:p>
        </c:txPr>
        <c:crossAx val="1655981423"/>
        <c:crosses val="autoZero"/>
        <c:auto val="1"/>
        <c:lblAlgn val="ctr"/>
        <c:lblOffset val="100"/>
        <c:noMultiLvlLbl val="0"/>
      </c:catAx>
      <c:valAx>
        <c:axId val="165598142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S"/>
          </a:p>
        </c:txPr>
        <c:crossAx val="1655976847"/>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S"/>
        </a:p>
      </c:txPr>
    </c:legend>
    <c:plotVisOnly val="1"/>
    <c:dispBlanksAs val="gap"/>
    <c:showDLblsOverMax val="0"/>
  </c:chart>
  <c:spPr>
    <a:noFill/>
    <a:ln>
      <a:noFill/>
    </a:ln>
    <a:effectLst/>
  </c:spPr>
  <c:txPr>
    <a:bodyPr/>
    <a:lstStyle/>
    <a:p>
      <a:pPr>
        <a:defRPr>
          <a:latin typeface="Times New Roman" panose="02020603050405020304" pitchFamily="18" charset="0"/>
          <a:cs typeface="Times New Roman" panose="02020603050405020304" pitchFamily="18" charset="0"/>
        </a:defRPr>
      </a:pPr>
      <a:endParaRPr lang="es-E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rAngAx val="0"/>
      <c:perspective val="160"/>
    </c:view3D>
    <c:floor>
      <c:thickness val="0"/>
      <c:spPr>
        <a:noFill/>
        <a:ln>
          <a:noFill/>
        </a:ln>
        <a:effectLst/>
        <a:sp3d/>
      </c:spPr>
    </c:floor>
    <c:sideWall>
      <c:thickness val="0"/>
      <c:spPr>
        <a:noFill/>
        <a:ln>
          <a:noFill/>
        </a:ln>
        <a:effectLst/>
        <a:sp3d/>
      </c:spPr>
    </c:sideWall>
    <c:backWall>
      <c:thickness val="0"/>
      <c:spPr>
        <a:noFill/>
        <a:ln>
          <a:noFill/>
        </a:ln>
        <a:effectLst/>
        <a:scene3d>
          <a:camera prst="orthographicFront"/>
          <a:lightRig rig="threePt" dir="t"/>
        </a:scene3d>
        <a:sp3d/>
      </c:spPr>
    </c:backWall>
    <c:plotArea>
      <c:layout/>
      <c:bar3DChart>
        <c:barDir val="bar"/>
        <c:grouping val="clustered"/>
        <c:varyColors val="0"/>
        <c:ser>
          <c:idx val="0"/>
          <c:order val="0"/>
          <c:tx>
            <c:strRef>
              <c:f>Hoja2!$C$31</c:f>
              <c:strCache>
                <c:ptCount val="1"/>
                <c:pt idx="0">
                  <c:v>2018</c:v>
                </c:pt>
              </c:strCache>
            </c:strRef>
          </c:tx>
          <c:spPr>
            <a:solidFill>
              <a:schemeClr val="accent1"/>
            </a:solidFill>
            <a:ln>
              <a:noFill/>
            </a:ln>
            <a:effectLst/>
            <a:sp3d/>
          </c:spPr>
          <c:invertIfNegative val="0"/>
          <c:cat>
            <c:strRef>
              <c:f>Hoja2!$B$32:$B$47</c:f>
              <c:strCache>
                <c:ptCount val="16"/>
                <c:pt idx="0">
                  <c:v>ANDALUCIA </c:v>
                </c:pt>
                <c:pt idx="1">
                  <c:v>ARAGON </c:v>
                </c:pt>
                <c:pt idx="2">
                  <c:v>ASTURIAS</c:v>
                </c:pt>
                <c:pt idx="3">
                  <c:v>BALEARES</c:v>
                </c:pt>
                <c:pt idx="4">
                  <c:v>CANARIAS</c:v>
                </c:pt>
                <c:pt idx="5">
                  <c:v>CANTABRIA</c:v>
                </c:pt>
                <c:pt idx="6">
                  <c:v>C-LA MANCHA </c:v>
                </c:pt>
                <c:pt idx="7">
                  <c:v>C-LEÓN</c:v>
                </c:pt>
                <c:pt idx="8">
                  <c:v>CATALUÑA</c:v>
                </c:pt>
                <c:pt idx="9">
                  <c:v>EXTREMADURA</c:v>
                </c:pt>
                <c:pt idx="10">
                  <c:v>GALICIA</c:v>
                </c:pt>
                <c:pt idx="11">
                  <c:v>MADRID</c:v>
                </c:pt>
                <c:pt idx="12">
                  <c:v>R.MURCIA</c:v>
                </c:pt>
                <c:pt idx="13">
                  <c:v>LA RIOJA</c:v>
                </c:pt>
                <c:pt idx="14">
                  <c:v>C.VALENCIANA</c:v>
                </c:pt>
                <c:pt idx="15">
                  <c:v>TOTAL </c:v>
                </c:pt>
              </c:strCache>
            </c:strRef>
          </c:cat>
          <c:val>
            <c:numRef>
              <c:f>Hoja2!$C$32:$C$47</c:f>
              <c:numCache>
                <c:formatCode>#,##0.0</c:formatCode>
                <c:ptCount val="16"/>
                <c:pt idx="0">
                  <c:v>0.93526369584652436</c:v>
                </c:pt>
                <c:pt idx="1">
                  <c:v>2.8943959939269548</c:v>
                </c:pt>
                <c:pt idx="2">
                  <c:v>3.3677907725668677</c:v>
                </c:pt>
                <c:pt idx="3">
                  <c:v>4.8873999080667803</c:v>
                </c:pt>
                <c:pt idx="4">
                  <c:v>14.092910832659749</c:v>
                </c:pt>
                <c:pt idx="5">
                  <c:v>1.8183021530974171</c:v>
                </c:pt>
                <c:pt idx="6">
                  <c:v>0.34915101197599197</c:v>
                </c:pt>
                <c:pt idx="7">
                  <c:v>1.2507096304188907</c:v>
                </c:pt>
                <c:pt idx="8">
                  <c:v>2.8897791017997334</c:v>
                </c:pt>
                <c:pt idx="9">
                  <c:v>5.7757036883239783</c:v>
                </c:pt>
                <c:pt idx="10">
                  <c:v>1.1187045582299588</c:v>
                </c:pt>
                <c:pt idx="11">
                  <c:v>2.2328716637242872E-2</c:v>
                </c:pt>
                <c:pt idx="12">
                  <c:v>1.7809575075994299</c:v>
                </c:pt>
                <c:pt idx="13">
                  <c:v>1.9138527839567412</c:v>
                </c:pt>
                <c:pt idx="14">
                  <c:v>2.4076101609695577</c:v>
                </c:pt>
                <c:pt idx="15">
                  <c:v>2.1273345424805075</c:v>
                </c:pt>
              </c:numCache>
            </c:numRef>
          </c:val>
          <c:extLst>
            <c:ext xmlns:c16="http://schemas.microsoft.com/office/drawing/2014/chart" uri="{C3380CC4-5D6E-409C-BE32-E72D297353CC}">
              <c16:uniqueId val="{00000000-9B9C-474A-BFCF-9A823B14FAA4}"/>
            </c:ext>
          </c:extLst>
        </c:ser>
        <c:ser>
          <c:idx val="1"/>
          <c:order val="1"/>
          <c:tx>
            <c:strRef>
              <c:f>Hoja2!$D$31</c:f>
              <c:strCache>
                <c:ptCount val="1"/>
                <c:pt idx="0">
                  <c:v>2019</c:v>
                </c:pt>
              </c:strCache>
            </c:strRef>
          </c:tx>
          <c:spPr>
            <a:solidFill>
              <a:srgbClr val="C00000"/>
            </a:solidFill>
            <a:ln>
              <a:noFill/>
            </a:ln>
            <a:effectLst/>
            <a:sp3d/>
          </c:spPr>
          <c:invertIfNegative val="0"/>
          <c:dLbls>
            <c:dLbl>
              <c:idx val="15"/>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s-ES"/>
                </a:p>
              </c:txPr>
              <c:showLegendKey val="0"/>
              <c:showVal val="1"/>
              <c:showCatName val="0"/>
              <c:showSerName val="0"/>
              <c:showPercent val="0"/>
              <c:showBubbleSize val="0"/>
              <c:extLst>
                <c:ext xmlns:c16="http://schemas.microsoft.com/office/drawing/2014/chart" uri="{C3380CC4-5D6E-409C-BE32-E72D297353CC}">
                  <c16:uniqueId val="{00000001-9B9C-474A-BFCF-9A823B14FAA4}"/>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Hoja2!$B$32:$B$47</c:f>
              <c:strCache>
                <c:ptCount val="16"/>
                <c:pt idx="0">
                  <c:v>ANDALUCIA </c:v>
                </c:pt>
                <c:pt idx="1">
                  <c:v>ARAGON </c:v>
                </c:pt>
                <c:pt idx="2">
                  <c:v>ASTURIAS</c:v>
                </c:pt>
                <c:pt idx="3">
                  <c:v>BALEARES</c:v>
                </c:pt>
                <c:pt idx="4">
                  <c:v>CANARIAS</c:v>
                </c:pt>
                <c:pt idx="5">
                  <c:v>CANTABRIA</c:v>
                </c:pt>
                <c:pt idx="6">
                  <c:v>C-LA MANCHA </c:v>
                </c:pt>
                <c:pt idx="7">
                  <c:v>C-LEÓN</c:v>
                </c:pt>
                <c:pt idx="8">
                  <c:v>CATALUÑA</c:v>
                </c:pt>
                <c:pt idx="9">
                  <c:v>EXTREMADURA</c:v>
                </c:pt>
                <c:pt idx="10">
                  <c:v>GALICIA</c:v>
                </c:pt>
                <c:pt idx="11">
                  <c:v>MADRID</c:v>
                </c:pt>
                <c:pt idx="12">
                  <c:v>R.MURCIA</c:v>
                </c:pt>
                <c:pt idx="13">
                  <c:v>LA RIOJA</c:v>
                </c:pt>
                <c:pt idx="14">
                  <c:v>C.VALENCIANA</c:v>
                </c:pt>
                <c:pt idx="15">
                  <c:v>TOTAL </c:v>
                </c:pt>
              </c:strCache>
            </c:strRef>
          </c:cat>
          <c:val>
            <c:numRef>
              <c:f>Hoja2!$D$32:$D$47</c:f>
              <c:numCache>
                <c:formatCode>#,##0.0</c:formatCode>
                <c:ptCount val="16"/>
                <c:pt idx="0">
                  <c:v>0.87928043101300846</c:v>
                </c:pt>
                <c:pt idx="1">
                  <c:v>2.3689443077176819</c:v>
                </c:pt>
                <c:pt idx="2">
                  <c:v>3.7352564049846624</c:v>
                </c:pt>
                <c:pt idx="3">
                  <c:v>5.046228456337416</c:v>
                </c:pt>
                <c:pt idx="4">
                  <c:v>14.959840770103073</c:v>
                </c:pt>
                <c:pt idx="5">
                  <c:v>1.8969410917636265</c:v>
                </c:pt>
                <c:pt idx="6">
                  <c:v>0.30954138211651899</c:v>
                </c:pt>
                <c:pt idx="7">
                  <c:v>1.4120987508657012</c:v>
                </c:pt>
                <c:pt idx="8">
                  <c:v>2.7431970483443853</c:v>
                </c:pt>
                <c:pt idx="9">
                  <c:v>5.7214298080863824</c:v>
                </c:pt>
                <c:pt idx="10">
                  <c:v>1.4152291113746074</c:v>
                </c:pt>
                <c:pt idx="11">
                  <c:v>3.0732892606883316E-2</c:v>
                </c:pt>
                <c:pt idx="12">
                  <c:v>1.7918870217975094</c:v>
                </c:pt>
                <c:pt idx="13">
                  <c:v>1.678779027294711</c:v>
                </c:pt>
                <c:pt idx="14">
                  <c:v>2.4044846467526826</c:v>
                </c:pt>
                <c:pt idx="15">
                  <c:v>2.1269481073747336</c:v>
                </c:pt>
              </c:numCache>
            </c:numRef>
          </c:val>
          <c:extLst>
            <c:ext xmlns:c16="http://schemas.microsoft.com/office/drawing/2014/chart" uri="{C3380CC4-5D6E-409C-BE32-E72D297353CC}">
              <c16:uniqueId val="{00000002-9B9C-474A-BFCF-9A823B14FAA4}"/>
            </c:ext>
          </c:extLst>
        </c:ser>
        <c:dLbls>
          <c:showLegendKey val="0"/>
          <c:showVal val="0"/>
          <c:showCatName val="0"/>
          <c:showSerName val="0"/>
          <c:showPercent val="0"/>
          <c:showBubbleSize val="0"/>
        </c:dLbls>
        <c:gapWidth val="182"/>
        <c:shape val="box"/>
        <c:axId val="1004196271"/>
        <c:axId val="1004197519"/>
        <c:axId val="0"/>
      </c:bar3DChart>
      <c:catAx>
        <c:axId val="100419627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S"/>
          </a:p>
        </c:txPr>
        <c:crossAx val="1004197519"/>
        <c:crosses val="autoZero"/>
        <c:auto val="1"/>
        <c:lblAlgn val="ctr"/>
        <c:lblOffset val="100"/>
        <c:noMultiLvlLbl val="0"/>
      </c:catAx>
      <c:valAx>
        <c:axId val="1004197519"/>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S"/>
          </a:p>
        </c:txPr>
        <c:crossAx val="1004196271"/>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S"/>
        </a:p>
      </c:txPr>
    </c:legend>
    <c:plotVisOnly val="1"/>
    <c:dispBlanksAs val="gap"/>
    <c:showDLblsOverMax val="0"/>
  </c:chart>
  <c:spPr>
    <a:noFill/>
    <a:ln>
      <a:noFill/>
    </a:ln>
    <a:effectLst/>
  </c:spPr>
  <c:txPr>
    <a:bodyPr/>
    <a:lstStyle/>
    <a:p>
      <a:pPr>
        <a:defRPr>
          <a:latin typeface="Times New Roman" panose="02020603050405020304" pitchFamily="18" charset="0"/>
          <a:cs typeface="Times New Roman" panose="02020603050405020304" pitchFamily="18" charset="0"/>
        </a:defRPr>
      </a:pPr>
      <a:endParaRPr lang="es-E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rAngAx val="0"/>
      <c:perspective val="1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'INDICES '!$H$49</c:f>
              <c:strCache>
                <c:ptCount val="1"/>
                <c:pt idx="0">
                  <c:v>IP- 2019</c:v>
                </c:pt>
              </c:strCache>
            </c:strRef>
          </c:tx>
          <c:spPr>
            <a:solidFill>
              <a:schemeClr val="accent1"/>
            </a:solidFill>
            <a:ln>
              <a:noFill/>
            </a:ln>
            <a:effectLst/>
            <a:sp3d/>
          </c:spPr>
          <c:invertIfNegative val="0"/>
          <c:dLbls>
            <c:dLbl>
              <c:idx val="15"/>
              <c:layout>
                <c:manualLayout>
                  <c:x val="-2.5870178739416744E-2"/>
                  <c:y val="-7.5652000796336855E-2"/>
                </c:manualLayout>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70C0"/>
                      </a:solidFill>
                      <a:latin typeface="Times New Roman" panose="02020603050405020304" pitchFamily="18" charset="0"/>
                      <a:ea typeface="+mn-ea"/>
                      <a:cs typeface="Times New Roman" panose="02020603050405020304" pitchFamily="18" charset="0"/>
                    </a:defRPr>
                  </a:pPr>
                  <a:endParaRPr lang="es-E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913-4BCF-B245-1D399D6423A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s-E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'INDICES '!$G$50:$G$65</c:f>
              <c:strCache>
                <c:ptCount val="16"/>
                <c:pt idx="0">
                  <c:v>ANDALUCIA </c:v>
                </c:pt>
                <c:pt idx="1">
                  <c:v>ARAGON </c:v>
                </c:pt>
                <c:pt idx="2">
                  <c:v>ASTURIAS</c:v>
                </c:pt>
                <c:pt idx="3">
                  <c:v>BALEARES</c:v>
                </c:pt>
                <c:pt idx="4">
                  <c:v>CANARIAS</c:v>
                </c:pt>
                <c:pt idx="5">
                  <c:v>CANTABRIA</c:v>
                </c:pt>
                <c:pt idx="6">
                  <c:v>C-LA MANCHA </c:v>
                </c:pt>
                <c:pt idx="7">
                  <c:v>C-LEÓN</c:v>
                </c:pt>
                <c:pt idx="8">
                  <c:v>CATALUÑA</c:v>
                </c:pt>
                <c:pt idx="9">
                  <c:v>EXTREMADURA</c:v>
                </c:pt>
                <c:pt idx="10">
                  <c:v>GALICIA</c:v>
                </c:pt>
                <c:pt idx="11">
                  <c:v>MADRID</c:v>
                </c:pt>
                <c:pt idx="12">
                  <c:v>R.MURCIA</c:v>
                </c:pt>
                <c:pt idx="13">
                  <c:v>LA RIOJA</c:v>
                </c:pt>
                <c:pt idx="14">
                  <c:v>C.VALENCIANA</c:v>
                </c:pt>
                <c:pt idx="15">
                  <c:v>TOTAL </c:v>
                </c:pt>
              </c:strCache>
            </c:strRef>
          </c:cat>
          <c:val>
            <c:numRef>
              <c:f>'INDICES '!$H$50:$H$65</c:f>
              <c:numCache>
                <c:formatCode>_-* #,##0.0\ _€_-;\-* #,##0.0\ _€_-;_-* "-"??\ _€_-;_-@_-</c:formatCode>
                <c:ptCount val="16"/>
                <c:pt idx="0">
                  <c:v>107.31763464018752</c:v>
                </c:pt>
                <c:pt idx="1">
                  <c:v>167.13881882569748</c:v>
                </c:pt>
                <c:pt idx="2">
                  <c:v>111.75314655539471</c:v>
                </c:pt>
                <c:pt idx="3">
                  <c:v>272.56032163158403</c:v>
                </c:pt>
                <c:pt idx="4">
                  <c:v>100.55147206571856</c:v>
                </c:pt>
                <c:pt idx="5">
                  <c:v>124.06978739468401</c:v>
                </c:pt>
                <c:pt idx="6">
                  <c:v>91.652337603955957</c:v>
                </c:pt>
                <c:pt idx="7">
                  <c:v>132.51315477861547</c:v>
                </c:pt>
                <c:pt idx="8">
                  <c:v>118.48354226003666</c:v>
                </c:pt>
                <c:pt idx="9">
                  <c:v>91.220394726688497</c:v>
                </c:pt>
                <c:pt idx="10">
                  <c:v>106.80335130514744</c:v>
                </c:pt>
                <c:pt idx="11">
                  <c:v>128.50257258360898</c:v>
                </c:pt>
                <c:pt idx="12">
                  <c:v>112.39970708292007</c:v>
                </c:pt>
                <c:pt idx="13">
                  <c:v>98.339085061152375</c:v>
                </c:pt>
                <c:pt idx="14">
                  <c:v>104.71790488467897</c:v>
                </c:pt>
                <c:pt idx="15">
                  <c:v>116.28873169312236</c:v>
                </c:pt>
              </c:numCache>
            </c:numRef>
          </c:val>
          <c:extLst>
            <c:ext xmlns:c16="http://schemas.microsoft.com/office/drawing/2014/chart" uri="{C3380CC4-5D6E-409C-BE32-E72D297353CC}">
              <c16:uniqueId val="{00000001-2913-4BCF-B245-1D399D6423AC}"/>
            </c:ext>
          </c:extLst>
        </c:ser>
        <c:ser>
          <c:idx val="1"/>
          <c:order val="1"/>
          <c:tx>
            <c:strRef>
              <c:f>'INDICES '!$I$49</c:f>
              <c:strCache>
                <c:ptCount val="1"/>
                <c:pt idx="0">
                  <c:v>IT - 2019 </c:v>
                </c:pt>
              </c:strCache>
            </c:strRef>
          </c:tx>
          <c:spPr>
            <a:solidFill>
              <a:schemeClr val="accent2"/>
            </a:solidFill>
            <a:ln>
              <a:noFill/>
            </a:ln>
            <a:effectLst/>
            <a:sp3d/>
          </c:spPr>
          <c:invertIfNegative val="0"/>
          <c:dLbls>
            <c:dLbl>
              <c:idx val="15"/>
              <c:layout>
                <c:manualLayout>
                  <c:x val="3.5277516462841017E-2"/>
                  <c:y val="-1.5926737009755127E-2"/>
                </c:manualLayout>
              </c:layout>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rgbClr val="FF0000"/>
                      </a:solidFill>
                      <a:latin typeface="Times New Roman" panose="02020603050405020304" pitchFamily="18" charset="0"/>
                      <a:ea typeface="+mn-ea"/>
                      <a:cs typeface="Times New Roman" panose="02020603050405020304" pitchFamily="18" charset="0"/>
                    </a:defRPr>
                  </a:pPr>
                  <a:endParaRPr lang="es-E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913-4BCF-B245-1D399D6423A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s-E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'INDICES '!$G$50:$G$65</c:f>
              <c:strCache>
                <c:ptCount val="16"/>
                <c:pt idx="0">
                  <c:v>ANDALUCIA </c:v>
                </c:pt>
                <c:pt idx="1">
                  <c:v>ARAGON </c:v>
                </c:pt>
                <c:pt idx="2">
                  <c:v>ASTURIAS</c:v>
                </c:pt>
                <c:pt idx="3">
                  <c:v>BALEARES</c:v>
                </c:pt>
                <c:pt idx="4">
                  <c:v>CANARIAS</c:v>
                </c:pt>
                <c:pt idx="5">
                  <c:v>CANTABRIA</c:v>
                </c:pt>
                <c:pt idx="6">
                  <c:v>C-LA MANCHA </c:v>
                </c:pt>
                <c:pt idx="7">
                  <c:v>C-LEÓN</c:v>
                </c:pt>
                <c:pt idx="8">
                  <c:v>CATALUÑA</c:v>
                </c:pt>
                <c:pt idx="9">
                  <c:v>EXTREMADURA</c:v>
                </c:pt>
                <c:pt idx="10">
                  <c:v>GALICIA</c:v>
                </c:pt>
                <c:pt idx="11">
                  <c:v>MADRID</c:v>
                </c:pt>
                <c:pt idx="12">
                  <c:v>R.MURCIA</c:v>
                </c:pt>
                <c:pt idx="13">
                  <c:v>LA RIOJA</c:v>
                </c:pt>
                <c:pt idx="14">
                  <c:v>C.VALENCIANA</c:v>
                </c:pt>
                <c:pt idx="15">
                  <c:v>TOTAL </c:v>
                </c:pt>
              </c:strCache>
            </c:strRef>
          </c:cat>
          <c:val>
            <c:numRef>
              <c:f>'INDICES '!$I$50:$I$65</c:f>
              <c:numCache>
                <c:formatCode>_-* #,##0.0\ _€_-;\-* #,##0.0\ _€_-;_-* "-"??\ _€_-;_-@_-</c:formatCode>
                <c:ptCount val="16"/>
                <c:pt idx="0">
                  <c:v>128.28240417148399</c:v>
                </c:pt>
                <c:pt idx="1">
                  <c:v>124.98163992084532</c:v>
                </c:pt>
                <c:pt idx="2">
                  <c:v>110.98656107742873</c:v>
                </c:pt>
                <c:pt idx="3">
                  <c:v>150.07472463988361</c:v>
                </c:pt>
                <c:pt idx="4">
                  <c:v>124.21349636753558</c:v>
                </c:pt>
                <c:pt idx="5">
                  <c:v>120.73186296732557</c:v>
                </c:pt>
                <c:pt idx="6">
                  <c:v>119.61141047176537</c:v>
                </c:pt>
                <c:pt idx="7">
                  <c:v>120.34837397339669</c:v>
                </c:pt>
                <c:pt idx="8">
                  <c:v>142.47651812552235</c:v>
                </c:pt>
                <c:pt idx="9">
                  <c:v>112.79903674983159</c:v>
                </c:pt>
                <c:pt idx="10">
                  <c:v>116.92205020644906</c:v>
                </c:pt>
                <c:pt idx="11">
                  <c:v>141.96818277798707</c:v>
                </c:pt>
                <c:pt idx="12">
                  <c:v>128.52459853646019</c:v>
                </c:pt>
                <c:pt idx="13">
                  <c:v>131.19713879107863</c:v>
                </c:pt>
                <c:pt idx="14">
                  <c:v>138.35782872283417</c:v>
                </c:pt>
                <c:pt idx="15">
                  <c:v>132.84911492565777</c:v>
                </c:pt>
              </c:numCache>
            </c:numRef>
          </c:val>
          <c:extLst>
            <c:ext xmlns:c16="http://schemas.microsoft.com/office/drawing/2014/chart" uri="{C3380CC4-5D6E-409C-BE32-E72D297353CC}">
              <c16:uniqueId val="{00000003-2913-4BCF-B245-1D399D6423AC}"/>
            </c:ext>
          </c:extLst>
        </c:ser>
        <c:dLbls>
          <c:showLegendKey val="0"/>
          <c:showVal val="0"/>
          <c:showCatName val="0"/>
          <c:showSerName val="0"/>
          <c:showPercent val="0"/>
          <c:showBubbleSize val="0"/>
        </c:dLbls>
        <c:gapWidth val="219"/>
        <c:shape val="box"/>
        <c:axId val="763684959"/>
        <c:axId val="763685791"/>
        <c:axId val="0"/>
      </c:bar3DChart>
      <c:catAx>
        <c:axId val="763684959"/>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S"/>
          </a:p>
        </c:txPr>
        <c:crossAx val="763685791"/>
        <c:crosses val="autoZero"/>
        <c:auto val="1"/>
        <c:lblAlgn val="ctr"/>
        <c:lblOffset val="100"/>
        <c:noMultiLvlLbl val="0"/>
      </c:catAx>
      <c:valAx>
        <c:axId val="763685791"/>
        <c:scaling>
          <c:orientation val="minMax"/>
        </c:scaling>
        <c:delete val="0"/>
        <c:axPos val="l"/>
        <c:majorGridlines>
          <c:spPr>
            <a:ln w="9525" cap="flat" cmpd="sng" algn="ctr">
              <a:solidFill>
                <a:schemeClr val="tx1">
                  <a:lumMod val="15000"/>
                  <a:lumOff val="85000"/>
                </a:schemeClr>
              </a:solidFill>
              <a:round/>
            </a:ln>
            <a:effectLst/>
          </c:spPr>
        </c:majorGridlines>
        <c:numFmt formatCode="_-* #,##0.0\ _€_-;\-* #,##0.0\ _€_-;_-* &quot;-&quot;??\ _€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S"/>
          </a:p>
        </c:txPr>
        <c:crossAx val="763684959"/>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S"/>
        </a:p>
      </c:txPr>
    </c:legend>
    <c:plotVisOnly val="1"/>
    <c:dispBlanksAs val="gap"/>
    <c:showDLblsOverMax val="0"/>
  </c:chart>
  <c:spPr>
    <a:noFill/>
    <a:ln>
      <a:noFill/>
    </a:ln>
    <a:effectLst/>
  </c:spPr>
  <c:txPr>
    <a:bodyPr/>
    <a:lstStyle/>
    <a:p>
      <a:pPr>
        <a:defRPr>
          <a:latin typeface="Times New Roman" panose="02020603050405020304" pitchFamily="18" charset="0"/>
          <a:cs typeface="Times New Roman" panose="02020603050405020304" pitchFamily="18" charset="0"/>
        </a:defRPr>
      </a:pPr>
      <a:endParaRPr lang="es-E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rAngAx val="0"/>
      <c:perspective val="1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1"/>
            </a:solidFill>
            <a:ln>
              <a:noFill/>
            </a:ln>
            <a:effectLst/>
            <a:sp3d/>
          </c:spPr>
          <c:invertIfNegative val="0"/>
          <c:dPt>
            <c:idx val="15"/>
            <c:invertIfNegative val="0"/>
            <c:bubble3D val="0"/>
            <c:spPr>
              <a:solidFill>
                <a:srgbClr val="C00000"/>
              </a:solidFill>
              <a:ln>
                <a:noFill/>
              </a:ln>
              <a:effectLst/>
              <a:sp3d/>
            </c:spPr>
            <c:extLst>
              <c:ext xmlns:c16="http://schemas.microsoft.com/office/drawing/2014/chart" uri="{C3380CC4-5D6E-409C-BE32-E72D297353CC}">
                <c16:uniqueId val="{00000001-B595-405B-A89A-0598A893E2B2}"/>
              </c:ext>
            </c:extLst>
          </c:dPt>
          <c:dLbls>
            <c:dLbl>
              <c:idx val="1"/>
              <c:layout>
                <c:manualLayout>
                  <c:x val="-4.2703068392376947E-2"/>
                  <c:y val="-3.184079601990049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595-405B-A89A-0598A893E2B2}"/>
                </c:ext>
              </c:extLst>
            </c:dLbl>
            <c:dLbl>
              <c:idx val="10"/>
              <c:layout>
                <c:manualLayout>
                  <c:x val="-1.2437810945273632E-2"/>
                  <c:y val="-3.582089552238806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595-405B-A89A-0598A893E2B2}"/>
                </c:ext>
              </c:extLst>
            </c:dLbl>
            <c:dLbl>
              <c:idx val="12"/>
              <c:layout>
                <c:manualLayout>
                  <c:x val="-6.4102553317426474E-3"/>
                  <c:y val="-3.980099502487561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595-405B-A89A-0598A893E2B2}"/>
                </c:ext>
              </c:extLst>
            </c:dLbl>
            <c:dLbl>
              <c:idx val="13"/>
              <c:layout>
                <c:manualLayout>
                  <c:x val="-2.9914524881464958E-2"/>
                  <c:y val="-2.786069651741293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595-405B-A89A-0598A893E2B2}"/>
                </c:ext>
              </c:extLst>
            </c:dLbl>
            <c:dLbl>
              <c:idx val="14"/>
              <c:layout>
                <c:manualLayout>
                  <c:x val="2.1367517772473404E-3"/>
                  <c:y val="-5.97014925373134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595-405B-A89A-0598A893E2B2}"/>
                </c:ext>
              </c:extLst>
            </c:dLbl>
            <c:dLbl>
              <c:idx val="15"/>
              <c:layout>
                <c:manualLayout>
                  <c:x val="4.4871787322197439E-2"/>
                  <c:y val="-1.1940298507462704E-2"/>
                </c:manualLayout>
              </c:layout>
              <c:spPr>
                <a:noFill/>
                <a:ln>
                  <a:solidFill>
                    <a:schemeClr val="tx1"/>
                  </a:solid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C00000"/>
                      </a:solidFill>
                      <a:latin typeface="Times New Roman" panose="02020603050405020304" pitchFamily="18" charset="0"/>
                      <a:ea typeface="+mn-ea"/>
                      <a:cs typeface="Times New Roman" panose="02020603050405020304" pitchFamily="18" charset="0"/>
                    </a:defRPr>
                  </a:pPr>
                  <a:endParaRPr lang="es-E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595-405B-A89A-0598A893E2B2}"/>
                </c:ext>
              </c:extLst>
            </c:dLbl>
            <c:spPr>
              <a:noFill/>
              <a:ln>
                <a:solidFill>
                  <a:schemeClr val="tx1"/>
                </a:solid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'CUADRO 5'!$E$52:$E$67</c:f>
              <c:strCache>
                <c:ptCount val="16"/>
                <c:pt idx="0">
                  <c:v>ANDALUCIA </c:v>
                </c:pt>
                <c:pt idx="1">
                  <c:v>ARAGON </c:v>
                </c:pt>
                <c:pt idx="2">
                  <c:v>ASTURIAS</c:v>
                </c:pt>
                <c:pt idx="3">
                  <c:v>BALEARES</c:v>
                </c:pt>
                <c:pt idx="4">
                  <c:v>CANARIAS</c:v>
                </c:pt>
                <c:pt idx="5">
                  <c:v>CANTABRIA</c:v>
                </c:pt>
                <c:pt idx="6">
                  <c:v>C-LA MANCHA </c:v>
                </c:pt>
                <c:pt idx="7">
                  <c:v>C-LEÓN</c:v>
                </c:pt>
                <c:pt idx="8">
                  <c:v>CATALUÑA</c:v>
                </c:pt>
                <c:pt idx="9">
                  <c:v>EXTREMADURA</c:v>
                </c:pt>
                <c:pt idx="10">
                  <c:v>GALICIA</c:v>
                </c:pt>
                <c:pt idx="11">
                  <c:v>MADRID</c:v>
                </c:pt>
                <c:pt idx="12">
                  <c:v>R.MURCIA</c:v>
                </c:pt>
                <c:pt idx="13">
                  <c:v>LA RIOJA</c:v>
                </c:pt>
                <c:pt idx="14">
                  <c:v>C.VALENCIANA</c:v>
                </c:pt>
                <c:pt idx="15">
                  <c:v>TOTAL </c:v>
                </c:pt>
              </c:strCache>
            </c:strRef>
          </c:cat>
          <c:val>
            <c:numRef>
              <c:f>'CUADRO 5'!$F$52:$F$67</c:f>
              <c:numCache>
                <c:formatCode>_-* #,##0.0\ _€_-;\-* #,##0.0\ _€_-;_-* "-"??\ _€_-;_-@_-</c:formatCode>
                <c:ptCount val="16"/>
                <c:pt idx="0">
                  <c:v>1976.0359925554774</c:v>
                </c:pt>
                <c:pt idx="1">
                  <c:v>2739.3780750418223</c:v>
                </c:pt>
                <c:pt idx="2">
                  <c:v>2576.2555827141182</c:v>
                </c:pt>
                <c:pt idx="3">
                  <c:v>3738.9305586971273</c:v>
                </c:pt>
                <c:pt idx="4">
                  <c:v>1545.6123394333304</c:v>
                </c:pt>
                <c:pt idx="5">
                  <c:v>2623.825441679086</c:v>
                </c:pt>
                <c:pt idx="6">
                  <c:v>2073.6196585800417</c:v>
                </c:pt>
                <c:pt idx="7">
                  <c:v>2493.5235385997698</c:v>
                </c:pt>
                <c:pt idx="8">
                  <c:v>3217.8853093013527</c:v>
                </c:pt>
                <c:pt idx="9">
                  <c:v>1935.0856412321698</c:v>
                </c:pt>
                <c:pt idx="10">
                  <c:v>2243.6167748163639</c:v>
                </c:pt>
                <c:pt idx="11">
                  <c:v>3414.8483970781263</c:v>
                </c:pt>
                <c:pt idx="12">
                  <c:v>2087.1337869118238</c:v>
                </c:pt>
                <c:pt idx="13">
                  <c:v>2678.9871148176439</c:v>
                </c:pt>
                <c:pt idx="14">
                  <c:v>2484.5802633974513</c:v>
                </c:pt>
                <c:pt idx="15">
                  <c:v>2929.0024282374716</c:v>
                </c:pt>
              </c:numCache>
            </c:numRef>
          </c:val>
          <c:extLst>
            <c:ext xmlns:c16="http://schemas.microsoft.com/office/drawing/2014/chart" uri="{C3380CC4-5D6E-409C-BE32-E72D297353CC}">
              <c16:uniqueId val="{00000007-B595-405B-A89A-0598A893E2B2}"/>
            </c:ext>
          </c:extLst>
        </c:ser>
        <c:dLbls>
          <c:showLegendKey val="0"/>
          <c:showVal val="0"/>
          <c:showCatName val="0"/>
          <c:showSerName val="0"/>
          <c:showPercent val="0"/>
          <c:showBubbleSize val="0"/>
        </c:dLbls>
        <c:gapWidth val="219"/>
        <c:shape val="box"/>
        <c:axId val="884298255"/>
        <c:axId val="884296175"/>
        <c:axId val="0"/>
      </c:bar3DChart>
      <c:catAx>
        <c:axId val="8842982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S"/>
          </a:p>
        </c:txPr>
        <c:crossAx val="884296175"/>
        <c:crosses val="autoZero"/>
        <c:auto val="1"/>
        <c:lblAlgn val="ctr"/>
        <c:lblOffset val="100"/>
        <c:noMultiLvlLbl val="0"/>
      </c:catAx>
      <c:valAx>
        <c:axId val="88429617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S"/>
          </a:p>
        </c:txPr>
        <c:crossAx val="884298255"/>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Times New Roman" panose="02020603050405020304" pitchFamily="18" charset="0"/>
          <a:cs typeface="Times New Roman" panose="02020603050405020304" pitchFamily="18" charset="0"/>
        </a:defRPr>
      </a:pPr>
      <a:endParaRPr lang="es-E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rAngAx val="0"/>
      <c:perspective val="1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1"/>
            </a:solidFill>
            <a:ln>
              <a:noFill/>
            </a:ln>
            <a:effectLst/>
            <a:sp3d/>
          </c:spPr>
          <c:invertIfNegative val="0"/>
          <c:dPt>
            <c:idx val="15"/>
            <c:invertIfNegative val="0"/>
            <c:bubble3D val="0"/>
            <c:spPr>
              <a:solidFill>
                <a:srgbClr val="C00000"/>
              </a:solidFill>
              <a:ln>
                <a:noFill/>
              </a:ln>
              <a:effectLst/>
              <a:sp3d/>
            </c:spPr>
            <c:extLst>
              <c:ext xmlns:c16="http://schemas.microsoft.com/office/drawing/2014/chart" uri="{C3380CC4-5D6E-409C-BE32-E72D297353CC}">
                <c16:uniqueId val="{00000001-15BC-43CF-8FEF-F1A47EF17A39}"/>
              </c:ext>
            </c:extLst>
          </c:dPt>
          <c:dLbls>
            <c:dLbl>
              <c:idx val="12"/>
              <c:layout>
                <c:manualLayout>
                  <c:x val="-2.297002411852541E-2"/>
                  <c:y val="-1.91754554170661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5BC-43CF-8FEF-F1A47EF17A39}"/>
                </c:ext>
              </c:extLst>
            </c:dLbl>
            <c:dLbl>
              <c:idx val="14"/>
              <c:layout>
                <c:manualLayout>
                  <c:x val="1.1485012059262662E-2"/>
                  <c:y val="-2.30105465004793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5BC-43CF-8FEF-F1A47EF17A39}"/>
                </c:ext>
              </c:extLst>
            </c:dLbl>
            <c:dLbl>
              <c:idx val="15"/>
              <c:layout>
                <c:manualLayout>
                  <c:x val="2.8533603072905988E-2"/>
                  <c:y val="-0.1054650643501777"/>
                </c:manualLayout>
              </c:layout>
              <c:numFmt formatCode="#,##0.0" sourceLinked="0"/>
              <c:spPr>
                <a:noFill/>
                <a:ln>
                  <a:solidFill>
                    <a:schemeClr val="tx1"/>
                  </a:solidFill>
                </a:ln>
                <a:effectLst/>
              </c:spPr>
              <c:txPr>
                <a:bodyPr rot="0" spcFirstLastPara="1" vertOverflow="ellipsis" vert="horz" wrap="square" lIns="38100" tIns="19050" rIns="38100" bIns="19050" anchor="ctr" anchorCtr="1">
                  <a:noAutofit/>
                </a:bodyPr>
                <a:lstStyle/>
                <a:p>
                  <a:pPr>
                    <a:defRPr sz="900" b="1" i="0" u="none" strike="noStrike" kern="1200" baseline="0">
                      <a:solidFill>
                        <a:srgbClr val="C00000"/>
                      </a:solidFill>
                      <a:latin typeface="Times New Roman" panose="02020603050405020304" pitchFamily="18" charset="0"/>
                      <a:ea typeface="+mn-ea"/>
                      <a:cs typeface="Times New Roman" panose="02020603050405020304" pitchFamily="18" charset="0"/>
                    </a:defRPr>
                  </a:pPr>
                  <a:endParaRPr lang="es-ES"/>
                </a:p>
              </c:txPr>
              <c:showLegendKey val="0"/>
              <c:showVal val="1"/>
              <c:showCatName val="0"/>
              <c:showSerName val="0"/>
              <c:showPercent val="0"/>
              <c:showBubbleSize val="0"/>
              <c:extLst>
                <c:ext xmlns:c15="http://schemas.microsoft.com/office/drawing/2012/chart" uri="{CE6537A1-D6FC-4f65-9D91-7224C49458BB}">
                  <c15:layout>
                    <c:manualLayout>
                      <c:w val="8.3858855532113266E-2"/>
                      <c:h val="5.6701972656102544E-2"/>
                    </c:manualLayout>
                  </c15:layout>
                </c:ext>
                <c:ext xmlns:c16="http://schemas.microsoft.com/office/drawing/2014/chart" uri="{C3380CC4-5D6E-409C-BE32-E72D297353CC}">
                  <c16:uniqueId val="{00000001-15BC-43CF-8FEF-F1A47EF17A39}"/>
                </c:ext>
              </c:extLst>
            </c:dLbl>
            <c:numFmt formatCode="#,##0.0" sourceLinked="0"/>
            <c:spPr>
              <a:noFill/>
              <a:ln>
                <a:solidFill>
                  <a:schemeClr val="tx1"/>
                </a:solid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'CUADRO 5'!$E$29:$E$44</c:f>
              <c:strCache>
                <c:ptCount val="16"/>
                <c:pt idx="0">
                  <c:v>ANDALUCIA </c:v>
                </c:pt>
                <c:pt idx="1">
                  <c:v>ARAGON </c:v>
                </c:pt>
                <c:pt idx="2">
                  <c:v>ASTURIAS</c:v>
                </c:pt>
                <c:pt idx="3">
                  <c:v>BALEARES</c:v>
                </c:pt>
                <c:pt idx="4">
                  <c:v>CANARIAS</c:v>
                </c:pt>
                <c:pt idx="5">
                  <c:v>CANTABRIA</c:v>
                </c:pt>
                <c:pt idx="6">
                  <c:v>C-LA MANCHA </c:v>
                </c:pt>
                <c:pt idx="7">
                  <c:v>C-LEÓN</c:v>
                </c:pt>
                <c:pt idx="8">
                  <c:v>CATALUÑA</c:v>
                </c:pt>
                <c:pt idx="9">
                  <c:v>EXTREMADURA</c:v>
                </c:pt>
                <c:pt idx="10">
                  <c:v>GALICIA</c:v>
                </c:pt>
                <c:pt idx="11">
                  <c:v>MADRID</c:v>
                </c:pt>
                <c:pt idx="12">
                  <c:v>R.MURCIA</c:v>
                </c:pt>
                <c:pt idx="13">
                  <c:v>LA RIOJA</c:v>
                </c:pt>
                <c:pt idx="14">
                  <c:v>C.VALENCIANA</c:v>
                </c:pt>
                <c:pt idx="15">
                  <c:v>TOTAL </c:v>
                </c:pt>
              </c:strCache>
            </c:strRef>
          </c:cat>
          <c:val>
            <c:numRef>
              <c:f>'CUADRO 5'!$F$29:$F$44</c:f>
              <c:numCache>
                <c:formatCode>_-* #,##0.0\ _€_-;\-* #,##0.0\ _€_-;_-* "-"??\ _€_-;_-@_-</c:formatCode>
                <c:ptCount val="16"/>
                <c:pt idx="0">
                  <c:v>17.37489779231398</c:v>
                </c:pt>
                <c:pt idx="1">
                  <c:v>64.894340975569449</c:v>
                </c:pt>
                <c:pt idx="2">
                  <c:v>96.229751662104036</c:v>
                </c:pt>
                <c:pt idx="3">
                  <c:v>188.67497781566996</c:v>
                </c:pt>
                <c:pt idx="4">
                  <c:v>231.22114490229123</c:v>
                </c:pt>
                <c:pt idx="5">
                  <c:v>49.772422979359057</c:v>
                </c:pt>
                <c:pt idx="6">
                  <c:v>6.4187109510085039</c:v>
                </c:pt>
                <c:pt idx="7">
                  <c:v>35.211014741109572</c:v>
                </c:pt>
                <c:pt idx="8">
                  <c:v>85.09424945249107</c:v>
                </c:pt>
                <c:pt idx="9">
                  <c:v>110.71456668945686</c:v>
                </c:pt>
                <c:pt idx="10">
                  <c:v>31.752317744885254</c:v>
                </c:pt>
                <c:pt idx="11">
                  <c:v>1.0494816905618969</c:v>
                </c:pt>
                <c:pt idx="12">
                  <c:v>37.399079455223848</c:v>
                </c:pt>
                <c:pt idx="13">
                  <c:v>44.974273827486286</c:v>
                </c:pt>
                <c:pt idx="14">
                  <c:v>59.741350969639086</c:v>
                </c:pt>
                <c:pt idx="15">
                  <c:v>61.672621523122373</c:v>
                </c:pt>
              </c:numCache>
            </c:numRef>
          </c:val>
          <c:extLst>
            <c:ext xmlns:c16="http://schemas.microsoft.com/office/drawing/2014/chart" uri="{C3380CC4-5D6E-409C-BE32-E72D297353CC}">
              <c16:uniqueId val="{00000004-15BC-43CF-8FEF-F1A47EF17A39}"/>
            </c:ext>
          </c:extLst>
        </c:ser>
        <c:dLbls>
          <c:showLegendKey val="0"/>
          <c:showVal val="0"/>
          <c:showCatName val="0"/>
          <c:showSerName val="0"/>
          <c:showPercent val="0"/>
          <c:showBubbleSize val="0"/>
        </c:dLbls>
        <c:gapWidth val="219"/>
        <c:shape val="box"/>
        <c:axId val="817349919"/>
        <c:axId val="817351167"/>
        <c:axId val="0"/>
      </c:bar3DChart>
      <c:catAx>
        <c:axId val="8173499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S"/>
          </a:p>
        </c:txPr>
        <c:crossAx val="817351167"/>
        <c:crosses val="autoZero"/>
        <c:auto val="1"/>
        <c:lblAlgn val="ctr"/>
        <c:lblOffset val="100"/>
        <c:noMultiLvlLbl val="0"/>
      </c:catAx>
      <c:valAx>
        <c:axId val="817351167"/>
        <c:scaling>
          <c:orientation val="minMax"/>
        </c:scaling>
        <c:delete val="0"/>
        <c:axPos val="l"/>
        <c:majorGridlines>
          <c:spPr>
            <a:ln w="9525" cap="flat" cmpd="sng" algn="ctr">
              <a:solidFill>
                <a:schemeClr val="tx1">
                  <a:lumMod val="15000"/>
                  <a:lumOff val="85000"/>
                </a:schemeClr>
              </a:solidFill>
              <a:round/>
            </a:ln>
            <a:effectLst/>
          </c:spPr>
        </c:majorGridlines>
        <c:numFmt formatCode="_-* #,##0.0\ _€_-;\-* #,##0.0\ _€_-;_-* &quot;-&quot;??\ _€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S"/>
          </a:p>
        </c:txPr>
        <c:crossAx val="817349919"/>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Times New Roman" panose="02020603050405020304" pitchFamily="18" charset="0"/>
          <a:cs typeface="Times New Roman" panose="02020603050405020304" pitchFamily="18" charset="0"/>
        </a:defRPr>
      </a:pPr>
      <a:endParaRPr lang="es-E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rAngAx val="0"/>
      <c:perspective val="1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Hoja1!$E$39</c:f>
              <c:strCache>
                <c:ptCount val="1"/>
                <c:pt idx="0">
                  <c:v>Emis./IP</c:v>
                </c:pt>
              </c:strCache>
            </c:strRef>
          </c:tx>
          <c:spPr>
            <a:solidFill>
              <a:schemeClr val="accent1"/>
            </a:solidFill>
            <a:ln>
              <a:noFill/>
            </a:ln>
            <a:effectLst/>
            <a:sp3d/>
          </c:spPr>
          <c:invertIfNegative val="0"/>
          <c:dLbls>
            <c:dLbl>
              <c:idx val="0"/>
              <c:layout>
                <c:manualLayout>
                  <c:x val="-1.9818326802648476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77B-4FE6-9778-8ADF90BEA5A6}"/>
                </c:ext>
              </c:extLst>
            </c:dLbl>
            <c:dLbl>
              <c:idx val="1"/>
              <c:layout>
                <c:manualLayout>
                  <c:x val="-1.3212217868432319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77B-4FE6-9778-8ADF90BEA5A6}"/>
                </c:ext>
              </c:extLst>
            </c:dLbl>
            <c:dLbl>
              <c:idx val="2"/>
              <c:layout>
                <c:manualLayout>
                  <c:x val="-1.3212217868432278E-2"/>
                  <c:y val="-2.500000000000007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77B-4FE6-9778-8ADF90BEA5A6}"/>
                </c:ext>
              </c:extLst>
            </c:dLbl>
            <c:dLbl>
              <c:idx val="3"/>
              <c:layout>
                <c:manualLayout>
                  <c:x val="-8.8081452456216271E-3"/>
                  <c:y val="-2.50000000000000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77B-4FE6-9778-8ADF90BEA5A6}"/>
                </c:ext>
              </c:extLst>
            </c:dLbl>
            <c:dLbl>
              <c:idx val="4"/>
              <c:layout>
                <c:manualLayout>
                  <c:x val="-1.3212217868432319E-2"/>
                  <c:y val="-2.500000000000007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77B-4FE6-9778-8ADF90BEA5A6}"/>
                </c:ext>
              </c:extLst>
            </c:dLbl>
            <c:dLbl>
              <c:idx val="5"/>
              <c:layout>
                <c:manualLayout>
                  <c:x val="-2.6424435736864718E-2"/>
                  <c:y val="-2.91666666666667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77B-4FE6-9778-8ADF90BEA5A6}"/>
                </c:ext>
              </c:extLst>
            </c:dLbl>
            <c:dLbl>
              <c:idx val="6"/>
              <c:layout>
                <c:manualLayout>
                  <c:x val="-2.422239942545933E-2"/>
                  <c:y val="-5.000000000000007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77B-4FE6-9778-8ADF90BEA5A6}"/>
                </c:ext>
              </c:extLst>
            </c:dLbl>
            <c:dLbl>
              <c:idx val="7"/>
              <c:layout>
                <c:manualLayout>
                  <c:x val="-2.8626472048270023E-2"/>
                  <c:y val="-2.91666666666667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77B-4FE6-9778-8ADF90BEA5A6}"/>
                </c:ext>
              </c:extLst>
            </c:dLbl>
            <c:dLbl>
              <c:idx val="8"/>
              <c:layout>
                <c:manualLayout>
                  <c:x val="-3.9636653605296952E-2"/>
                  <c:y val="-2.91666666666667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77B-4FE6-9778-8ADF90BEA5A6}"/>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Hoja1!$D$40:$D$48</c:f>
              <c:strCache>
                <c:ptCount val="9"/>
                <c:pt idx="0">
                  <c:v>ANDALUCÍA </c:v>
                </c:pt>
                <c:pt idx="1">
                  <c:v>ARAGÓN </c:v>
                </c:pt>
                <c:pt idx="2">
                  <c:v>ASTURIAS</c:v>
                </c:pt>
                <c:pt idx="3">
                  <c:v>C - LA MANCHA </c:v>
                </c:pt>
                <c:pt idx="4">
                  <c:v>CATALUÑA </c:v>
                </c:pt>
                <c:pt idx="5">
                  <c:v>GALICIA</c:v>
                </c:pt>
                <c:pt idx="6">
                  <c:v>MURCIA</c:v>
                </c:pt>
                <c:pt idx="7">
                  <c:v>C. VALENCIANA</c:v>
                </c:pt>
                <c:pt idx="8">
                  <c:v>TOTAL </c:v>
                </c:pt>
              </c:strCache>
            </c:strRef>
          </c:cat>
          <c:val>
            <c:numRef>
              <c:f>Hoja1!$E$40:$E$48</c:f>
              <c:numCache>
                <c:formatCode>#,##0.00</c:formatCode>
                <c:ptCount val="9"/>
                <c:pt idx="0">
                  <c:v>2.1102405938304996</c:v>
                </c:pt>
                <c:pt idx="1">
                  <c:v>7.3410462012859972</c:v>
                </c:pt>
                <c:pt idx="2">
                  <c:v>16.86787138883075</c:v>
                </c:pt>
                <c:pt idx="3">
                  <c:v>2.4884276999478865</c:v>
                </c:pt>
                <c:pt idx="4">
                  <c:v>4.8009051917606413</c:v>
                </c:pt>
                <c:pt idx="5">
                  <c:v>2.346602827496576</c:v>
                </c:pt>
                <c:pt idx="6">
                  <c:v>0.98442108880552137</c:v>
                </c:pt>
                <c:pt idx="7">
                  <c:v>7.3645535989969622</c:v>
                </c:pt>
                <c:pt idx="8">
                  <c:v>5.7071890915333361</c:v>
                </c:pt>
              </c:numCache>
            </c:numRef>
          </c:val>
          <c:extLst>
            <c:ext xmlns:c16="http://schemas.microsoft.com/office/drawing/2014/chart" uri="{C3380CC4-5D6E-409C-BE32-E72D297353CC}">
              <c16:uniqueId val="{00000009-277B-4FE6-9778-8ADF90BEA5A6}"/>
            </c:ext>
          </c:extLst>
        </c:ser>
        <c:ser>
          <c:idx val="1"/>
          <c:order val="1"/>
          <c:tx>
            <c:strRef>
              <c:f>Hoja1!$F$39</c:f>
              <c:strCache>
                <c:ptCount val="1"/>
                <c:pt idx="0">
                  <c:v>Resto/IP</c:v>
                </c:pt>
              </c:strCache>
            </c:strRef>
          </c:tx>
          <c:spPr>
            <a:solidFill>
              <a:srgbClr val="C00000"/>
            </a:solidFill>
            <a:ln>
              <a:noFill/>
            </a:ln>
            <a:effectLst/>
            <a:sp3d/>
          </c:spPr>
          <c:invertIfNegative val="0"/>
          <c:cat>
            <c:strRef>
              <c:f>Hoja1!$D$40:$D$48</c:f>
              <c:strCache>
                <c:ptCount val="9"/>
                <c:pt idx="0">
                  <c:v>ANDALUCÍA </c:v>
                </c:pt>
                <c:pt idx="1">
                  <c:v>ARAGÓN </c:v>
                </c:pt>
                <c:pt idx="2">
                  <c:v>ASTURIAS</c:v>
                </c:pt>
                <c:pt idx="3">
                  <c:v>C - LA MANCHA </c:v>
                </c:pt>
                <c:pt idx="4">
                  <c:v>CATALUÑA </c:v>
                </c:pt>
                <c:pt idx="5">
                  <c:v>GALICIA</c:v>
                </c:pt>
                <c:pt idx="6">
                  <c:v>MURCIA</c:v>
                </c:pt>
                <c:pt idx="7">
                  <c:v>C. VALENCIANA</c:v>
                </c:pt>
                <c:pt idx="8">
                  <c:v>TOTAL </c:v>
                </c:pt>
              </c:strCache>
            </c:strRef>
          </c:cat>
          <c:val>
            <c:numRef>
              <c:f>Hoja1!$F$40:$F$48</c:f>
              <c:numCache>
                <c:formatCode>#,##0.00</c:formatCode>
                <c:ptCount val="9"/>
                <c:pt idx="0">
                  <c:v>97.889759406169503</c:v>
                </c:pt>
                <c:pt idx="1">
                  <c:v>92.658953798714009</c:v>
                </c:pt>
                <c:pt idx="2">
                  <c:v>83.13212861116925</c:v>
                </c:pt>
                <c:pt idx="3">
                  <c:v>97.511572300052109</c:v>
                </c:pt>
                <c:pt idx="4">
                  <c:v>95.199094808239352</c:v>
                </c:pt>
                <c:pt idx="5">
                  <c:v>97.653397172503432</c:v>
                </c:pt>
                <c:pt idx="6">
                  <c:v>99.015578911194481</c:v>
                </c:pt>
                <c:pt idx="7">
                  <c:v>92.635446401003037</c:v>
                </c:pt>
                <c:pt idx="8">
                  <c:v>94.292810908466663</c:v>
                </c:pt>
              </c:numCache>
            </c:numRef>
          </c:val>
          <c:extLst>
            <c:ext xmlns:c16="http://schemas.microsoft.com/office/drawing/2014/chart" uri="{C3380CC4-5D6E-409C-BE32-E72D297353CC}">
              <c16:uniqueId val="{0000000A-277B-4FE6-9778-8ADF90BEA5A6}"/>
            </c:ext>
          </c:extLst>
        </c:ser>
        <c:dLbls>
          <c:showLegendKey val="0"/>
          <c:showVal val="0"/>
          <c:showCatName val="0"/>
          <c:showSerName val="0"/>
          <c:showPercent val="0"/>
          <c:showBubbleSize val="0"/>
        </c:dLbls>
        <c:gapWidth val="219"/>
        <c:shape val="box"/>
        <c:axId val="153754208"/>
        <c:axId val="153750048"/>
        <c:axId val="0"/>
      </c:bar3DChart>
      <c:catAx>
        <c:axId val="153754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S"/>
          </a:p>
        </c:txPr>
        <c:crossAx val="153750048"/>
        <c:crosses val="autoZero"/>
        <c:auto val="1"/>
        <c:lblAlgn val="ctr"/>
        <c:lblOffset val="100"/>
        <c:noMultiLvlLbl val="0"/>
      </c:catAx>
      <c:valAx>
        <c:axId val="15375004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S"/>
          </a:p>
        </c:txPr>
        <c:crossAx val="153754208"/>
        <c:crosses val="autoZero"/>
        <c:crossBetween val="between"/>
      </c:valAx>
      <c:spPr>
        <a:noFill/>
        <a:ln>
          <a:noFill/>
        </a:ln>
        <a:effectLst/>
      </c:spPr>
    </c:plotArea>
    <c:legend>
      <c:legendPos val="t"/>
      <c:layout>
        <c:manualLayout>
          <c:xMode val="edge"/>
          <c:yMode val="edge"/>
          <c:x val="0.28244050044073754"/>
          <c:y val="6.2291434927697439E-2"/>
          <c:w val="0.51045180949072255"/>
          <c:h val="7.0591120492585813E-2"/>
        </c:manualLayout>
      </c:layout>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S"/>
        </a:p>
      </c:txPr>
    </c:legend>
    <c:plotVisOnly val="1"/>
    <c:dispBlanksAs val="gap"/>
    <c:showDLblsOverMax val="0"/>
  </c:chart>
  <c:spPr>
    <a:noFill/>
    <a:ln>
      <a:noFill/>
    </a:ln>
    <a:effectLst/>
  </c:spPr>
  <c:txPr>
    <a:bodyPr/>
    <a:lstStyle/>
    <a:p>
      <a:pPr>
        <a:defRPr>
          <a:latin typeface="Times New Roman" panose="02020603050405020304" pitchFamily="18" charset="0"/>
          <a:cs typeface="Times New Roman" panose="02020603050405020304" pitchFamily="18" charset="0"/>
        </a:defRPr>
      </a:pPr>
      <a:endParaRPr lang="es-E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rAngAx val="0"/>
      <c:perspective val="1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tx>
            <c:strRef>
              <c:f>'agua '!$C$148</c:f>
              <c:strCache>
                <c:ptCount val="1"/>
                <c:pt idx="0">
                  <c:v>Agua/IP</c:v>
                </c:pt>
              </c:strCache>
            </c:strRef>
          </c:tx>
          <c:spPr>
            <a:solidFill>
              <a:schemeClr val="accent1"/>
            </a:solidFill>
            <a:ln>
              <a:noFill/>
            </a:ln>
            <a:effectLst/>
            <a:sp3d/>
          </c:spPr>
          <c:invertIfNegative val="0"/>
          <c:dLbls>
            <c:spPr>
              <a:solidFill>
                <a:schemeClr val="bg1"/>
              </a:solidFill>
              <a:ln>
                <a:solidFill>
                  <a:schemeClr val="tx1"/>
                </a:solid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'agua '!$B$149:$B$160</c:f>
              <c:strCache>
                <c:ptCount val="12"/>
                <c:pt idx="0">
                  <c:v>ANDALUCIA </c:v>
                </c:pt>
                <c:pt idx="1">
                  <c:v>ARAGON </c:v>
                </c:pt>
                <c:pt idx="2">
                  <c:v>ASTURIAS</c:v>
                </c:pt>
                <c:pt idx="3">
                  <c:v>BALEARES</c:v>
                </c:pt>
                <c:pt idx="4">
                  <c:v>CANTABRIA</c:v>
                </c:pt>
                <c:pt idx="5">
                  <c:v>CATALUÑA</c:v>
                </c:pt>
                <c:pt idx="6">
                  <c:v>EXTREMADURA</c:v>
                </c:pt>
                <c:pt idx="7">
                  <c:v>GALICIA</c:v>
                </c:pt>
                <c:pt idx="8">
                  <c:v>R.MURCIA</c:v>
                </c:pt>
                <c:pt idx="9">
                  <c:v>LA RIOJA</c:v>
                </c:pt>
                <c:pt idx="10">
                  <c:v>C.VALENCIANA</c:v>
                </c:pt>
                <c:pt idx="11">
                  <c:v>TOTAL </c:v>
                </c:pt>
              </c:strCache>
            </c:strRef>
          </c:cat>
          <c:val>
            <c:numRef>
              <c:f>'agua '!$C$149:$C$160</c:f>
              <c:numCache>
                <c:formatCode>0.0</c:formatCode>
                <c:ptCount val="12"/>
                <c:pt idx="0">
                  <c:v>97.243259348920375</c:v>
                </c:pt>
                <c:pt idx="1">
                  <c:v>90.316922877100751</c:v>
                </c:pt>
                <c:pt idx="2">
                  <c:v>71.762832949229036</c:v>
                </c:pt>
                <c:pt idx="3">
                  <c:v>39.668224465835841</c:v>
                </c:pt>
                <c:pt idx="4">
                  <c:v>98.876276290812783</c:v>
                </c:pt>
                <c:pt idx="5">
                  <c:v>74.510984593335223</c:v>
                </c:pt>
                <c:pt idx="6">
                  <c:v>6.8562935291186689</c:v>
                </c:pt>
                <c:pt idx="7">
                  <c:v>70.522449874818307</c:v>
                </c:pt>
                <c:pt idx="8">
                  <c:v>90.515765056273082</c:v>
                </c:pt>
                <c:pt idx="9">
                  <c:v>72.541725740114273</c:v>
                </c:pt>
                <c:pt idx="10">
                  <c:v>92.191198062167331</c:v>
                </c:pt>
                <c:pt idx="11">
                  <c:v>71.97403168724918</c:v>
                </c:pt>
              </c:numCache>
            </c:numRef>
          </c:val>
          <c:extLst>
            <c:ext xmlns:c16="http://schemas.microsoft.com/office/drawing/2014/chart" uri="{C3380CC4-5D6E-409C-BE32-E72D297353CC}">
              <c16:uniqueId val="{00000000-22D1-43FA-9762-E4C941268783}"/>
            </c:ext>
          </c:extLst>
        </c:ser>
        <c:ser>
          <c:idx val="1"/>
          <c:order val="1"/>
          <c:tx>
            <c:strRef>
              <c:f>'agua '!$D$148</c:f>
              <c:strCache>
                <c:ptCount val="1"/>
                <c:pt idx="0">
                  <c:v>Resto/IP</c:v>
                </c:pt>
              </c:strCache>
            </c:strRef>
          </c:tx>
          <c:spPr>
            <a:solidFill>
              <a:srgbClr val="C00000"/>
            </a:solidFill>
            <a:ln>
              <a:noFill/>
            </a:ln>
            <a:effectLst/>
            <a:sp3d/>
          </c:spPr>
          <c:invertIfNegative val="0"/>
          <c:cat>
            <c:strRef>
              <c:f>'agua '!$B$149:$B$160</c:f>
              <c:strCache>
                <c:ptCount val="12"/>
                <c:pt idx="0">
                  <c:v>ANDALUCIA </c:v>
                </c:pt>
                <c:pt idx="1">
                  <c:v>ARAGON </c:v>
                </c:pt>
                <c:pt idx="2">
                  <c:v>ASTURIAS</c:v>
                </c:pt>
                <c:pt idx="3">
                  <c:v>BALEARES</c:v>
                </c:pt>
                <c:pt idx="4">
                  <c:v>CANTABRIA</c:v>
                </c:pt>
                <c:pt idx="5">
                  <c:v>CATALUÑA</c:v>
                </c:pt>
                <c:pt idx="6">
                  <c:v>EXTREMADURA</c:v>
                </c:pt>
                <c:pt idx="7">
                  <c:v>GALICIA</c:v>
                </c:pt>
                <c:pt idx="8">
                  <c:v>R.MURCIA</c:v>
                </c:pt>
                <c:pt idx="9">
                  <c:v>LA RIOJA</c:v>
                </c:pt>
                <c:pt idx="10">
                  <c:v>C.VALENCIANA</c:v>
                </c:pt>
                <c:pt idx="11">
                  <c:v>TOTAL </c:v>
                </c:pt>
              </c:strCache>
            </c:strRef>
          </c:cat>
          <c:val>
            <c:numRef>
              <c:f>'agua '!$D$149:$D$160</c:f>
              <c:numCache>
                <c:formatCode>0.0</c:formatCode>
                <c:ptCount val="12"/>
                <c:pt idx="0">
                  <c:v>2.7567406510796215</c:v>
                </c:pt>
                <c:pt idx="1">
                  <c:v>9.6830771228992418</c:v>
                </c:pt>
                <c:pt idx="2">
                  <c:v>28.237167050770967</c:v>
                </c:pt>
                <c:pt idx="3">
                  <c:v>60.331775534164166</c:v>
                </c:pt>
                <c:pt idx="4">
                  <c:v>1.1237237091872192</c:v>
                </c:pt>
                <c:pt idx="5">
                  <c:v>25.489015406664773</c:v>
                </c:pt>
                <c:pt idx="6">
                  <c:v>93.143706470881341</c:v>
                </c:pt>
                <c:pt idx="7">
                  <c:v>29.477550125181693</c:v>
                </c:pt>
                <c:pt idx="8">
                  <c:v>9.4842349437269178</c:v>
                </c:pt>
                <c:pt idx="9">
                  <c:v>27.45827425988573</c:v>
                </c:pt>
                <c:pt idx="10">
                  <c:v>7.808801937832663</c:v>
                </c:pt>
                <c:pt idx="11">
                  <c:v>28.025968312750816</c:v>
                </c:pt>
              </c:numCache>
            </c:numRef>
          </c:val>
          <c:extLst>
            <c:ext xmlns:c16="http://schemas.microsoft.com/office/drawing/2014/chart" uri="{C3380CC4-5D6E-409C-BE32-E72D297353CC}">
              <c16:uniqueId val="{00000001-22D1-43FA-9762-E4C941268783}"/>
            </c:ext>
          </c:extLst>
        </c:ser>
        <c:dLbls>
          <c:showLegendKey val="0"/>
          <c:showVal val="0"/>
          <c:showCatName val="0"/>
          <c:showSerName val="0"/>
          <c:showPercent val="0"/>
          <c:showBubbleSize val="0"/>
        </c:dLbls>
        <c:gapWidth val="219"/>
        <c:shape val="box"/>
        <c:axId val="212201824"/>
        <c:axId val="212195168"/>
        <c:axId val="0"/>
      </c:bar3DChart>
      <c:catAx>
        <c:axId val="212201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S"/>
          </a:p>
        </c:txPr>
        <c:crossAx val="212195168"/>
        <c:crosses val="autoZero"/>
        <c:auto val="1"/>
        <c:lblAlgn val="ctr"/>
        <c:lblOffset val="100"/>
        <c:noMultiLvlLbl val="0"/>
      </c:catAx>
      <c:valAx>
        <c:axId val="21219516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S"/>
          </a:p>
        </c:txPr>
        <c:crossAx val="21220182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S"/>
        </a:p>
      </c:txPr>
    </c:legend>
    <c:plotVisOnly val="1"/>
    <c:dispBlanksAs val="gap"/>
    <c:showDLblsOverMax val="0"/>
  </c:chart>
  <c:spPr>
    <a:noFill/>
    <a:ln>
      <a:noFill/>
    </a:ln>
    <a:effectLst/>
  </c:spPr>
  <c:txPr>
    <a:bodyPr/>
    <a:lstStyle/>
    <a:p>
      <a:pPr>
        <a:defRPr>
          <a:latin typeface="Times New Roman" panose="02020603050405020304" pitchFamily="18" charset="0"/>
          <a:cs typeface="Times New Roman" panose="02020603050405020304" pitchFamily="18" charset="0"/>
        </a:defRPr>
      </a:pPr>
      <a:endParaRPr lang="es-E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rAngAx val="0"/>
      <c:perspective val="1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tx>
            <c:strRef>
              <c:f>'residuos '!$C$74</c:f>
              <c:strCache>
                <c:ptCount val="1"/>
                <c:pt idx="0">
                  <c:v>Residuos/IP</c:v>
                </c:pt>
              </c:strCache>
            </c:strRef>
          </c:tx>
          <c:spPr>
            <a:solidFill>
              <a:schemeClr val="accent1"/>
            </a:solidFill>
            <a:ln>
              <a:noFill/>
            </a:ln>
            <a:effectLst/>
            <a:sp3d/>
          </c:spPr>
          <c:invertIfNegative val="0"/>
          <c:cat>
            <c:strRef>
              <c:f>'residuos '!$B$75:$B$84</c:f>
              <c:strCache>
                <c:ptCount val="10"/>
                <c:pt idx="0">
                  <c:v>ANDALUCÍA </c:v>
                </c:pt>
                <c:pt idx="1">
                  <c:v>CANTABRIA</c:v>
                </c:pt>
                <c:pt idx="2">
                  <c:v>C- LEÓN </c:v>
                </c:pt>
                <c:pt idx="3">
                  <c:v>CATALUÑA</c:v>
                </c:pt>
                <c:pt idx="4">
                  <c:v>EXTREMADURA</c:v>
                </c:pt>
                <c:pt idx="5">
                  <c:v>MADRID</c:v>
                </c:pt>
                <c:pt idx="6">
                  <c:v>R. MURCIA</c:v>
                </c:pt>
                <c:pt idx="7">
                  <c:v>LA RIOJA</c:v>
                </c:pt>
                <c:pt idx="8">
                  <c:v>C. VALENCIANA</c:v>
                </c:pt>
                <c:pt idx="9">
                  <c:v>TOTAL </c:v>
                </c:pt>
              </c:strCache>
            </c:strRef>
          </c:cat>
          <c:val>
            <c:numRef>
              <c:f>'residuos '!$C$75:$C$84</c:f>
              <c:numCache>
                <c:formatCode>0.0</c:formatCode>
                <c:ptCount val="10"/>
                <c:pt idx="0">
                  <c:v>0.7</c:v>
                </c:pt>
                <c:pt idx="1">
                  <c:v>1.1237252633493375</c:v>
                </c:pt>
                <c:pt idx="2">
                  <c:v>9.2477830648929604</c:v>
                </c:pt>
                <c:pt idx="3">
                  <c:v>3.600973931266624</c:v>
                </c:pt>
                <c:pt idx="4">
                  <c:v>4.7457492341029033</c:v>
                </c:pt>
                <c:pt idx="5">
                  <c:v>35.84528199899615</c:v>
                </c:pt>
                <c:pt idx="6">
                  <c:v>3.7345349711949494</c:v>
                </c:pt>
                <c:pt idx="7">
                  <c:v>3.2278758204798508</c:v>
                </c:pt>
                <c:pt idx="8">
                  <c:v>0.44424830911332586</c:v>
                </c:pt>
                <c:pt idx="9">
                  <c:v>2.356928948621039</c:v>
                </c:pt>
              </c:numCache>
            </c:numRef>
          </c:val>
          <c:extLst>
            <c:ext xmlns:c16="http://schemas.microsoft.com/office/drawing/2014/chart" uri="{C3380CC4-5D6E-409C-BE32-E72D297353CC}">
              <c16:uniqueId val="{00000000-19BC-4755-9B96-13705D94B5EC}"/>
            </c:ext>
          </c:extLst>
        </c:ser>
        <c:ser>
          <c:idx val="1"/>
          <c:order val="1"/>
          <c:tx>
            <c:strRef>
              <c:f>'residuos '!$D$74</c:f>
              <c:strCache>
                <c:ptCount val="1"/>
                <c:pt idx="0">
                  <c:v>Resto/IP </c:v>
                </c:pt>
              </c:strCache>
            </c:strRef>
          </c:tx>
          <c:spPr>
            <a:solidFill>
              <a:schemeClr val="accent2"/>
            </a:solidFill>
            <a:ln>
              <a:noFill/>
            </a:ln>
            <a:effectLst/>
            <a:sp3d/>
          </c:spPr>
          <c:invertIfNegative val="0"/>
          <c:dLbls>
            <c:spPr>
              <a:solidFill>
                <a:schemeClr val="bg1"/>
              </a:solidFill>
              <a:ln>
                <a:solidFill>
                  <a:schemeClr val="tx1"/>
                </a:solid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'residuos '!$B$75:$B$84</c:f>
              <c:strCache>
                <c:ptCount val="10"/>
                <c:pt idx="0">
                  <c:v>ANDALUCÍA </c:v>
                </c:pt>
                <c:pt idx="1">
                  <c:v>CANTABRIA</c:v>
                </c:pt>
                <c:pt idx="2">
                  <c:v>C- LEÓN </c:v>
                </c:pt>
                <c:pt idx="3">
                  <c:v>CATALUÑA</c:v>
                </c:pt>
                <c:pt idx="4">
                  <c:v>EXTREMADURA</c:v>
                </c:pt>
                <c:pt idx="5">
                  <c:v>MADRID</c:v>
                </c:pt>
                <c:pt idx="6">
                  <c:v>R. MURCIA</c:v>
                </c:pt>
                <c:pt idx="7">
                  <c:v>LA RIOJA</c:v>
                </c:pt>
                <c:pt idx="8">
                  <c:v>C. VALENCIANA</c:v>
                </c:pt>
                <c:pt idx="9">
                  <c:v>TOTAL </c:v>
                </c:pt>
              </c:strCache>
            </c:strRef>
          </c:cat>
          <c:val>
            <c:numRef>
              <c:f>'residuos '!$D$75:$D$84</c:f>
              <c:numCache>
                <c:formatCode>0.0</c:formatCode>
                <c:ptCount val="10"/>
                <c:pt idx="0">
                  <c:v>99.3</c:v>
                </c:pt>
                <c:pt idx="1">
                  <c:v>98.876274736650657</c:v>
                </c:pt>
                <c:pt idx="2">
                  <c:v>90.752216935107043</c:v>
                </c:pt>
                <c:pt idx="3">
                  <c:v>96.399026068733377</c:v>
                </c:pt>
                <c:pt idx="4">
                  <c:v>95.254250765897098</c:v>
                </c:pt>
                <c:pt idx="5">
                  <c:v>64.154718001003857</c:v>
                </c:pt>
                <c:pt idx="6">
                  <c:v>96.265465028805053</c:v>
                </c:pt>
                <c:pt idx="7">
                  <c:v>96.772124179520148</c:v>
                </c:pt>
                <c:pt idx="8">
                  <c:v>99.55575169088668</c:v>
                </c:pt>
                <c:pt idx="9">
                  <c:v>97.643071051378968</c:v>
                </c:pt>
              </c:numCache>
            </c:numRef>
          </c:val>
          <c:extLst>
            <c:ext xmlns:c16="http://schemas.microsoft.com/office/drawing/2014/chart" uri="{C3380CC4-5D6E-409C-BE32-E72D297353CC}">
              <c16:uniqueId val="{00000001-19BC-4755-9B96-13705D94B5EC}"/>
            </c:ext>
          </c:extLst>
        </c:ser>
        <c:dLbls>
          <c:showLegendKey val="0"/>
          <c:showVal val="0"/>
          <c:showCatName val="0"/>
          <c:showSerName val="0"/>
          <c:showPercent val="0"/>
          <c:showBubbleSize val="0"/>
        </c:dLbls>
        <c:gapWidth val="219"/>
        <c:shape val="box"/>
        <c:axId val="105850495"/>
        <c:axId val="105851327"/>
        <c:axId val="0"/>
      </c:bar3DChart>
      <c:catAx>
        <c:axId val="1058504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S"/>
          </a:p>
        </c:txPr>
        <c:crossAx val="105851327"/>
        <c:crosses val="autoZero"/>
        <c:auto val="1"/>
        <c:lblAlgn val="ctr"/>
        <c:lblOffset val="100"/>
        <c:noMultiLvlLbl val="0"/>
      </c:catAx>
      <c:valAx>
        <c:axId val="105851327"/>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S"/>
          </a:p>
        </c:txPr>
        <c:crossAx val="105850495"/>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S"/>
        </a:p>
      </c:txPr>
    </c:legend>
    <c:plotVisOnly val="1"/>
    <c:dispBlanksAs val="gap"/>
    <c:showDLblsOverMax val="0"/>
  </c:chart>
  <c:spPr>
    <a:noFill/>
    <a:ln>
      <a:noFill/>
    </a:ln>
    <a:effectLst/>
  </c:spPr>
  <c:txPr>
    <a:bodyPr/>
    <a:lstStyle/>
    <a:p>
      <a:pPr>
        <a:defRPr>
          <a:latin typeface="Times New Roman" panose="02020603050405020304" pitchFamily="18" charset="0"/>
          <a:cs typeface="Times New Roman" panose="02020603050405020304" pitchFamily="18" charset="0"/>
        </a:defRPr>
      </a:pPr>
      <a:endParaRPr lang="es-E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rAngAx val="0"/>
      <c:perspective val="1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tx>
            <c:strRef>
              <c:f>recursos!$C$40</c:f>
              <c:strCache>
                <c:ptCount val="1"/>
                <c:pt idx="0">
                  <c:v>Recursos/IP</c:v>
                </c:pt>
              </c:strCache>
            </c:strRef>
          </c:tx>
          <c:spPr>
            <a:solidFill>
              <a:schemeClr val="accent1"/>
            </a:solidFill>
            <a:ln>
              <a:noFill/>
            </a:ln>
            <a:effectLst/>
            <a:sp3d/>
          </c:spPr>
          <c:invertIfNegative val="0"/>
          <c:dLbls>
            <c:spPr>
              <a:solidFill>
                <a:schemeClr val="bg1"/>
              </a:solidFill>
              <a:ln>
                <a:solidFill>
                  <a:schemeClr val="tx1"/>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recursos!$B$41:$B$48</c:f>
              <c:strCache>
                <c:ptCount val="8"/>
                <c:pt idx="0">
                  <c:v>ARAGÓN </c:v>
                </c:pt>
                <c:pt idx="1">
                  <c:v>ASTURIAS </c:v>
                </c:pt>
                <c:pt idx="2">
                  <c:v>C-LA MANCHA </c:v>
                </c:pt>
                <c:pt idx="3">
                  <c:v>C- LEÓN </c:v>
                </c:pt>
                <c:pt idx="4">
                  <c:v>CATALUÑA</c:v>
                </c:pt>
                <c:pt idx="5">
                  <c:v>EXTREMADURA</c:v>
                </c:pt>
                <c:pt idx="6">
                  <c:v>GALICIA </c:v>
                </c:pt>
                <c:pt idx="7">
                  <c:v>TOTAL </c:v>
                </c:pt>
              </c:strCache>
            </c:strRef>
          </c:cat>
          <c:val>
            <c:numRef>
              <c:f>recursos!$C$41:$C$48</c:f>
              <c:numCache>
                <c:formatCode>0.0</c:formatCode>
                <c:ptCount val="8"/>
                <c:pt idx="0">
                  <c:v>2.3421611193989058</c:v>
                </c:pt>
                <c:pt idx="1">
                  <c:v>2.0340813943458178</c:v>
                </c:pt>
                <c:pt idx="2">
                  <c:v>97.511717947696113</c:v>
                </c:pt>
                <c:pt idx="3">
                  <c:v>90.752216935107043</c:v>
                </c:pt>
                <c:pt idx="4">
                  <c:v>0.54455116516940105</c:v>
                </c:pt>
                <c:pt idx="5">
                  <c:v>84.083518418963379</c:v>
                </c:pt>
                <c:pt idx="6">
                  <c:v>26.856193202267736</c:v>
                </c:pt>
                <c:pt idx="7">
                  <c:v>18.874457712382529</c:v>
                </c:pt>
              </c:numCache>
            </c:numRef>
          </c:val>
          <c:extLst>
            <c:ext xmlns:c16="http://schemas.microsoft.com/office/drawing/2014/chart" uri="{C3380CC4-5D6E-409C-BE32-E72D297353CC}">
              <c16:uniqueId val="{00000000-7BAA-4420-9895-C5B90E666503}"/>
            </c:ext>
          </c:extLst>
        </c:ser>
        <c:ser>
          <c:idx val="1"/>
          <c:order val="1"/>
          <c:tx>
            <c:strRef>
              <c:f>recursos!$D$40</c:f>
              <c:strCache>
                <c:ptCount val="1"/>
                <c:pt idx="0">
                  <c:v>Resto/IP</c:v>
                </c:pt>
              </c:strCache>
            </c:strRef>
          </c:tx>
          <c:spPr>
            <a:solidFill>
              <a:schemeClr val="accent2"/>
            </a:solidFill>
            <a:ln>
              <a:noFill/>
            </a:ln>
            <a:effectLst/>
            <a:sp3d/>
          </c:spPr>
          <c:invertIfNegative val="0"/>
          <c:cat>
            <c:strRef>
              <c:f>recursos!$B$41:$B$48</c:f>
              <c:strCache>
                <c:ptCount val="8"/>
                <c:pt idx="0">
                  <c:v>ARAGÓN </c:v>
                </c:pt>
                <c:pt idx="1">
                  <c:v>ASTURIAS </c:v>
                </c:pt>
                <c:pt idx="2">
                  <c:v>C-LA MANCHA </c:v>
                </c:pt>
                <c:pt idx="3">
                  <c:v>C- LEÓN </c:v>
                </c:pt>
                <c:pt idx="4">
                  <c:v>CATALUÑA</c:v>
                </c:pt>
                <c:pt idx="5">
                  <c:v>EXTREMADURA</c:v>
                </c:pt>
                <c:pt idx="6">
                  <c:v>GALICIA </c:v>
                </c:pt>
                <c:pt idx="7">
                  <c:v>TOTAL </c:v>
                </c:pt>
              </c:strCache>
            </c:strRef>
          </c:cat>
          <c:val>
            <c:numRef>
              <c:f>recursos!$D$41:$D$48</c:f>
              <c:numCache>
                <c:formatCode>0.0</c:formatCode>
                <c:ptCount val="8"/>
                <c:pt idx="0">
                  <c:v>97.657838880601091</c:v>
                </c:pt>
                <c:pt idx="1">
                  <c:v>97.965918605654181</c:v>
                </c:pt>
                <c:pt idx="2">
                  <c:v>2.4882820523038873</c:v>
                </c:pt>
                <c:pt idx="3">
                  <c:v>9.2477830648929569</c:v>
                </c:pt>
                <c:pt idx="4">
                  <c:v>99.455448834830605</c:v>
                </c:pt>
                <c:pt idx="5">
                  <c:v>15.916481581036621</c:v>
                </c:pt>
                <c:pt idx="6">
                  <c:v>73.143806797732267</c:v>
                </c:pt>
                <c:pt idx="7">
                  <c:v>81.125542287617463</c:v>
                </c:pt>
              </c:numCache>
            </c:numRef>
          </c:val>
          <c:extLst>
            <c:ext xmlns:c16="http://schemas.microsoft.com/office/drawing/2014/chart" uri="{C3380CC4-5D6E-409C-BE32-E72D297353CC}">
              <c16:uniqueId val="{00000001-7BAA-4420-9895-C5B90E666503}"/>
            </c:ext>
          </c:extLst>
        </c:ser>
        <c:dLbls>
          <c:showLegendKey val="0"/>
          <c:showVal val="0"/>
          <c:showCatName val="0"/>
          <c:showSerName val="0"/>
          <c:showPercent val="0"/>
          <c:showBubbleSize val="0"/>
        </c:dLbls>
        <c:gapWidth val="219"/>
        <c:shape val="box"/>
        <c:axId val="1655990991"/>
        <c:axId val="1655980591"/>
        <c:axId val="0"/>
      </c:bar3DChart>
      <c:catAx>
        <c:axId val="16559909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S"/>
          </a:p>
        </c:txPr>
        <c:crossAx val="1655980591"/>
        <c:crosses val="autoZero"/>
        <c:auto val="1"/>
        <c:lblAlgn val="ctr"/>
        <c:lblOffset val="100"/>
        <c:noMultiLvlLbl val="0"/>
      </c:catAx>
      <c:valAx>
        <c:axId val="165598059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S"/>
          </a:p>
        </c:txPr>
        <c:crossAx val="1655990991"/>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S"/>
        </a:p>
      </c:txPr>
    </c:legend>
    <c:plotVisOnly val="1"/>
    <c:dispBlanksAs val="gap"/>
    <c:showDLblsOverMax val="0"/>
  </c:chart>
  <c:spPr>
    <a:noFill/>
    <a:ln>
      <a:noFill/>
    </a:ln>
    <a:effectLst/>
  </c:spPr>
  <c:txPr>
    <a:bodyPr/>
    <a:lstStyle/>
    <a:p>
      <a:pPr>
        <a:defRPr>
          <a:latin typeface="Times New Roman" panose="02020603050405020304" pitchFamily="18" charset="0"/>
          <a:cs typeface="Times New Roman" panose="02020603050405020304" pitchFamily="18" charset="0"/>
        </a:defRPr>
      </a:pPr>
      <a:endParaRPr lang="es-E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FA3206-CEA7-4A58-9E47-6CEB4E4D0A0F}" type="doc">
      <dgm:prSet loTypeId="urn:microsoft.com/office/officeart/2005/8/layout/gear1" loCatId="cycle" qsTypeId="urn:microsoft.com/office/officeart/2005/8/quickstyle/simple1" qsCatId="simple" csTypeId="urn:microsoft.com/office/officeart/2005/8/colors/accent0_2" csCatId="mainScheme" phldr="1"/>
      <dgm:spPr/>
    </dgm:pt>
    <dgm:pt modelId="{67F20B6B-AA38-4F29-AC04-131F327BEADD}">
      <dgm:prSet phldrT="[Texto]" custT="1"/>
      <dgm:spPr/>
      <dgm:t>
        <a:bodyPr spcFirstLastPara="0" vert="horz" wrap="square" lIns="39370" tIns="39370" rIns="39370" bIns="39370" numCol="1" spcCol="1270" anchor="ctr" anchorCtr="0"/>
        <a:lstStyle/>
        <a:p>
          <a:pPr marL="0" lvl="0" indent="0" algn="ctr" defTabSz="1377950">
            <a:lnSpc>
              <a:spcPct val="90000"/>
            </a:lnSpc>
            <a:spcBef>
              <a:spcPct val="0"/>
            </a:spcBef>
            <a:spcAft>
              <a:spcPct val="35000"/>
            </a:spcAft>
            <a:buNone/>
          </a:pPr>
          <a:r>
            <a:rPr lang="es-ES" sz="1200" kern="1200" dirty="0">
              <a:solidFill>
                <a:schemeClr val="tx1"/>
              </a:solidFill>
              <a:latin typeface="Calibri" panose="020F0502020204030204"/>
              <a:ea typeface="+mn-ea"/>
              <a:cs typeface="+mn-cs"/>
            </a:rPr>
            <a:t>Libro registro de operaciones económicas</a:t>
          </a:r>
        </a:p>
      </dgm:t>
    </dgm:pt>
    <dgm:pt modelId="{6E165546-58F0-4CE4-A980-77105F197239}" type="parTrans" cxnId="{9EB95BB4-20B3-41EE-83EB-1087D633EF81}">
      <dgm:prSet/>
      <dgm:spPr/>
      <dgm:t>
        <a:bodyPr/>
        <a:lstStyle/>
        <a:p>
          <a:endParaRPr lang="es-ES"/>
        </a:p>
      </dgm:t>
    </dgm:pt>
    <dgm:pt modelId="{55531ABD-460D-49F3-A201-FF757017E83C}" type="sibTrans" cxnId="{9EB95BB4-20B3-41EE-83EB-1087D633EF81}">
      <dgm:prSet/>
      <dgm:spPr/>
      <dgm:t>
        <a:bodyPr/>
        <a:lstStyle/>
        <a:p>
          <a:endParaRPr lang="es-ES"/>
        </a:p>
      </dgm:t>
    </dgm:pt>
    <dgm:pt modelId="{A2A497D9-C043-45BB-B6DF-A2451C2B6660}">
      <dgm:prSet phldrT="[Texto]" custT="1"/>
      <dgm:spPr/>
      <dgm:t>
        <a:bodyPr spcFirstLastPara="0" vert="horz" wrap="square" lIns="39370" tIns="39370" rIns="39370" bIns="39370" numCol="1" spcCol="1270" anchor="ctr" anchorCtr="0"/>
        <a:lstStyle/>
        <a:p>
          <a:pPr marL="0" lvl="0" indent="0" algn="ctr" defTabSz="1377950">
            <a:lnSpc>
              <a:spcPct val="90000"/>
            </a:lnSpc>
            <a:spcBef>
              <a:spcPct val="0"/>
            </a:spcBef>
            <a:spcAft>
              <a:spcPct val="35000"/>
            </a:spcAft>
            <a:buNone/>
          </a:pPr>
          <a:r>
            <a:rPr lang="es-ES" sz="1050" kern="1200" dirty="0">
              <a:solidFill>
                <a:schemeClr val="tx1"/>
              </a:solidFill>
              <a:latin typeface="Calibri" panose="020F0502020204030204"/>
              <a:ea typeface="+mn-ea"/>
              <a:cs typeface="+mn-cs"/>
            </a:rPr>
            <a:t>Ticket</a:t>
          </a:r>
        </a:p>
        <a:p>
          <a:pPr marL="0" lvl="0" indent="0" algn="ctr" defTabSz="1377950">
            <a:lnSpc>
              <a:spcPct val="90000"/>
            </a:lnSpc>
            <a:spcBef>
              <a:spcPct val="0"/>
            </a:spcBef>
            <a:spcAft>
              <a:spcPct val="35000"/>
            </a:spcAft>
            <a:buNone/>
          </a:pPr>
          <a:r>
            <a:rPr lang="es-ES" sz="1050" kern="1200" dirty="0">
              <a:solidFill>
                <a:schemeClr val="tx1"/>
              </a:solidFill>
              <a:latin typeface="Calibri" panose="020F0502020204030204"/>
              <a:ea typeface="+mn-ea"/>
              <a:cs typeface="+mn-cs"/>
            </a:rPr>
            <a:t>BAI</a:t>
          </a:r>
        </a:p>
      </dgm:t>
    </dgm:pt>
    <dgm:pt modelId="{8CB5A03C-4450-4A63-9AEB-ABFA2E98B7B8}" type="parTrans" cxnId="{0EED3881-5D17-4D3B-85AC-81AAAC13EFE7}">
      <dgm:prSet/>
      <dgm:spPr/>
      <dgm:t>
        <a:bodyPr/>
        <a:lstStyle/>
        <a:p>
          <a:endParaRPr lang="es-ES"/>
        </a:p>
      </dgm:t>
    </dgm:pt>
    <dgm:pt modelId="{78A1EB36-3428-4681-A7FE-F3B7351D5F14}" type="sibTrans" cxnId="{0EED3881-5D17-4D3B-85AC-81AAAC13EFE7}">
      <dgm:prSet/>
      <dgm:spPr/>
      <dgm:t>
        <a:bodyPr/>
        <a:lstStyle/>
        <a:p>
          <a:endParaRPr lang="es-ES"/>
        </a:p>
      </dgm:t>
    </dgm:pt>
    <dgm:pt modelId="{5B5B0FAA-848A-45FE-A500-49C41EE029B6}">
      <dgm:prSet phldrT="[Texto]"/>
      <dgm:spPr/>
      <dgm:t>
        <a:bodyPr/>
        <a:lstStyle/>
        <a:p>
          <a:r>
            <a:rPr lang="es-ES" dirty="0">
              <a:solidFill>
                <a:schemeClr val="tx1"/>
              </a:solidFill>
            </a:rPr>
            <a:t>Borrador liquidación</a:t>
          </a:r>
        </a:p>
      </dgm:t>
    </dgm:pt>
    <dgm:pt modelId="{B82088FA-D885-4581-B850-B1FCE1BE3BD0}" type="parTrans" cxnId="{2516248B-B791-455B-B1EF-0A13954E7ACA}">
      <dgm:prSet/>
      <dgm:spPr/>
      <dgm:t>
        <a:bodyPr/>
        <a:lstStyle/>
        <a:p>
          <a:endParaRPr lang="es-ES"/>
        </a:p>
      </dgm:t>
    </dgm:pt>
    <dgm:pt modelId="{0604CE60-85CE-44A8-9BEA-5829612175DA}" type="sibTrans" cxnId="{2516248B-B791-455B-B1EF-0A13954E7ACA}">
      <dgm:prSet/>
      <dgm:spPr/>
      <dgm:t>
        <a:bodyPr/>
        <a:lstStyle/>
        <a:p>
          <a:endParaRPr lang="es-ES"/>
        </a:p>
      </dgm:t>
    </dgm:pt>
    <dgm:pt modelId="{464BC47C-757F-45F8-B33E-F01DFD396C60}" type="pres">
      <dgm:prSet presAssocID="{62FA3206-CEA7-4A58-9E47-6CEB4E4D0A0F}" presName="composite" presStyleCnt="0">
        <dgm:presLayoutVars>
          <dgm:chMax val="3"/>
          <dgm:animLvl val="lvl"/>
          <dgm:resizeHandles val="exact"/>
        </dgm:presLayoutVars>
      </dgm:prSet>
      <dgm:spPr/>
    </dgm:pt>
    <dgm:pt modelId="{5B453534-F8D3-42E9-9319-E5087478C707}" type="pres">
      <dgm:prSet presAssocID="{67F20B6B-AA38-4F29-AC04-131F327BEADD}" presName="gear1" presStyleLbl="node1" presStyleIdx="0" presStyleCnt="3">
        <dgm:presLayoutVars>
          <dgm:chMax val="1"/>
          <dgm:bulletEnabled val="1"/>
        </dgm:presLayoutVars>
      </dgm:prSet>
      <dgm:spPr>
        <a:xfrm>
          <a:off x="3793066" y="2438400"/>
          <a:ext cx="2980266" cy="2980266"/>
        </a:xfrm>
        <a:prstGeom prst="gear9">
          <a:avLst/>
        </a:prstGeom>
      </dgm:spPr>
    </dgm:pt>
    <dgm:pt modelId="{E6F7A1A1-D4DF-41E1-99E7-75D4409655F2}" type="pres">
      <dgm:prSet presAssocID="{67F20B6B-AA38-4F29-AC04-131F327BEADD}" presName="gear1srcNode" presStyleLbl="node1" presStyleIdx="0" presStyleCnt="3"/>
      <dgm:spPr/>
    </dgm:pt>
    <dgm:pt modelId="{2B72B96D-7408-4EF5-AD33-382280E870AC}" type="pres">
      <dgm:prSet presAssocID="{67F20B6B-AA38-4F29-AC04-131F327BEADD}" presName="gear1dstNode" presStyleLbl="node1" presStyleIdx="0" presStyleCnt="3"/>
      <dgm:spPr/>
    </dgm:pt>
    <dgm:pt modelId="{19103E6D-F495-4DFC-8A10-16E3E9AC587B}" type="pres">
      <dgm:prSet presAssocID="{A2A497D9-C043-45BB-B6DF-A2451C2B6660}" presName="gear2" presStyleLbl="node1" presStyleIdx="1" presStyleCnt="3">
        <dgm:presLayoutVars>
          <dgm:chMax val="1"/>
          <dgm:bulletEnabled val="1"/>
        </dgm:presLayoutVars>
      </dgm:prSet>
      <dgm:spPr>
        <a:xfrm>
          <a:off x="2059093" y="1733973"/>
          <a:ext cx="2167466" cy="2167466"/>
        </a:xfrm>
        <a:prstGeom prst="gear6">
          <a:avLst/>
        </a:prstGeom>
      </dgm:spPr>
    </dgm:pt>
    <dgm:pt modelId="{F3EF830D-700C-482B-B819-3A1839C6734A}" type="pres">
      <dgm:prSet presAssocID="{A2A497D9-C043-45BB-B6DF-A2451C2B6660}" presName="gear2srcNode" presStyleLbl="node1" presStyleIdx="1" presStyleCnt="3"/>
      <dgm:spPr/>
    </dgm:pt>
    <dgm:pt modelId="{F3A6A41B-BCB0-483D-93E7-D2A0E1560B99}" type="pres">
      <dgm:prSet presAssocID="{A2A497D9-C043-45BB-B6DF-A2451C2B6660}" presName="gear2dstNode" presStyleLbl="node1" presStyleIdx="1" presStyleCnt="3"/>
      <dgm:spPr/>
    </dgm:pt>
    <dgm:pt modelId="{0991D262-A72B-437C-B9EB-4D15CDD46C89}" type="pres">
      <dgm:prSet presAssocID="{5B5B0FAA-848A-45FE-A500-49C41EE029B6}" presName="gear3" presStyleLbl="node1" presStyleIdx="2" presStyleCnt="3"/>
      <dgm:spPr/>
    </dgm:pt>
    <dgm:pt modelId="{067DDC62-2CAB-4A06-9B52-C70AA3D81A21}" type="pres">
      <dgm:prSet presAssocID="{5B5B0FAA-848A-45FE-A500-49C41EE029B6}" presName="gear3tx" presStyleLbl="node1" presStyleIdx="2" presStyleCnt="3">
        <dgm:presLayoutVars>
          <dgm:chMax val="1"/>
          <dgm:bulletEnabled val="1"/>
        </dgm:presLayoutVars>
      </dgm:prSet>
      <dgm:spPr/>
    </dgm:pt>
    <dgm:pt modelId="{F831363A-316F-4D25-BE4F-03210956E7C8}" type="pres">
      <dgm:prSet presAssocID="{5B5B0FAA-848A-45FE-A500-49C41EE029B6}" presName="gear3srcNode" presStyleLbl="node1" presStyleIdx="2" presStyleCnt="3"/>
      <dgm:spPr/>
    </dgm:pt>
    <dgm:pt modelId="{38498F06-99A6-4444-AE45-0A5BE4965EA8}" type="pres">
      <dgm:prSet presAssocID="{5B5B0FAA-848A-45FE-A500-49C41EE029B6}" presName="gear3dstNode" presStyleLbl="node1" presStyleIdx="2" presStyleCnt="3"/>
      <dgm:spPr/>
    </dgm:pt>
    <dgm:pt modelId="{E6EE9360-FA96-4B08-A12E-99A3687D4A94}" type="pres">
      <dgm:prSet presAssocID="{55531ABD-460D-49F3-A201-FF757017E83C}" presName="connector1" presStyleLbl="sibTrans2D1" presStyleIdx="0" presStyleCnt="3"/>
      <dgm:spPr/>
    </dgm:pt>
    <dgm:pt modelId="{A60E7F07-189F-43E2-A378-5BC05DD11011}" type="pres">
      <dgm:prSet presAssocID="{78A1EB36-3428-4681-A7FE-F3B7351D5F14}" presName="connector2" presStyleLbl="sibTrans2D1" presStyleIdx="1" presStyleCnt="3"/>
      <dgm:spPr/>
    </dgm:pt>
    <dgm:pt modelId="{7D19441C-F2FF-480F-B683-69781D4AF04D}" type="pres">
      <dgm:prSet presAssocID="{0604CE60-85CE-44A8-9BEA-5829612175DA}" presName="connector3" presStyleLbl="sibTrans2D1" presStyleIdx="2" presStyleCnt="3"/>
      <dgm:spPr/>
    </dgm:pt>
  </dgm:ptLst>
  <dgm:cxnLst>
    <dgm:cxn modelId="{7BDEDE14-821B-4770-8B20-C9B1B4D77649}" type="presOf" srcId="{67F20B6B-AA38-4F29-AC04-131F327BEADD}" destId="{5B453534-F8D3-42E9-9319-E5087478C707}" srcOrd="0" destOrd="0" presId="urn:microsoft.com/office/officeart/2005/8/layout/gear1"/>
    <dgm:cxn modelId="{8479EE3C-B335-4567-8638-48CFC40EBADA}" type="presOf" srcId="{78A1EB36-3428-4681-A7FE-F3B7351D5F14}" destId="{A60E7F07-189F-43E2-A378-5BC05DD11011}" srcOrd="0" destOrd="0" presId="urn:microsoft.com/office/officeart/2005/8/layout/gear1"/>
    <dgm:cxn modelId="{0C088C6C-EAC0-46E6-ADEF-73780DC33421}" type="presOf" srcId="{5B5B0FAA-848A-45FE-A500-49C41EE029B6}" destId="{38498F06-99A6-4444-AE45-0A5BE4965EA8}" srcOrd="3" destOrd="0" presId="urn:microsoft.com/office/officeart/2005/8/layout/gear1"/>
    <dgm:cxn modelId="{0EED3881-5D17-4D3B-85AC-81AAAC13EFE7}" srcId="{62FA3206-CEA7-4A58-9E47-6CEB4E4D0A0F}" destId="{A2A497D9-C043-45BB-B6DF-A2451C2B6660}" srcOrd="1" destOrd="0" parTransId="{8CB5A03C-4450-4A63-9AEB-ABFA2E98B7B8}" sibTransId="{78A1EB36-3428-4681-A7FE-F3B7351D5F14}"/>
    <dgm:cxn modelId="{2516248B-B791-455B-B1EF-0A13954E7ACA}" srcId="{62FA3206-CEA7-4A58-9E47-6CEB4E4D0A0F}" destId="{5B5B0FAA-848A-45FE-A500-49C41EE029B6}" srcOrd="2" destOrd="0" parTransId="{B82088FA-D885-4581-B850-B1FCE1BE3BD0}" sibTransId="{0604CE60-85CE-44A8-9BEA-5829612175DA}"/>
    <dgm:cxn modelId="{F93DC28E-FF38-48B2-B153-B6A504810CBE}" type="presOf" srcId="{67F20B6B-AA38-4F29-AC04-131F327BEADD}" destId="{E6F7A1A1-D4DF-41E1-99E7-75D4409655F2}" srcOrd="1" destOrd="0" presId="urn:microsoft.com/office/officeart/2005/8/layout/gear1"/>
    <dgm:cxn modelId="{E1A7E990-DB26-40F8-BA42-B33D302EF46D}" type="presOf" srcId="{62FA3206-CEA7-4A58-9E47-6CEB4E4D0A0F}" destId="{464BC47C-757F-45F8-B33E-F01DFD396C60}" srcOrd="0" destOrd="0" presId="urn:microsoft.com/office/officeart/2005/8/layout/gear1"/>
    <dgm:cxn modelId="{87A4A79A-5783-4041-9C26-4D30D1D81F12}" type="presOf" srcId="{67F20B6B-AA38-4F29-AC04-131F327BEADD}" destId="{2B72B96D-7408-4EF5-AD33-382280E870AC}" srcOrd="2" destOrd="0" presId="urn:microsoft.com/office/officeart/2005/8/layout/gear1"/>
    <dgm:cxn modelId="{76D0149E-3EE8-473F-92C4-3772ABE94016}" type="presOf" srcId="{0604CE60-85CE-44A8-9BEA-5829612175DA}" destId="{7D19441C-F2FF-480F-B683-69781D4AF04D}" srcOrd="0" destOrd="0" presId="urn:microsoft.com/office/officeart/2005/8/layout/gear1"/>
    <dgm:cxn modelId="{DF0667A9-6F27-40AF-87EF-5B10F274DE17}" type="presOf" srcId="{5B5B0FAA-848A-45FE-A500-49C41EE029B6}" destId="{F831363A-316F-4D25-BE4F-03210956E7C8}" srcOrd="2" destOrd="0" presId="urn:microsoft.com/office/officeart/2005/8/layout/gear1"/>
    <dgm:cxn modelId="{C2DA7DAC-46FF-43BF-A55C-14F282A1EFCC}" type="presOf" srcId="{55531ABD-460D-49F3-A201-FF757017E83C}" destId="{E6EE9360-FA96-4B08-A12E-99A3687D4A94}" srcOrd="0" destOrd="0" presId="urn:microsoft.com/office/officeart/2005/8/layout/gear1"/>
    <dgm:cxn modelId="{9EB95BB4-20B3-41EE-83EB-1087D633EF81}" srcId="{62FA3206-CEA7-4A58-9E47-6CEB4E4D0A0F}" destId="{67F20B6B-AA38-4F29-AC04-131F327BEADD}" srcOrd="0" destOrd="0" parTransId="{6E165546-58F0-4CE4-A980-77105F197239}" sibTransId="{55531ABD-460D-49F3-A201-FF757017E83C}"/>
    <dgm:cxn modelId="{9C1C3DEA-1A14-4213-A154-32E766F7410A}" type="presOf" srcId="{A2A497D9-C043-45BB-B6DF-A2451C2B6660}" destId="{F3A6A41B-BCB0-483D-93E7-D2A0E1560B99}" srcOrd="2" destOrd="0" presId="urn:microsoft.com/office/officeart/2005/8/layout/gear1"/>
    <dgm:cxn modelId="{AD1F48EB-935E-49F4-8B18-8E76025BCE69}" type="presOf" srcId="{5B5B0FAA-848A-45FE-A500-49C41EE029B6}" destId="{0991D262-A72B-437C-B9EB-4D15CDD46C89}" srcOrd="0" destOrd="0" presId="urn:microsoft.com/office/officeart/2005/8/layout/gear1"/>
    <dgm:cxn modelId="{D32330F2-D593-4C29-AE87-1756192F6C41}" type="presOf" srcId="{A2A497D9-C043-45BB-B6DF-A2451C2B6660}" destId="{19103E6D-F495-4DFC-8A10-16E3E9AC587B}" srcOrd="0" destOrd="0" presId="urn:microsoft.com/office/officeart/2005/8/layout/gear1"/>
    <dgm:cxn modelId="{214FD3FA-BF00-4AAA-8ED9-0E8AC757B97F}" type="presOf" srcId="{5B5B0FAA-848A-45FE-A500-49C41EE029B6}" destId="{067DDC62-2CAB-4A06-9B52-C70AA3D81A21}" srcOrd="1" destOrd="0" presId="urn:microsoft.com/office/officeart/2005/8/layout/gear1"/>
    <dgm:cxn modelId="{F1904BFD-1A38-4F41-9C79-95A03E7D546C}" type="presOf" srcId="{A2A497D9-C043-45BB-B6DF-A2451C2B6660}" destId="{F3EF830D-700C-482B-B819-3A1839C6734A}" srcOrd="1" destOrd="0" presId="urn:microsoft.com/office/officeart/2005/8/layout/gear1"/>
    <dgm:cxn modelId="{3FB3E2F7-E22B-4490-A8CD-4C1A0B4AE684}" type="presParOf" srcId="{464BC47C-757F-45F8-B33E-F01DFD396C60}" destId="{5B453534-F8D3-42E9-9319-E5087478C707}" srcOrd="0" destOrd="0" presId="urn:microsoft.com/office/officeart/2005/8/layout/gear1"/>
    <dgm:cxn modelId="{BB12EC16-D4A1-4891-B8E8-18FE0C731155}" type="presParOf" srcId="{464BC47C-757F-45F8-B33E-F01DFD396C60}" destId="{E6F7A1A1-D4DF-41E1-99E7-75D4409655F2}" srcOrd="1" destOrd="0" presId="urn:microsoft.com/office/officeart/2005/8/layout/gear1"/>
    <dgm:cxn modelId="{1ED03CB8-6DC4-4CBD-BE08-8ACE47705BBF}" type="presParOf" srcId="{464BC47C-757F-45F8-B33E-F01DFD396C60}" destId="{2B72B96D-7408-4EF5-AD33-382280E870AC}" srcOrd="2" destOrd="0" presId="urn:microsoft.com/office/officeart/2005/8/layout/gear1"/>
    <dgm:cxn modelId="{ECDAB1FF-92CB-4ABF-AC75-A83EDFBC78B1}" type="presParOf" srcId="{464BC47C-757F-45F8-B33E-F01DFD396C60}" destId="{19103E6D-F495-4DFC-8A10-16E3E9AC587B}" srcOrd="3" destOrd="0" presId="urn:microsoft.com/office/officeart/2005/8/layout/gear1"/>
    <dgm:cxn modelId="{34FCF0A6-301A-44F7-95FE-1998176F0722}" type="presParOf" srcId="{464BC47C-757F-45F8-B33E-F01DFD396C60}" destId="{F3EF830D-700C-482B-B819-3A1839C6734A}" srcOrd="4" destOrd="0" presId="urn:microsoft.com/office/officeart/2005/8/layout/gear1"/>
    <dgm:cxn modelId="{6DEA8882-EEDD-4AF8-B995-8366073213AF}" type="presParOf" srcId="{464BC47C-757F-45F8-B33E-F01DFD396C60}" destId="{F3A6A41B-BCB0-483D-93E7-D2A0E1560B99}" srcOrd="5" destOrd="0" presId="urn:microsoft.com/office/officeart/2005/8/layout/gear1"/>
    <dgm:cxn modelId="{0461DD0F-6D5A-4E17-BF0A-2507102EF58A}" type="presParOf" srcId="{464BC47C-757F-45F8-B33E-F01DFD396C60}" destId="{0991D262-A72B-437C-B9EB-4D15CDD46C89}" srcOrd="6" destOrd="0" presId="urn:microsoft.com/office/officeart/2005/8/layout/gear1"/>
    <dgm:cxn modelId="{07934D94-DC85-4877-BA2E-531F30D985E5}" type="presParOf" srcId="{464BC47C-757F-45F8-B33E-F01DFD396C60}" destId="{067DDC62-2CAB-4A06-9B52-C70AA3D81A21}" srcOrd="7" destOrd="0" presId="urn:microsoft.com/office/officeart/2005/8/layout/gear1"/>
    <dgm:cxn modelId="{A3A59448-CBA6-45B4-8B85-6CF52BBC15DB}" type="presParOf" srcId="{464BC47C-757F-45F8-B33E-F01DFD396C60}" destId="{F831363A-316F-4D25-BE4F-03210956E7C8}" srcOrd="8" destOrd="0" presId="urn:microsoft.com/office/officeart/2005/8/layout/gear1"/>
    <dgm:cxn modelId="{1E5CF208-1C3B-4DEA-A764-027C04352EE7}" type="presParOf" srcId="{464BC47C-757F-45F8-B33E-F01DFD396C60}" destId="{38498F06-99A6-4444-AE45-0A5BE4965EA8}" srcOrd="9" destOrd="0" presId="urn:microsoft.com/office/officeart/2005/8/layout/gear1"/>
    <dgm:cxn modelId="{0210C295-7CF3-4FB0-AF77-41C47B8E1715}" type="presParOf" srcId="{464BC47C-757F-45F8-B33E-F01DFD396C60}" destId="{E6EE9360-FA96-4B08-A12E-99A3687D4A94}" srcOrd="10" destOrd="0" presId="urn:microsoft.com/office/officeart/2005/8/layout/gear1"/>
    <dgm:cxn modelId="{DD4BA246-435D-454F-B022-0D90BD06C866}" type="presParOf" srcId="{464BC47C-757F-45F8-B33E-F01DFD396C60}" destId="{A60E7F07-189F-43E2-A378-5BC05DD11011}" srcOrd="11" destOrd="0" presId="urn:microsoft.com/office/officeart/2005/8/layout/gear1"/>
    <dgm:cxn modelId="{D6566F32-9E00-49CD-9C7F-7B67E4DF26A6}" type="presParOf" srcId="{464BC47C-757F-45F8-B33E-F01DFD396C60}" destId="{7D19441C-F2FF-480F-B683-69781D4AF04D}" srcOrd="12" destOrd="0" presId="urn:microsoft.com/office/officeart/2005/8/layout/gear1"/>
  </dgm:cxnLst>
  <dgm:bg>
    <a:noFill/>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453534-F8D3-42E9-9319-E5087478C707}">
      <dsp:nvSpPr>
        <dsp:cNvPr id="0" name=""/>
        <dsp:cNvSpPr/>
      </dsp:nvSpPr>
      <dsp:spPr>
        <a:xfrm>
          <a:off x="1016514" y="911917"/>
          <a:ext cx="1114566" cy="1114566"/>
        </a:xfrm>
        <a:prstGeom prst="gear9">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r>
            <a:rPr lang="es-ES" sz="1200" kern="1200" dirty="0">
              <a:solidFill>
                <a:schemeClr val="tx1"/>
              </a:solidFill>
              <a:latin typeface="Calibri" panose="020F0502020204030204"/>
              <a:ea typeface="+mn-ea"/>
              <a:cs typeface="+mn-cs"/>
            </a:rPr>
            <a:t>Libro registro de operaciones económicas</a:t>
          </a:r>
        </a:p>
      </dsp:txBody>
      <dsp:txXfrm>
        <a:off x="1240591" y="1172999"/>
        <a:ext cx="666412" cy="572910"/>
      </dsp:txXfrm>
    </dsp:sp>
    <dsp:sp modelId="{19103E6D-F495-4DFC-8A10-16E3E9AC587B}">
      <dsp:nvSpPr>
        <dsp:cNvPr id="0" name=""/>
        <dsp:cNvSpPr/>
      </dsp:nvSpPr>
      <dsp:spPr>
        <a:xfrm>
          <a:off x="368039" y="648474"/>
          <a:ext cx="810593" cy="810593"/>
        </a:xfrm>
        <a:prstGeom prst="gear6">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r>
            <a:rPr lang="es-ES" sz="1050" kern="1200" dirty="0">
              <a:solidFill>
                <a:schemeClr val="tx1"/>
              </a:solidFill>
              <a:latin typeface="Calibri" panose="020F0502020204030204"/>
              <a:ea typeface="+mn-ea"/>
              <a:cs typeface="+mn-cs"/>
            </a:rPr>
            <a:t>Ticket</a:t>
          </a:r>
        </a:p>
        <a:p>
          <a:pPr marL="0" lvl="0" indent="0" algn="ctr" defTabSz="1377950">
            <a:lnSpc>
              <a:spcPct val="90000"/>
            </a:lnSpc>
            <a:spcBef>
              <a:spcPct val="0"/>
            </a:spcBef>
            <a:spcAft>
              <a:spcPct val="35000"/>
            </a:spcAft>
            <a:buNone/>
          </a:pPr>
          <a:r>
            <a:rPr lang="es-ES" sz="1050" kern="1200" dirty="0">
              <a:solidFill>
                <a:schemeClr val="tx1"/>
              </a:solidFill>
              <a:latin typeface="Calibri" panose="020F0502020204030204"/>
              <a:ea typeface="+mn-ea"/>
              <a:cs typeface="+mn-cs"/>
            </a:rPr>
            <a:t>BAI</a:t>
          </a:r>
        </a:p>
      </dsp:txBody>
      <dsp:txXfrm>
        <a:off x="572108" y="853777"/>
        <a:ext cx="402455" cy="399987"/>
      </dsp:txXfrm>
    </dsp:sp>
    <dsp:sp modelId="{0991D262-A72B-437C-B9EB-4D15CDD46C89}">
      <dsp:nvSpPr>
        <dsp:cNvPr id="0" name=""/>
        <dsp:cNvSpPr/>
      </dsp:nvSpPr>
      <dsp:spPr>
        <a:xfrm rot="20700000">
          <a:off x="822055" y="89248"/>
          <a:ext cx="794216" cy="794216"/>
        </a:xfrm>
        <a:prstGeom prst="gear6">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s-ES" sz="700" kern="1200" dirty="0">
              <a:solidFill>
                <a:schemeClr val="tx1"/>
              </a:solidFill>
            </a:rPr>
            <a:t>Borrador liquidación</a:t>
          </a:r>
        </a:p>
      </dsp:txBody>
      <dsp:txXfrm rot="-20700000">
        <a:off x="996249" y="263442"/>
        <a:ext cx="445826" cy="445826"/>
      </dsp:txXfrm>
    </dsp:sp>
    <dsp:sp modelId="{E6EE9360-FA96-4B08-A12E-99A3687D4A94}">
      <dsp:nvSpPr>
        <dsp:cNvPr id="0" name=""/>
        <dsp:cNvSpPr/>
      </dsp:nvSpPr>
      <dsp:spPr>
        <a:xfrm>
          <a:off x="909004" y="755746"/>
          <a:ext cx="1426644" cy="1426644"/>
        </a:xfrm>
        <a:prstGeom prst="circularArrow">
          <a:avLst>
            <a:gd name="adj1" fmla="val 4687"/>
            <a:gd name="adj2" fmla="val 299029"/>
            <a:gd name="adj3" fmla="val 2423225"/>
            <a:gd name="adj4" fmla="val 16078416"/>
            <a:gd name="adj5" fmla="val 5469"/>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60E7F07-189F-43E2-A378-5BC05DD11011}">
      <dsp:nvSpPr>
        <dsp:cNvPr id="0" name=""/>
        <dsp:cNvSpPr/>
      </dsp:nvSpPr>
      <dsp:spPr>
        <a:xfrm>
          <a:off x="224485" y="478424"/>
          <a:ext cx="1036546" cy="1036546"/>
        </a:xfrm>
        <a:prstGeom prst="leftCircularArrow">
          <a:avLst>
            <a:gd name="adj1" fmla="val 6452"/>
            <a:gd name="adj2" fmla="val 429999"/>
            <a:gd name="adj3" fmla="val 10489124"/>
            <a:gd name="adj4" fmla="val 14837806"/>
            <a:gd name="adj5" fmla="val 7527"/>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D19441C-F2FF-480F-B683-69781D4AF04D}">
      <dsp:nvSpPr>
        <dsp:cNvPr id="0" name=""/>
        <dsp:cNvSpPr/>
      </dsp:nvSpPr>
      <dsp:spPr>
        <a:xfrm>
          <a:off x="638344" y="-75411"/>
          <a:ext cx="1117605" cy="1117605"/>
        </a:xfrm>
        <a:prstGeom prst="circularArrow">
          <a:avLst>
            <a:gd name="adj1" fmla="val 5984"/>
            <a:gd name="adj2" fmla="val 394124"/>
            <a:gd name="adj3" fmla="val 13313824"/>
            <a:gd name="adj4" fmla="val 10508221"/>
            <a:gd name="adj5" fmla="val 6981"/>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3-20T19:28:51.464"/>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0,'707'0,"-674"0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3-20T19:29:05.897"/>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0,'1379'0,"-1347"0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3-20T19:29:08.547"/>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0,'5'0,"7"0,6 0,6 0,3 0,3 0,1 0,1 0,-1 0,1 0,-2 0,1 0,-5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3-20T19:30:07.564"/>
    </inkml:context>
    <inkml:brush xml:id="br0">
      <inkml:brushProperty name="width" value="0.05" units="cm"/>
      <inkml:brushProperty name="height" value="0.05" units="cm"/>
      <inkml:brushProperty name="color" value="#E71224"/>
      <inkml:brushProperty name="ignorePressure" value="1"/>
    </inkml:brush>
  </inkml:definitions>
  <inkml:trace contextRef="#ctx0" brushRef="#br0">59 0,'441'0,"-914"0,446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3-20T19:30:10.597"/>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0,'5'0,"7"0,7 0,5 0,8 0,5 0,1 0,-2 0,0 0,-3 0,0 0,-2 0,0 0,-1 0,0 0,0 0,-5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7F7E0F94-AA73-4B6F-AE32-01484D43FDBF}" type="datetimeFigureOut">
              <a:rPr lang="es-ES" smtClean="0"/>
              <a:t>24/03/2021</a:t>
            </a:fld>
            <a:endParaRPr lang="es-ES"/>
          </a:p>
        </p:txBody>
      </p:sp>
      <p:sp>
        <p:nvSpPr>
          <p:cNvPr id="4" name="Marcador de imagen de diapositiva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B0A646D7-6BA6-4A51-8EE1-CFE20ADBCB39}" type="slidenum">
              <a:rPr lang="es-ES" smtClean="0"/>
              <a:t>‹Nº›</a:t>
            </a:fld>
            <a:endParaRPr lang="es-ES"/>
          </a:p>
        </p:txBody>
      </p:sp>
    </p:spTree>
    <p:extLst>
      <p:ext uri="{BB962C8B-B14F-4D97-AF65-F5344CB8AC3E}">
        <p14:creationId xmlns:p14="http://schemas.microsoft.com/office/powerpoint/2010/main" val="17154461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15F8F62E-D4AA-4357-A2D3-147F08EE86B8}" type="slidenum">
              <a:rPr lang="es-ES" smtClean="0"/>
              <a:t>38</a:t>
            </a:fld>
            <a:endParaRPr lang="es-ES"/>
          </a:p>
        </p:txBody>
      </p:sp>
    </p:spTree>
    <p:extLst>
      <p:ext uri="{BB962C8B-B14F-4D97-AF65-F5344CB8AC3E}">
        <p14:creationId xmlns:p14="http://schemas.microsoft.com/office/powerpoint/2010/main" val="34648854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En foral No existe coeficiente multiplicador en función del </a:t>
            </a:r>
            <a:r>
              <a:rPr lang="es-ES" dirty="0" err="1"/>
              <a:t>parentesto</a:t>
            </a:r>
            <a:r>
              <a:rPr lang="es-ES" dirty="0"/>
              <a:t> y patrimonio preexiste</a:t>
            </a:r>
          </a:p>
          <a:p>
            <a:r>
              <a:rPr lang="es-ES" dirty="0"/>
              <a:t>Hasta el 2012, la donación en el Grupo I estaba exenta.</a:t>
            </a:r>
          </a:p>
        </p:txBody>
      </p:sp>
      <p:sp>
        <p:nvSpPr>
          <p:cNvPr id="4" name="Marcador de número de diapositiva 3"/>
          <p:cNvSpPr>
            <a:spLocks noGrp="1"/>
          </p:cNvSpPr>
          <p:nvPr>
            <p:ph type="sldNum" sz="quarter" idx="5"/>
          </p:nvPr>
        </p:nvSpPr>
        <p:spPr/>
        <p:txBody>
          <a:bodyPr/>
          <a:lstStyle/>
          <a:p>
            <a:fld id="{15F8F62E-D4AA-4357-A2D3-147F08EE86B8}" type="slidenum">
              <a:rPr lang="es-ES" smtClean="0"/>
              <a:t>40</a:t>
            </a:fld>
            <a:endParaRPr lang="es-ES"/>
          </a:p>
        </p:txBody>
      </p:sp>
    </p:spTree>
    <p:extLst>
      <p:ext uri="{BB962C8B-B14F-4D97-AF65-F5344CB8AC3E}">
        <p14:creationId xmlns:p14="http://schemas.microsoft.com/office/powerpoint/2010/main" val="7506024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18570A6D-54A4-364D-AF7E-D655BF6ED89E}" type="datetimeFigureOut">
              <a:rPr lang="es-ES" smtClean="0"/>
              <a:t>24/03/2021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D64DC87-3091-A042-BD8D-8CE9DF99DD99}" type="slidenum">
              <a:rPr lang="es-ES" smtClean="0"/>
              <a:t>‹Nº›</a:t>
            </a:fld>
            <a:endParaRPr lang="es-ES"/>
          </a:p>
        </p:txBody>
      </p:sp>
    </p:spTree>
    <p:extLst>
      <p:ext uri="{BB962C8B-B14F-4D97-AF65-F5344CB8AC3E}">
        <p14:creationId xmlns:p14="http://schemas.microsoft.com/office/powerpoint/2010/main" val="38302951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18570A6D-54A4-364D-AF7E-D655BF6ED89E}" type="datetimeFigureOut">
              <a:rPr lang="es-ES" smtClean="0"/>
              <a:t>24/03/2021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D64DC87-3091-A042-BD8D-8CE9DF99DD99}" type="slidenum">
              <a:rPr lang="es-ES" smtClean="0"/>
              <a:t>‹Nº›</a:t>
            </a:fld>
            <a:endParaRPr lang="es-ES"/>
          </a:p>
        </p:txBody>
      </p:sp>
    </p:spTree>
    <p:extLst>
      <p:ext uri="{BB962C8B-B14F-4D97-AF65-F5344CB8AC3E}">
        <p14:creationId xmlns:p14="http://schemas.microsoft.com/office/powerpoint/2010/main" val="1625069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18570A6D-54A4-364D-AF7E-D655BF6ED89E}" type="datetimeFigureOut">
              <a:rPr lang="es-ES" smtClean="0"/>
              <a:t>24/03/2021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D64DC87-3091-A042-BD8D-8CE9DF99DD99}" type="slidenum">
              <a:rPr lang="es-ES" smtClean="0"/>
              <a:t>‹Nº›</a:t>
            </a:fld>
            <a:endParaRPr lang="es-ES"/>
          </a:p>
        </p:txBody>
      </p:sp>
    </p:spTree>
    <p:extLst>
      <p:ext uri="{BB962C8B-B14F-4D97-AF65-F5344CB8AC3E}">
        <p14:creationId xmlns:p14="http://schemas.microsoft.com/office/powerpoint/2010/main" val="3792715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18570A6D-54A4-364D-AF7E-D655BF6ED89E}" type="datetimeFigureOut">
              <a:rPr lang="es-ES" smtClean="0"/>
              <a:t>24/03/2021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D64DC87-3091-A042-BD8D-8CE9DF99DD99}" type="slidenum">
              <a:rPr lang="es-ES" smtClean="0"/>
              <a:t>‹Nº›</a:t>
            </a:fld>
            <a:endParaRPr lang="es-ES"/>
          </a:p>
        </p:txBody>
      </p:sp>
    </p:spTree>
    <p:extLst>
      <p:ext uri="{BB962C8B-B14F-4D97-AF65-F5344CB8AC3E}">
        <p14:creationId xmlns:p14="http://schemas.microsoft.com/office/powerpoint/2010/main" val="25009343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18570A6D-54A4-364D-AF7E-D655BF6ED89E}" type="datetimeFigureOut">
              <a:rPr lang="es-ES" smtClean="0"/>
              <a:t>24/03/2021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D64DC87-3091-A042-BD8D-8CE9DF99DD99}" type="slidenum">
              <a:rPr lang="es-ES" smtClean="0"/>
              <a:t>‹Nº›</a:t>
            </a:fld>
            <a:endParaRPr lang="es-ES"/>
          </a:p>
        </p:txBody>
      </p:sp>
    </p:spTree>
    <p:extLst>
      <p:ext uri="{BB962C8B-B14F-4D97-AF65-F5344CB8AC3E}">
        <p14:creationId xmlns:p14="http://schemas.microsoft.com/office/powerpoint/2010/main" val="3248678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18570A6D-54A4-364D-AF7E-D655BF6ED89E}" type="datetimeFigureOut">
              <a:rPr lang="es-ES" smtClean="0"/>
              <a:t>24/03/2021</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DD64DC87-3091-A042-BD8D-8CE9DF99DD99}" type="slidenum">
              <a:rPr lang="es-ES" smtClean="0"/>
              <a:t>‹Nº›</a:t>
            </a:fld>
            <a:endParaRPr lang="es-ES"/>
          </a:p>
        </p:txBody>
      </p:sp>
    </p:spTree>
    <p:extLst>
      <p:ext uri="{BB962C8B-B14F-4D97-AF65-F5344CB8AC3E}">
        <p14:creationId xmlns:p14="http://schemas.microsoft.com/office/powerpoint/2010/main" val="1605792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18570A6D-54A4-364D-AF7E-D655BF6ED89E}" type="datetimeFigureOut">
              <a:rPr lang="es-ES" smtClean="0"/>
              <a:t>24/03/2021</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DD64DC87-3091-A042-BD8D-8CE9DF99DD99}" type="slidenum">
              <a:rPr lang="es-ES" smtClean="0"/>
              <a:t>‹Nº›</a:t>
            </a:fld>
            <a:endParaRPr lang="es-ES"/>
          </a:p>
        </p:txBody>
      </p:sp>
    </p:spTree>
    <p:extLst>
      <p:ext uri="{BB962C8B-B14F-4D97-AF65-F5344CB8AC3E}">
        <p14:creationId xmlns:p14="http://schemas.microsoft.com/office/powerpoint/2010/main" val="2362534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18570A6D-54A4-364D-AF7E-D655BF6ED89E}" type="datetimeFigureOut">
              <a:rPr lang="es-ES" smtClean="0"/>
              <a:t>24/03/2021</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DD64DC87-3091-A042-BD8D-8CE9DF99DD99}" type="slidenum">
              <a:rPr lang="es-ES" smtClean="0"/>
              <a:t>‹Nº›</a:t>
            </a:fld>
            <a:endParaRPr lang="es-ES"/>
          </a:p>
        </p:txBody>
      </p:sp>
    </p:spTree>
    <p:extLst>
      <p:ext uri="{BB962C8B-B14F-4D97-AF65-F5344CB8AC3E}">
        <p14:creationId xmlns:p14="http://schemas.microsoft.com/office/powerpoint/2010/main" val="1053267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18570A6D-54A4-364D-AF7E-D655BF6ED89E}" type="datetimeFigureOut">
              <a:rPr lang="es-ES" smtClean="0"/>
              <a:t>24/03/2021</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DD64DC87-3091-A042-BD8D-8CE9DF99DD99}" type="slidenum">
              <a:rPr lang="es-ES" smtClean="0"/>
              <a:t>‹Nº›</a:t>
            </a:fld>
            <a:endParaRPr lang="es-ES"/>
          </a:p>
        </p:txBody>
      </p:sp>
    </p:spTree>
    <p:extLst>
      <p:ext uri="{BB962C8B-B14F-4D97-AF65-F5344CB8AC3E}">
        <p14:creationId xmlns:p14="http://schemas.microsoft.com/office/powerpoint/2010/main" val="4580418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18570A6D-54A4-364D-AF7E-D655BF6ED89E}" type="datetimeFigureOut">
              <a:rPr lang="es-ES" smtClean="0"/>
              <a:t>24/03/2021</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DD64DC87-3091-A042-BD8D-8CE9DF99DD99}" type="slidenum">
              <a:rPr lang="es-ES" smtClean="0"/>
              <a:t>‹Nº›</a:t>
            </a:fld>
            <a:endParaRPr lang="es-ES"/>
          </a:p>
        </p:txBody>
      </p:sp>
    </p:spTree>
    <p:extLst>
      <p:ext uri="{BB962C8B-B14F-4D97-AF65-F5344CB8AC3E}">
        <p14:creationId xmlns:p14="http://schemas.microsoft.com/office/powerpoint/2010/main" val="2767526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18570A6D-54A4-364D-AF7E-D655BF6ED89E}" type="datetimeFigureOut">
              <a:rPr lang="es-ES" smtClean="0"/>
              <a:t>24/03/2021</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DD64DC87-3091-A042-BD8D-8CE9DF99DD99}" type="slidenum">
              <a:rPr lang="es-ES" smtClean="0"/>
              <a:t>‹Nº›</a:t>
            </a:fld>
            <a:endParaRPr lang="es-ES"/>
          </a:p>
        </p:txBody>
      </p:sp>
    </p:spTree>
    <p:extLst>
      <p:ext uri="{BB962C8B-B14F-4D97-AF65-F5344CB8AC3E}">
        <p14:creationId xmlns:p14="http://schemas.microsoft.com/office/powerpoint/2010/main" val="2474419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570A6D-54A4-364D-AF7E-D655BF6ED89E}" type="datetimeFigureOut">
              <a:rPr lang="es-ES" smtClean="0"/>
              <a:t>24/03/2021</a:t>
            </a:fld>
            <a:endParaRPr lang="es-ES"/>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64DC87-3091-A042-BD8D-8CE9DF99DD99}" type="slidenum">
              <a:rPr lang="es-ES" smtClean="0"/>
              <a:t>‹Nº›</a:t>
            </a:fld>
            <a:endParaRPr lang="es-ES"/>
          </a:p>
        </p:txBody>
      </p:sp>
    </p:spTree>
    <p:extLst>
      <p:ext uri="{BB962C8B-B14F-4D97-AF65-F5344CB8AC3E}">
        <p14:creationId xmlns:p14="http://schemas.microsoft.com/office/powerpoint/2010/main" val="33725097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chart" Target="../charts/chart1.xml"/><Relationship Id="rId5" Type="http://schemas.openxmlformats.org/officeDocument/2006/relationships/image" Target="../media/image21.png"/><Relationship Id="rId4" Type="http://schemas.openxmlformats.org/officeDocument/2006/relationships/image" Target="../media/image24.png"/></Relationships>
</file>

<file path=ppt/slides/_rels/slide39.xml.rels><?xml version="1.0" encoding="UTF-8" standalone="yes"?>
<Relationships xmlns="http://schemas.openxmlformats.org/package/2006/relationships"><Relationship Id="rId8" Type="http://schemas.openxmlformats.org/officeDocument/2006/relationships/customXml" Target="../ink/ink2.xml"/><Relationship Id="rId13" Type="http://schemas.openxmlformats.org/officeDocument/2006/relationships/image" Target="../media/image28.emf"/><Relationship Id="rId3" Type="http://schemas.openxmlformats.org/officeDocument/2006/relationships/image" Target="../media/image21.png"/><Relationship Id="rId7" Type="http://schemas.openxmlformats.org/officeDocument/2006/relationships/image" Target="../media/image25.emf"/><Relationship Id="rId12" Type="http://schemas.openxmlformats.org/officeDocument/2006/relationships/customXml" Target="../ink/ink4.xml"/><Relationship Id="rId2" Type="http://schemas.openxmlformats.org/officeDocument/2006/relationships/image" Target="../media/image24.png"/><Relationship Id="rId16" Type="http://schemas.openxmlformats.org/officeDocument/2006/relationships/image" Target="../media/image5.emf"/><Relationship Id="rId1" Type="http://schemas.openxmlformats.org/officeDocument/2006/relationships/slideLayout" Target="../slideLayouts/slideLayout2.xml"/><Relationship Id="rId6" Type="http://schemas.openxmlformats.org/officeDocument/2006/relationships/customXml" Target="../ink/ink1.xml"/><Relationship Id="rId11" Type="http://schemas.openxmlformats.org/officeDocument/2006/relationships/image" Target="../media/image27.emf"/><Relationship Id="rId5" Type="http://schemas.openxmlformats.org/officeDocument/2006/relationships/image" Target="../media/image13.png"/><Relationship Id="rId15" Type="http://schemas.openxmlformats.org/officeDocument/2006/relationships/image" Target="../media/image29.emf"/><Relationship Id="rId10" Type="http://schemas.openxmlformats.org/officeDocument/2006/relationships/customXml" Target="../ink/ink3.xml"/><Relationship Id="rId4" Type="http://schemas.openxmlformats.org/officeDocument/2006/relationships/image" Target="../media/image12.png"/><Relationship Id="rId9" Type="http://schemas.openxmlformats.org/officeDocument/2006/relationships/image" Target="../media/image26.emf"/><Relationship Id="rId14" Type="http://schemas.openxmlformats.org/officeDocument/2006/relationships/customXml" Target="../ink/ink5.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emf"/><Relationship Id="rId4" Type="http://schemas.openxmlformats.org/officeDocument/2006/relationships/image" Target="../media/image21.png"/></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4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43.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image" Target="../media/image29.png"/><Relationship Id="rId18" Type="http://schemas.openxmlformats.org/officeDocument/2006/relationships/image" Target="../media/image34.svg"/><Relationship Id="rId26" Type="http://schemas.openxmlformats.org/officeDocument/2006/relationships/image" Target="../media/image5.emf"/><Relationship Id="rId3" Type="http://schemas.openxmlformats.org/officeDocument/2006/relationships/image" Target="../media/image21.png"/><Relationship Id="rId21" Type="http://schemas.openxmlformats.org/officeDocument/2006/relationships/image" Target="../media/image37.png"/><Relationship Id="rId7" Type="http://schemas.openxmlformats.org/officeDocument/2006/relationships/diagramColors" Target="../diagrams/colors1.xml"/><Relationship Id="rId12" Type="http://schemas.openxmlformats.org/officeDocument/2006/relationships/image" Target="../media/image28.svg"/><Relationship Id="rId17" Type="http://schemas.openxmlformats.org/officeDocument/2006/relationships/image" Target="../media/image33.png"/><Relationship Id="rId25" Type="http://schemas.openxmlformats.org/officeDocument/2006/relationships/image" Target="../media/image40.png"/><Relationship Id="rId2" Type="http://schemas.openxmlformats.org/officeDocument/2006/relationships/image" Target="../media/image24.png"/><Relationship Id="rId16" Type="http://schemas.openxmlformats.org/officeDocument/2006/relationships/image" Target="../media/image32.svg"/><Relationship Id="rId20" Type="http://schemas.openxmlformats.org/officeDocument/2006/relationships/image" Target="../media/image36.svg"/><Relationship Id="rId1" Type="http://schemas.openxmlformats.org/officeDocument/2006/relationships/slideLayout" Target="../slideLayouts/slideLayout2.xml"/><Relationship Id="rId6" Type="http://schemas.openxmlformats.org/officeDocument/2006/relationships/diagramQuickStyle" Target="../diagrams/quickStyle1.xml"/><Relationship Id="rId11" Type="http://schemas.openxmlformats.org/officeDocument/2006/relationships/image" Target="../media/image27.png"/><Relationship Id="rId24" Type="http://schemas.openxmlformats.org/officeDocument/2006/relationships/image" Target="../media/image39.svg"/><Relationship Id="rId5" Type="http://schemas.openxmlformats.org/officeDocument/2006/relationships/diagramLayout" Target="../diagrams/layout1.xml"/><Relationship Id="rId15" Type="http://schemas.openxmlformats.org/officeDocument/2006/relationships/image" Target="../media/image31.png"/><Relationship Id="rId23" Type="http://schemas.openxmlformats.org/officeDocument/2006/relationships/image" Target="../media/image38.png"/><Relationship Id="rId10" Type="http://schemas.openxmlformats.org/officeDocument/2006/relationships/image" Target="../media/image26.svg"/><Relationship Id="rId19" Type="http://schemas.openxmlformats.org/officeDocument/2006/relationships/image" Target="../media/image35.png"/><Relationship Id="rId4" Type="http://schemas.openxmlformats.org/officeDocument/2006/relationships/diagramData" Target="../diagrams/data1.xml"/><Relationship Id="rId9" Type="http://schemas.openxmlformats.org/officeDocument/2006/relationships/image" Target="../media/image25.png"/><Relationship Id="rId14" Type="http://schemas.openxmlformats.org/officeDocument/2006/relationships/image" Target="../media/image30.svg"/><Relationship Id="rId22" Type="http://schemas.microsoft.com/office/2007/relationships/hdphoto" Target="../media/hdphoto1.wdp"/></Relationships>
</file>

<file path=ppt/slides/_rels/slide4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5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chart" Target="../charts/chart9.xml"/><Relationship Id="rId5" Type="http://schemas.openxmlformats.org/officeDocument/2006/relationships/chart" Target="../charts/chart8.xml"/><Relationship Id="rId4" Type="http://schemas.openxmlformats.org/officeDocument/2006/relationships/chart" Target="../charts/chart7.xml"/></Relationships>
</file>

<file path=ppt/slides/_rels/slide5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3.png"/></Relationships>
</file>

<file path=ppt/slides/_rels/slide5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png"/></Relationships>
</file>

<file path=ppt/slides/_rels/slide6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6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50.png"/></Relationships>
</file>

<file path=ppt/slides/_rels/slide6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6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55.png"/><Relationship Id="rId4" Type="http://schemas.openxmlformats.org/officeDocument/2006/relationships/image" Target="../media/image54.png"/></Relationships>
</file>

<file path=ppt/slides/_rels/slide6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57.png"/><Relationship Id="rId4" Type="http://schemas.openxmlformats.org/officeDocument/2006/relationships/image" Target="../media/image56.png"/></Relationships>
</file>

<file path=ppt/slides/_rels/slide6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59.png"/><Relationship Id="rId4" Type="http://schemas.openxmlformats.org/officeDocument/2006/relationships/image" Target="../media/image58.png"/></Relationships>
</file>

<file path=ppt/slides/_rels/slide6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7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7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A20D254F-4C83-824C-8FE2-E58E3822AD0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9144"/>
            <a:ext cx="9144000" cy="6839712"/>
          </a:xfrm>
          <a:prstGeom prst="rect">
            <a:avLst/>
          </a:prstGeom>
        </p:spPr>
      </p:pic>
      <p:pic>
        <p:nvPicPr>
          <p:cNvPr id="3" name="Imagen 2">
            <a:extLst>
              <a:ext uri="{FF2B5EF4-FFF2-40B4-BE49-F238E27FC236}">
                <a16:creationId xmlns:a16="http://schemas.microsoft.com/office/drawing/2014/main" id="{1FD2E3E2-612C-4B12-BEA4-EEA61D42A770}"/>
              </a:ext>
            </a:extLst>
          </p:cNvPr>
          <p:cNvPicPr>
            <a:picLocks noChangeAspect="1"/>
          </p:cNvPicPr>
          <p:nvPr/>
        </p:nvPicPr>
        <p:blipFill rotWithShape="1">
          <a:blip r:embed="rId3"/>
          <a:srcRect l="28696" t="62394" r="39750"/>
          <a:stretch/>
        </p:blipFill>
        <p:spPr>
          <a:xfrm>
            <a:off x="21771" y="6171904"/>
            <a:ext cx="1053737" cy="686096"/>
          </a:xfrm>
          <a:prstGeom prst="rect">
            <a:avLst/>
          </a:prstGeom>
        </p:spPr>
      </p:pic>
      <p:pic>
        <p:nvPicPr>
          <p:cNvPr id="5" name="Picture 2" descr="Resultado de imagen de sÃ­guenos en twitter">
            <a:extLst>
              <a:ext uri="{FF2B5EF4-FFF2-40B4-BE49-F238E27FC236}">
                <a16:creationId xmlns:a16="http://schemas.microsoft.com/office/drawing/2014/main" id="{10353FC5-D211-492E-A490-DD9BB5829A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508" y="5844043"/>
            <a:ext cx="1013957" cy="10139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0867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1CA9F5C3-1B88-FB4A-87C8-FEDE4C1C109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9144"/>
            <a:ext cx="9144000" cy="6839712"/>
          </a:xfrm>
          <a:prstGeom prst="rect">
            <a:avLst/>
          </a:prstGeom>
        </p:spPr>
      </p:pic>
      <p:sp>
        <p:nvSpPr>
          <p:cNvPr id="3" name="CuadroTexto 2">
            <a:extLst>
              <a:ext uri="{FF2B5EF4-FFF2-40B4-BE49-F238E27FC236}">
                <a16:creationId xmlns:a16="http://schemas.microsoft.com/office/drawing/2014/main" id="{43EF839E-8243-4755-9397-5A98EAB0485F}"/>
              </a:ext>
            </a:extLst>
          </p:cNvPr>
          <p:cNvSpPr txBox="1"/>
          <p:nvPr/>
        </p:nvSpPr>
        <p:spPr>
          <a:xfrm>
            <a:off x="1539732" y="1018780"/>
            <a:ext cx="4557010" cy="400110"/>
          </a:xfrm>
          <a:prstGeom prst="rect">
            <a:avLst/>
          </a:prstGeom>
          <a:noFill/>
        </p:spPr>
        <p:txBody>
          <a:bodyPr wrap="square" rtlCol="0">
            <a:spAutoFit/>
          </a:bodyPr>
          <a:lstStyle/>
          <a:p>
            <a:r>
              <a:rPr lang="es-ES" sz="2000" dirty="0">
                <a:solidFill>
                  <a:srgbClr val="CB4E33"/>
                </a:solidFill>
              </a:rPr>
              <a:t>Los tributos cedidos en números:</a:t>
            </a:r>
          </a:p>
        </p:txBody>
      </p:sp>
      <p:pic>
        <p:nvPicPr>
          <p:cNvPr id="5" name="Imagen 4">
            <a:extLst>
              <a:ext uri="{FF2B5EF4-FFF2-40B4-BE49-F238E27FC236}">
                <a16:creationId xmlns:a16="http://schemas.microsoft.com/office/drawing/2014/main" id="{72B9CEEE-C8CB-45E0-9239-504AFFF5925D}"/>
              </a:ext>
            </a:extLst>
          </p:cNvPr>
          <p:cNvPicPr>
            <a:picLocks noChangeAspect="1"/>
          </p:cNvPicPr>
          <p:nvPr/>
        </p:nvPicPr>
        <p:blipFill>
          <a:blip r:embed="rId3"/>
          <a:stretch>
            <a:fillRect/>
          </a:stretch>
        </p:blipFill>
        <p:spPr>
          <a:xfrm>
            <a:off x="1241212" y="1056894"/>
            <a:ext cx="628652" cy="342901"/>
          </a:xfrm>
          <a:prstGeom prst="rect">
            <a:avLst/>
          </a:prstGeom>
        </p:spPr>
      </p:pic>
      <p:pic>
        <p:nvPicPr>
          <p:cNvPr id="6" name="Imagen 5">
            <a:extLst>
              <a:ext uri="{FF2B5EF4-FFF2-40B4-BE49-F238E27FC236}">
                <a16:creationId xmlns:a16="http://schemas.microsoft.com/office/drawing/2014/main" id="{48BD6DE0-895C-46C3-8C6C-9B6573C5682F}"/>
              </a:ext>
            </a:extLst>
          </p:cNvPr>
          <p:cNvPicPr>
            <a:picLocks noChangeAspect="1"/>
          </p:cNvPicPr>
          <p:nvPr/>
        </p:nvPicPr>
        <p:blipFill>
          <a:blip r:embed="rId4"/>
          <a:stretch>
            <a:fillRect/>
          </a:stretch>
        </p:blipFill>
        <p:spPr>
          <a:xfrm>
            <a:off x="646622" y="1616026"/>
            <a:ext cx="8322952" cy="4579289"/>
          </a:xfrm>
          <a:prstGeom prst="rect">
            <a:avLst/>
          </a:prstGeom>
        </p:spPr>
      </p:pic>
    </p:spTree>
    <p:extLst>
      <p:ext uri="{BB962C8B-B14F-4D97-AF65-F5344CB8AC3E}">
        <p14:creationId xmlns:p14="http://schemas.microsoft.com/office/powerpoint/2010/main" val="20986237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1CA9F5C3-1B88-FB4A-87C8-FEDE4C1C109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9144"/>
            <a:ext cx="9144000" cy="6839712"/>
          </a:xfrm>
          <a:prstGeom prst="rect">
            <a:avLst/>
          </a:prstGeom>
        </p:spPr>
      </p:pic>
      <p:sp>
        <p:nvSpPr>
          <p:cNvPr id="3" name="Título 1">
            <a:extLst>
              <a:ext uri="{FF2B5EF4-FFF2-40B4-BE49-F238E27FC236}">
                <a16:creationId xmlns:a16="http://schemas.microsoft.com/office/drawing/2014/main" id="{7A4D0BCB-E770-4414-B7E3-6F8ECAD8C8E1}"/>
              </a:ext>
            </a:extLst>
          </p:cNvPr>
          <p:cNvSpPr>
            <a:spLocks noGrp="1"/>
          </p:cNvSpPr>
          <p:nvPr>
            <p:ph type="title"/>
          </p:nvPr>
        </p:nvSpPr>
        <p:spPr>
          <a:xfrm>
            <a:off x="457200" y="311214"/>
            <a:ext cx="8229600" cy="1143000"/>
          </a:xfrm>
        </p:spPr>
        <p:txBody>
          <a:bodyPr>
            <a:normAutofit fontScale="90000"/>
          </a:bodyPr>
          <a:lstStyle/>
          <a:p>
            <a:br>
              <a:rPr lang="es-ES" sz="3600" b="1" dirty="0">
                <a:solidFill>
                  <a:schemeClr val="accent6">
                    <a:lumMod val="50000"/>
                  </a:schemeClr>
                </a:solidFill>
              </a:rPr>
            </a:br>
            <a:r>
              <a:rPr lang="es-ES" sz="4000" b="1" dirty="0">
                <a:solidFill>
                  <a:schemeClr val="accent6">
                    <a:lumMod val="50000"/>
                  </a:schemeClr>
                </a:solidFill>
              </a:rPr>
              <a:t>Cuadros numéricos</a:t>
            </a:r>
            <a:endParaRPr lang="es-ES" sz="3600" b="1" dirty="0">
              <a:solidFill>
                <a:schemeClr val="accent6">
                  <a:lumMod val="50000"/>
                </a:schemeClr>
              </a:solidFill>
            </a:endParaRPr>
          </a:p>
        </p:txBody>
      </p:sp>
      <p:sp>
        <p:nvSpPr>
          <p:cNvPr id="5" name="Marcador de contenido 2">
            <a:extLst>
              <a:ext uri="{FF2B5EF4-FFF2-40B4-BE49-F238E27FC236}">
                <a16:creationId xmlns:a16="http://schemas.microsoft.com/office/drawing/2014/main" id="{74238C6F-81DC-4985-8936-9007125458D6}"/>
              </a:ext>
            </a:extLst>
          </p:cNvPr>
          <p:cNvSpPr>
            <a:spLocks noGrp="1"/>
          </p:cNvSpPr>
          <p:nvPr>
            <p:ph idx="1"/>
          </p:nvPr>
        </p:nvSpPr>
        <p:spPr>
          <a:xfrm>
            <a:off x="628649" y="1555904"/>
            <a:ext cx="8222387" cy="4800446"/>
          </a:xfrm>
        </p:spPr>
        <p:txBody>
          <a:bodyPr>
            <a:normAutofit fontScale="70000" lnSpcReduction="20000"/>
          </a:bodyPr>
          <a:lstStyle/>
          <a:p>
            <a:pPr algn="just">
              <a:lnSpc>
                <a:spcPct val="120000"/>
              </a:lnSpc>
            </a:pPr>
            <a:r>
              <a:rPr lang="es-ES" sz="2900" dirty="0"/>
              <a:t>La recaudación impositiva del Estado en 2019 prácticamente iguala a la de 2007, con incrementos significativos en IRPF y en IVA, aunque el IS recauda mucho menos que en 2007 por ser aquél un año atípico.</a:t>
            </a:r>
          </a:p>
          <a:p>
            <a:pPr algn="just">
              <a:lnSpc>
                <a:spcPct val="120000"/>
              </a:lnSpc>
            </a:pPr>
            <a:r>
              <a:rPr lang="es-ES" sz="2900" dirty="0"/>
              <a:t>IP: la recaudación desde 2008 a 2018 cayó un 43% por el mínimo exento de 700.000€ y la exención de la vivienda por 300.000€. Además, Madrid lo bonifica en un 100%.</a:t>
            </a:r>
          </a:p>
          <a:p>
            <a:pPr algn="just">
              <a:lnSpc>
                <a:spcPct val="120000"/>
              </a:lnSpc>
            </a:pPr>
            <a:r>
              <a:rPr lang="es-ES" sz="2900" dirty="0"/>
              <a:t>ISD: ha mantenido bastante bien la recaudación durante la crisis a pesar de que se ha establecido una clara competencia territorial a la baja</a:t>
            </a:r>
          </a:p>
          <a:p>
            <a:pPr algn="just">
              <a:lnSpc>
                <a:spcPct val="120000"/>
              </a:lnSpc>
            </a:pPr>
            <a:r>
              <a:rPr lang="es-ES" sz="2900" dirty="0"/>
              <a:t>ITP y AJD: a pesar de la subida generalizada de tipos –excepto en supuestos muy concretos- su recaudación se ha reducido mucho respecto a 2007, si bien experimenta unos aumentos sostenidos desde 2014.</a:t>
            </a:r>
          </a:p>
          <a:p>
            <a:pPr algn="just">
              <a:lnSpc>
                <a:spcPct val="120000"/>
              </a:lnSpc>
            </a:pPr>
            <a:r>
              <a:rPr lang="es-ES" sz="2900" dirty="0"/>
              <a:t>Comparando nuestros marginales máximos del IRPF con el resto de Europa, muchas de nuestras CCAA con tipos que van del 45,5 al 54%, ya se encuentran en la zona más alta comparativamente.</a:t>
            </a:r>
          </a:p>
          <a:p>
            <a:pPr algn="just"/>
            <a:endParaRPr lang="es-ES" sz="3200" dirty="0"/>
          </a:p>
        </p:txBody>
      </p:sp>
    </p:spTree>
    <p:extLst>
      <p:ext uri="{BB962C8B-B14F-4D97-AF65-F5344CB8AC3E}">
        <p14:creationId xmlns:p14="http://schemas.microsoft.com/office/powerpoint/2010/main" val="19604138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1CA9F5C3-1B88-FB4A-87C8-FEDE4C1C109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9144"/>
            <a:ext cx="9144000" cy="6839712"/>
          </a:xfrm>
          <a:prstGeom prst="rect">
            <a:avLst/>
          </a:prstGeom>
        </p:spPr>
      </p:pic>
      <p:pic>
        <p:nvPicPr>
          <p:cNvPr id="3" name="Imagen 2">
            <a:extLst>
              <a:ext uri="{FF2B5EF4-FFF2-40B4-BE49-F238E27FC236}">
                <a16:creationId xmlns:a16="http://schemas.microsoft.com/office/drawing/2014/main" id="{F06EE28B-54D4-484D-B7E8-65932B8600A6}"/>
              </a:ext>
            </a:extLst>
          </p:cNvPr>
          <p:cNvPicPr>
            <a:picLocks noChangeAspect="1"/>
          </p:cNvPicPr>
          <p:nvPr/>
        </p:nvPicPr>
        <p:blipFill>
          <a:blip r:embed="rId3"/>
          <a:stretch>
            <a:fillRect/>
          </a:stretch>
        </p:blipFill>
        <p:spPr>
          <a:xfrm>
            <a:off x="750619" y="786384"/>
            <a:ext cx="8146493" cy="5420846"/>
          </a:xfrm>
          <a:prstGeom prst="rect">
            <a:avLst/>
          </a:prstGeom>
        </p:spPr>
      </p:pic>
      <p:pic>
        <p:nvPicPr>
          <p:cNvPr id="6" name="Imagen 5">
            <a:extLst>
              <a:ext uri="{FF2B5EF4-FFF2-40B4-BE49-F238E27FC236}">
                <a16:creationId xmlns:a16="http://schemas.microsoft.com/office/drawing/2014/main" id="{69D4BC99-AE3F-4895-8CB5-76DD70D241C8}"/>
              </a:ext>
            </a:extLst>
          </p:cNvPr>
          <p:cNvPicPr>
            <a:picLocks noChangeAspect="1"/>
          </p:cNvPicPr>
          <p:nvPr/>
        </p:nvPicPr>
        <p:blipFill>
          <a:blip r:embed="rId4"/>
          <a:stretch>
            <a:fillRect/>
          </a:stretch>
        </p:blipFill>
        <p:spPr>
          <a:xfrm>
            <a:off x="750619" y="6124766"/>
            <a:ext cx="7140653" cy="705801"/>
          </a:xfrm>
          <a:prstGeom prst="rect">
            <a:avLst/>
          </a:prstGeom>
        </p:spPr>
      </p:pic>
    </p:spTree>
    <p:extLst>
      <p:ext uri="{BB962C8B-B14F-4D97-AF65-F5344CB8AC3E}">
        <p14:creationId xmlns:p14="http://schemas.microsoft.com/office/powerpoint/2010/main" val="14999488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1CA9F5C3-1B88-FB4A-87C8-FEDE4C1C109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9144"/>
            <a:ext cx="9144000" cy="6839712"/>
          </a:xfrm>
          <a:prstGeom prst="rect">
            <a:avLst/>
          </a:prstGeom>
        </p:spPr>
      </p:pic>
      <p:pic>
        <p:nvPicPr>
          <p:cNvPr id="3" name="Imagen 2">
            <a:extLst>
              <a:ext uri="{FF2B5EF4-FFF2-40B4-BE49-F238E27FC236}">
                <a16:creationId xmlns:a16="http://schemas.microsoft.com/office/drawing/2014/main" id="{31AB96D9-CB99-4915-BF2F-ECFEEBFE2120}"/>
              </a:ext>
            </a:extLst>
          </p:cNvPr>
          <p:cNvPicPr>
            <a:picLocks noChangeAspect="1"/>
          </p:cNvPicPr>
          <p:nvPr/>
        </p:nvPicPr>
        <p:blipFill>
          <a:blip r:embed="rId3"/>
          <a:stretch>
            <a:fillRect/>
          </a:stretch>
        </p:blipFill>
        <p:spPr>
          <a:xfrm>
            <a:off x="832108" y="860237"/>
            <a:ext cx="7585509" cy="5223903"/>
          </a:xfrm>
          <a:prstGeom prst="rect">
            <a:avLst/>
          </a:prstGeom>
        </p:spPr>
      </p:pic>
      <p:pic>
        <p:nvPicPr>
          <p:cNvPr id="6" name="Imagen 5">
            <a:extLst>
              <a:ext uri="{FF2B5EF4-FFF2-40B4-BE49-F238E27FC236}">
                <a16:creationId xmlns:a16="http://schemas.microsoft.com/office/drawing/2014/main" id="{09D77C89-ED20-46B9-ABE4-481CFBEDBDF0}"/>
              </a:ext>
            </a:extLst>
          </p:cNvPr>
          <p:cNvPicPr>
            <a:picLocks noChangeAspect="1"/>
          </p:cNvPicPr>
          <p:nvPr/>
        </p:nvPicPr>
        <p:blipFill>
          <a:blip r:embed="rId4"/>
          <a:stretch>
            <a:fillRect/>
          </a:stretch>
        </p:blipFill>
        <p:spPr>
          <a:xfrm>
            <a:off x="832108" y="6130046"/>
            <a:ext cx="7922705" cy="654616"/>
          </a:xfrm>
          <a:prstGeom prst="rect">
            <a:avLst/>
          </a:prstGeom>
        </p:spPr>
      </p:pic>
    </p:spTree>
    <p:extLst>
      <p:ext uri="{BB962C8B-B14F-4D97-AF65-F5344CB8AC3E}">
        <p14:creationId xmlns:p14="http://schemas.microsoft.com/office/powerpoint/2010/main" val="40430953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1CA9F5C3-1B88-FB4A-87C8-FEDE4C1C109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9144"/>
            <a:ext cx="9144000" cy="6839712"/>
          </a:xfrm>
          <a:prstGeom prst="rect">
            <a:avLst/>
          </a:prstGeom>
        </p:spPr>
      </p:pic>
      <p:sp>
        <p:nvSpPr>
          <p:cNvPr id="3" name="CuadroTexto 2">
            <a:extLst>
              <a:ext uri="{FF2B5EF4-FFF2-40B4-BE49-F238E27FC236}">
                <a16:creationId xmlns:a16="http://schemas.microsoft.com/office/drawing/2014/main" id="{2B0E2714-B27D-438A-BF7B-A784B486396E}"/>
              </a:ext>
            </a:extLst>
          </p:cNvPr>
          <p:cNvSpPr txBox="1"/>
          <p:nvPr/>
        </p:nvSpPr>
        <p:spPr>
          <a:xfrm>
            <a:off x="854066" y="973955"/>
            <a:ext cx="7869309" cy="5539978"/>
          </a:xfrm>
          <a:prstGeom prst="rect">
            <a:avLst/>
          </a:prstGeom>
          <a:noFill/>
        </p:spPr>
        <p:txBody>
          <a:bodyPr wrap="square" rtlCol="0">
            <a:spAutoFit/>
          </a:bodyPr>
          <a:lstStyle/>
          <a:p>
            <a:pPr marL="285750" lvl="1" indent="-285750" algn="just">
              <a:buFont typeface="Arial" panose="020B0604020202020204" pitchFamily="34" charset="0"/>
              <a:buChar char="•"/>
            </a:pPr>
            <a:r>
              <a:rPr lang="es-ES" sz="2200" dirty="0"/>
              <a:t>Una forma de ver la importancia recaudadora de cada impuesto en 2018 es ver la media pagada, de cada uno, por habitante (cuadro </a:t>
            </a:r>
            <a:r>
              <a:rPr lang="es-ES" sz="2200" dirty="0" err="1"/>
              <a:t>Nº</a:t>
            </a:r>
            <a:r>
              <a:rPr lang="es-ES" sz="2200" dirty="0"/>
              <a:t> 8)</a:t>
            </a:r>
          </a:p>
          <a:p>
            <a:pPr marL="285750" lvl="1" indent="-285750" algn="just">
              <a:buFont typeface="Arial" panose="020B0604020202020204" pitchFamily="34" charset="0"/>
              <a:buChar char="•"/>
            </a:pPr>
            <a:endParaRPr lang="es-ES" sz="1200" dirty="0"/>
          </a:p>
          <a:p>
            <a:pPr marL="285750" lvl="1" indent="-285750" algn="just">
              <a:buFont typeface="Arial" panose="020B0604020202020204" pitchFamily="34" charset="0"/>
              <a:buChar char="•"/>
            </a:pPr>
            <a:r>
              <a:rPr lang="es-ES" sz="2200" dirty="0"/>
              <a:t>Naturalmente un impuesto periódico, como el IRPF, y que satisfacen una gran parte de los ciudadanos comporta un pago medio más elevado -1.900€/h al año- que uno también periódico, pero que pagan pocos ciudadanos, como el Impuesto sobre el Patrimonio -29€/h al año-, o la media pagada por habitante en los impuestos instantáneos como Sucesiones y Donaciones o Transmisiones Patrimoniales</a:t>
            </a:r>
          </a:p>
          <a:p>
            <a:pPr marL="285750" lvl="1" indent="-285750" algn="just">
              <a:buFont typeface="Arial" panose="020B0604020202020204" pitchFamily="34" charset="0"/>
              <a:buChar char="•"/>
            </a:pPr>
            <a:endParaRPr lang="es-ES" sz="1200" dirty="0"/>
          </a:p>
          <a:p>
            <a:pPr marL="285750" lvl="1" indent="-285750" algn="just">
              <a:buFont typeface="Arial" panose="020B0604020202020204" pitchFamily="34" charset="0"/>
              <a:buChar char="•"/>
            </a:pPr>
            <a:r>
              <a:rPr lang="es-ES" sz="2200" dirty="0"/>
              <a:t>Como vemos en el Cuadro </a:t>
            </a:r>
            <a:r>
              <a:rPr lang="es-ES" sz="2200" dirty="0" err="1"/>
              <a:t>Nº</a:t>
            </a:r>
            <a:r>
              <a:rPr lang="es-ES" sz="2200" dirty="0"/>
              <a:t> 9, es evidente la relación entre el pago medio por habitante en el IRPF y la renta disponible bruta en cada Comunidad Autónoma, al ser éste un impuesto progresivo aunque, por diversas causas, esta relación a veces se ve alterada</a:t>
            </a:r>
          </a:p>
        </p:txBody>
      </p:sp>
      <p:pic>
        <p:nvPicPr>
          <p:cNvPr id="5" name="Imagen 4">
            <a:extLst>
              <a:ext uri="{FF2B5EF4-FFF2-40B4-BE49-F238E27FC236}">
                <a16:creationId xmlns:a16="http://schemas.microsoft.com/office/drawing/2014/main" id="{0D096FB8-6B08-4B0A-B234-0F8F046C2C11}"/>
              </a:ext>
            </a:extLst>
          </p:cNvPr>
          <p:cNvPicPr>
            <a:picLocks noChangeAspect="1"/>
          </p:cNvPicPr>
          <p:nvPr/>
        </p:nvPicPr>
        <p:blipFill>
          <a:blip r:embed="rId3"/>
          <a:stretch>
            <a:fillRect/>
          </a:stretch>
        </p:blipFill>
        <p:spPr>
          <a:xfrm>
            <a:off x="835778" y="992886"/>
            <a:ext cx="628652" cy="342901"/>
          </a:xfrm>
          <a:prstGeom prst="rect">
            <a:avLst/>
          </a:prstGeom>
        </p:spPr>
      </p:pic>
      <p:pic>
        <p:nvPicPr>
          <p:cNvPr id="6" name="Imagen 5">
            <a:extLst>
              <a:ext uri="{FF2B5EF4-FFF2-40B4-BE49-F238E27FC236}">
                <a16:creationId xmlns:a16="http://schemas.microsoft.com/office/drawing/2014/main" id="{626EE37B-9E41-4EFB-8F92-6746CAEF7580}"/>
              </a:ext>
            </a:extLst>
          </p:cNvPr>
          <p:cNvPicPr>
            <a:picLocks noChangeAspect="1"/>
          </p:cNvPicPr>
          <p:nvPr/>
        </p:nvPicPr>
        <p:blipFill>
          <a:blip r:embed="rId3"/>
          <a:stretch>
            <a:fillRect/>
          </a:stretch>
        </p:blipFill>
        <p:spPr>
          <a:xfrm>
            <a:off x="832730" y="2187702"/>
            <a:ext cx="628652" cy="342901"/>
          </a:xfrm>
          <a:prstGeom prst="rect">
            <a:avLst/>
          </a:prstGeom>
        </p:spPr>
      </p:pic>
      <p:pic>
        <p:nvPicPr>
          <p:cNvPr id="7" name="Imagen 6">
            <a:extLst>
              <a:ext uri="{FF2B5EF4-FFF2-40B4-BE49-F238E27FC236}">
                <a16:creationId xmlns:a16="http://schemas.microsoft.com/office/drawing/2014/main" id="{6785CD0A-EBD3-4D1D-AFB0-09BCBEEDAA47}"/>
              </a:ext>
            </a:extLst>
          </p:cNvPr>
          <p:cNvPicPr>
            <a:picLocks noChangeAspect="1"/>
          </p:cNvPicPr>
          <p:nvPr/>
        </p:nvPicPr>
        <p:blipFill>
          <a:blip r:embed="rId3"/>
          <a:stretch>
            <a:fillRect/>
          </a:stretch>
        </p:blipFill>
        <p:spPr>
          <a:xfrm>
            <a:off x="823586" y="4711446"/>
            <a:ext cx="628652" cy="342901"/>
          </a:xfrm>
          <a:prstGeom prst="rect">
            <a:avLst/>
          </a:prstGeom>
        </p:spPr>
      </p:pic>
    </p:spTree>
    <p:extLst>
      <p:ext uri="{BB962C8B-B14F-4D97-AF65-F5344CB8AC3E}">
        <p14:creationId xmlns:p14="http://schemas.microsoft.com/office/powerpoint/2010/main" val="11764290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1CA9F5C3-1B88-FB4A-87C8-FEDE4C1C109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9144"/>
            <a:ext cx="9144000" cy="6839712"/>
          </a:xfrm>
          <a:prstGeom prst="rect">
            <a:avLst/>
          </a:prstGeom>
        </p:spPr>
      </p:pic>
      <p:sp>
        <p:nvSpPr>
          <p:cNvPr id="3" name="CuadroTexto 2">
            <a:extLst>
              <a:ext uri="{FF2B5EF4-FFF2-40B4-BE49-F238E27FC236}">
                <a16:creationId xmlns:a16="http://schemas.microsoft.com/office/drawing/2014/main" id="{2AD9A419-764D-43F5-B451-97778DA888C0}"/>
              </a:ext>
            </a:extLst>
          </p:cNvPr>
          <p:cNvSpPr txBox="1"/>
          <p:nvPr/>
        </p:nvSpPr>
        <p:spPr>
          <a:xfrm>
            <a:off x="1146675" y="1513451"/>
            <a:ext cx="7329814" cy="1323439"/>
          </a:xfrm>
          <a:prstGeom prst="rect">
            <a:avLst/>
          </a:prstGeom>
          <a:noFill/>
          <a:ln>
            <a:solidFill>
              <a:schemeClr val="accent6">
                <a:lumMod val="60000"/>
                <a:lumOff val="40000"/>
              </a:schemeClr>
            </a:solidFill>
          </a:ln>
        </p:spPr>
        <p:txBody>
          <a:bodyPr wrap="square" rtlCol="0">
            <a:spAutoFit/>
          </a:bodyPr>
          <a:lstStyle/>
          <a:p>
            <a:pPr marL="342900" lvl="1" indent="-342900" algn="just">
              <a:buFont typeface="Wingdings" panose="05000000000000000000" pitchFamily="2" charset="2"/>
              <a:buChar char="§"/>
            </a:pPr>
            <a:r>
              <a:rPr lang="es-ES" sz="2000" dirty="0"/>
              <a:t>Andalucía</a:t>
            </a:r>
          </a:p>
          <a:p>
            <a:pPr marL="800100" lvl="2" indent="-342900" algn="just">
              <a:buFont typeface="Arial" panose="020B0604020202020204" pitchFamily="34" charset="0"/>
              <a:buChar char="•"/>
            </a:pPr>
            <a:r>
              <a:rPr lang="es-ES" sz="2000" dirty="0"/>
              <a:t>IRPF: rebaja la tarifa para rentas superiores a 28.000€</a:t>
            </a:r>
          </a:p>
          <a:p>
            <a:pPr marL="800100" lvl="2" indent="-342900" algn="just">
              <a:buFont typeface="Arial" panose="020B0604020202020204" pitchFamily="34" charset="0"/>
              <a:buChar char="•"/>
            </a:pPr>
            <a:r>
              <a:rPr lang="es-ES" sz="2000" dirty="0"/>
              <a:t>IP: rebaja la tarifa un poco en todos los tramos</a:t>
            </a:r>
          </a:p>
          <a:p>
            <a:pPr marL="800100" lvl="2" indent="-342900" algn="just">
              <a:buFont typeface="Arial" panose="020B0604020202020204" pitchFamily="34" charset="0"/>
              <a:buChar char="•"/>
            </a:pPr>
            <a:r>
              <a:rPr lang="es-ES" sz="2000" dirty="0"/>
              <a:t>TPO: tipo 1% para vehículos 0 emisiones</a:t>
            </a:r>
          </a:p>
        </p:txBody>
      </p:sp>
      <p:sp>
        <p:nvSpPr>
          <p:cNvPr id="5" name="CuadroTexto 4">
            <a:extLst>
              <a:ext uri="{FF2B5EF4-FFF2-40B4-BE49-F238E27FC236}">
                <a16:creationId xmlns:a16="http://schemas.microsoft.com/office/drawing/2014/main" id="{0D1C8B07-22BC-49DD-A614-D34218A61872}"/>
              </a:ext>
            </a:extLst>
          </p:cNvPr>
          <p:cNvSpPr txBox="1"/>
          <p:nvPr/>
        </p:nvSpPr>
        <p:spPr>
          <a:xfrm>
            <a:off x="1539732" y="1018780"/>
            <a:ext cx="4557010" cy="400110"/>
          </a:xfrm>
          <a:prstGeom prst="rect">
            <a:avLst/>
          </a:prstGeom>
          <a:noFill/>
        </p:spPr>
        <p:txBody>
          <a:bodyPr wrap="square" rtlCol="0">
            <a:spAutoFit/>
          </a:bodyPr>
          <a:lstStyle/>
          <a:p>
            <a:r>
              <a:rPr lang="es-ES" sz="2000" dirty="0">
                <a:solidFill>
                  <a:srgbClr val="CB4E33"/>
                </a:solidFill>
              </a:rPr>
              <a:t>Principales novedades 2021</a:t>
            </a:r>
          </a:p>
        </p:txBody>
      </p:sp>
      <p:pic>
        <p:nvPicPr>
          <p:cNvPr id="6" name="Imagen 5">
            <a:extLst>
              <a:ext uri="{FF2B5EF4-FFF2-40B4-BE49-F238E27FC236}">
                <a16:creationId xmlns:a16="http://schemas.microsoft.com/office/drawing/2014/main" id="{4F27BDD1-4DF1-40DF-995C-5BAB9EE5EB2D}"/>
              </a:ext>
            </a:extLst>
          </p:cNvPr>
          <p:cNvPicPr>
            <a:picLocks noChangeAspect="1"/>
          </p:cNvPicPr>
          <p:nvPr/>
        </p:nvPicPr>
        <p:blipFill>
          <a:blip r:embed="rId3"/>
          <a:stretch>
            <a:fillRect/>
          </a:stretch>
        </p:blipFill>
        <p:spPr>
          <a:xfrm>
            <a:off x="1009514" y="1027924"/>
            <a:ext cx="628652" cy="342901"/>
          </a:xfrm>
          <a:prstGeom prst="rect">
            <a:avLst/>
          </a:prstGeom>
        </p:spPr>
      </p:pic>
      <p:sp>
        <p:nvSpPr>
          <p:cNvPr id="7" name="CuadroTexto 6">
            <a:extLst>
              <a:ext uri="{FF2B5EF4-FFF2-40B4-BE49-F238E27FC236}">
                <a16:creationId xmlns:a16="http://schemas.microsoft.com/office/drawing/2014/main" id="{1DD918D2-F362-42E8-97A4-2E14816CDFFF}"/>
              </a:ext>
            </a:extLst>
          </p:cNvPr>
          <p:cNvSpPr txBox="1"/>
          <p:nvPr/>
        </p:nvSpPr>
        <p:spPr>
          <a:xfrm>
            <a:off x="1146675" y="2989290"/>
            <a:ext cx="7329814" cy="1015663"/>
          </a:xfrm>
          <a:prstGeom prst="rect">
            <a:avLst/>
          </a:prstGeom>
          <a:noFill/>
          <a:ln>
            <a:solidFill>
              <a:schemeClr val="accent6">
                <a:lumMod val="60000"/>
                <a:lumOff val="40000"/>
              </a:schemeClr>
            </a:solidFill>
          </a:ln>
        </p:spPr>
        <p:txBody>
          <a:bodyPr wrap="square" rtlCol="0">
            <a:spAutoFit/>
          </a:bodyPr>
          <a:lstStyle/>
          <a:p>
            <a:pPr marL="342900" lvl="1" indent="-342900" algn="just">
              <a:buFont typeface="Wingdings" panose="05000000000000000000" pitchFamily="2" charset="2"/>
              <a:buChar char="§"/>
            </a:pPr>
            <a:r>
              <a:rPr lang="es-ES" sz="2000" dirty="0"/>
              <a:t>Aragón, Canarias, Castilla y León, Castilla-La Mancha, Madrid (sin efecto práctico) y La Rioja</a:t>
            </a:r>
          </a:p>
          <a:p>
            <a:pPr marL="800100" lvl="2" indent="-342900" algn="just">
              <a:buFont typeface="Arial" panose="020B0604020202020204" pitchFamily="34" charset="0"/>
              <a:buChar char="•"/>
            </a:pPr>
            <a:r>
              <a:rPr lang="es-ES" sz="2000" dirty="0"/>
              <a:t>IP</a:t>
            </a:r>
            <a:r>
              <a:rPr lang="es-ES" sz="2000"/>
              <a:t>: suben sus tarifas porque aplican </a:t>
            </a:r>
            <a:r>
              <a:rPr lang="es-ES" sz="2000" dirty="0"/>
              <a:t>por defecto la estatal</a:t>
            </a:r>
          </a:p>
        </p:txBody>
      </p:sp>
      <p:sp>
        <p:nvSpPr>
          <p:cNvPr id="8" name="CuadroTexto 7">
            <a:extLst>
              <a:ext uri="{FF2B5EF4-FFF2-40B4-BE49-F238E27FC236}">
                <a16:creationId xmlns:a16="http://schemas.microsoft.com/office/drawing/2014/main" id="{FB705E04-7CDD-4B2B-80A1-2E25E190E818}"/>
              </a:ext>
            </a:extLst>
          </p:cNvPr>
          <p:cNvSpPr txBox="1"/>
          <p:nvPr/>
        </p:nvSpPr>
        <p:spPr>
          <a:xfrm>
            <a:off x="1146675" y="4157353"/>
            <a:ext cx="7329814" cy="707886"/>
          </a:xfrm>
          <a:prstGeom prst="rect">
            <a:avLst/>
          </a:prstGeom>
          <a:noFill/>
          <a:ln>
            <a:solidFill>
              <a:schemeClr val="accent6">
                <a:lumMod val="60000"/>
                <a:lumOff val="40000"/>
              </a:schemeClr>
            </a:solidFill>
          </a:ln>
        </p:spPr>
        <p:txBody>
          <a:bodyPr wrap="square" rtlCol="0">
            <a:spAutoFit/>
          </a:bodyPr>
          <a:lstStyle/>
          <a:p>
            <a:pPr marL="342900" lvl="1" indent="-342900" algn="just">
              <a:buFont typeface="Wingdings" panose="05000000000000000000" pitchFamily="2" charset="2"/>
              <a:buChar char="§"/>
            </a:pPr>
            <a:r>
              <a:rPr lang="es-ES" sz="2000" dirty="0"/>
              <a:t>Región de Murcia</a:t>
            </a:r>
          </a:p>
          <a:p>
            <a:pPr marL="800100" lvl="2" indent="-342900" algn="just">
              <a:buFont typeface="Arial" panose="020B0604020202020204" pitchFamily="34" charset="0"/>
              <a:buChar char="•"/>
            </a:pPr>
            <a:r>
              <a:rPr lang="es-ES" sz="2000" dirty="0"/>
              <a:t>IRPF: rebaja los tipos un poco</a:t>
            </a:r>
          </a:p>
        </p:txBody>
      </p:sp>
      <p:sp>
        <p:nvSpPr>
          <p:cNvPr id="9" name="CuadroTexto 8">
            <a:extLst>
              <a:ext uri="{FF2B5EF4-FFF2-40B4-BE49-F238E27FC236}">
                <a16:creationId xmlns:a16="http://schemas.microsoft.com/office/drawing/2014/main" id="{4CFCAC9D-8120-4BC5-9FF9-D0D2A11E864A}"/>
              </a:ext>
            </a:extLst>
          </p:cNvPr>
          <p:cNvSpPr txBox="1"/>
          <p:nvPr/>
        </p:nvSpPr>
        <p:spPr>
          <a:xfrm>
            <a:off x="1146675" y="5017639"/>
            <a:ext cx="7329814" cy="1631216"/>
          </a:xfrm>
          <a:prstGeom prst="rect">
            <a:avLst/>
          </a:prstGeom>
          <a:noFill/>
          <a:ln>
            <a:solidFill>
              <a:schemeClr val="accent6">
                <a:lumMod val="60000"/>
                <a:lumOff val="40000"/>
              </a:schemeClr>
            </a:solidFill>
          </a:ln>
        </p:spPr>
        <p:txBody>
          <a:bodyPr wrap="square" rtlCol="0">
            <a:spAutoFit/>
          </a:bodyPr>
          <a:lstStyle/>
          <a:p>
            <a:pPr marL="342900" lvl="1" indent="-342900" algn="just">
              <a:buFont typeface="Wingdings" panose="05000000000000000000" pitchFamily="2" charset="2"/>
              <a:buChar char="§"/>
            </a:pPr>
            <a:r>
              <a:rPr lang="es-ES" sz="2000" dirty="0"/>
              <a:t>Comunidad Valenciana</a:t>
            </a:r>
          </a:p>
          <a:p>
            <a:pPr marL="800100" lvl="2" indent="-342900" algn="just">
              <a:buFont typeface="Arial" panose="020B0604020202020204" pitchFamily="34" charset="0"/>
              <a:buChar char="•"/>
            </a:pPr>
            <a:r>
              <a:rPr lang="es-ES" sz="2000" dirty="0"/>
              <a:t>IRPF: añade dos nuevos tramos, incrementando el marginal máximo</a:t>
            </a:r>
          </a:p>
          <a:p>
            <a:pPr marL="800100" lvl="2" indent="-342900" algn="just">
              <a:buFont typeface="Arial" panose="020B0604020202020204" pitchFamily="34" charset="0"/>
              <a:buChar char="•"/>
            </a:pPr>
            <a:r>
              <a:rPr lang="es-ES" sz="2000" dirty="0"/>
              <a:t>IP: reduce el mínimo exento de 600.000 a 500.000€ y establece nueva tarifa, incrementando el marginal máximo</a:t>
            </a:r>
          </a:p>
        </p:txBody>
      </p:sp>
    </p:spTree>
    <p:extLst>
      <p:ext uri="{BB962C8B-B14F-4D97-AF65-F5344CB8AC3E}">
        <p14:creationId xmlns:p14="http://schemas.microsoft.com/office/powerpoint/2010/main" val="10019796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1CA9F5C3-1B88-FB4A-87C8-FEDE4C1C109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9144"/>
            <a:ext cx="9144000" cy="6839712"/>
          </a:xfrm>
          <a:prstGeom prst="rect">
            <a:avLst/>
          </a:prstGeom>
        </p:spPr>
      </p:pic>
      <p:sp>
        <p:nvSpPr>
          <p:cNvPr id="3" name="CuadroTexto 2">
            <a:extLst>
              <a:ext uri="{FF2B5EF4-FFF2-40B4-BE49-F238E27FC236}">
                <a16:creationId xmlns:a16="http://schemas.microsoft.com/office/drawing/2014/main" id="{36230BD9-52E4-4718-9B2A-9CE3BD0965B8}"/>
              </a:ext>
            </a:extLst>
          </p:cNvPr>
          <p:cNvSpPr txBox="1"/>
          <p:nvPr/>
        </p:nvSpPr>
        <p:spPr>
          <a:xfrm>
            <a:off x="1558978" y="814653"/>
            <a:ext cx="7384724" cy="400110"/>
          </a:xfrm>
          <a:prstGeom prst="rect">
            <a:avLst/>
          </a:prstGeom>
          <a:noFill/>
        </p:spPr>
        <p:txBody>
          <a:bodyPr wrap="square" rtlCol="0">
            <a:spAutoFit/>
          </a:bodyPr>
          <a:lstStyle/>
          <a:p>
            <a:r>
              <a:rPr lang="es-ES" sz="2000" dirty="0">
                <a:solidFill>
                  <a:srgbClr val="CB4E33"/>
                </a:solidFill>
              </a:rPr>
              <a:t>Resumen del panorama en IRPF - Competencias normativas</a:t>
            </a:r>
          </a:p>
        </p:txBody>
      </p:sp>
      <p:sp>
        <p:nvSpPr>
          <p:cNvPr id="5" name="Rectángulo 4">
            <a:extLst>
              <a:ext uri="{FF2B5EF4-FFF2-40B4-BE49-F238E27FC236}">
                <a16:creationId xmlns:a16="http://schemas.microsoft.com/office/drawing/2014/main" id="{86E222B1-81E0-492C-94DC-69A83FC8A6CC}"/>
              </a:ext>
            </a:extLst>
          </p:cNvPr>
          <p:cNvSpPr/>
          <p:nvPr/>
        </p:nvSpPr>
        <p:spPr>
          <a:xfrm>
            <a:off x="824627" y="1320634"/>
            <a:ext cx="7911967" cy="2627129"/>
          </a:xfrm>
          <a:prstGeom prst="rect">
            <a:avLst/>
          </a:prstGeom>
          <a:solidFill>
            <a:schemeClr val="bg1"/>
          </a:solidFill>
          <a:ln>
            <a:solidFill>
              <a:srgbClr val="FBC7B7"/>
            </a:solidFill>
          </a:ln>
        </p:spPr>
        <p:txBody>
          <a:bodyPr wrap="square">
            <a:spAutoFit/>
          </a:bodyPr>
          <a:lstStyle/>
          <a:p>
            <a:pPr marL="285750" indent="-285750" algn="just">
              <a:lnSpc>
                <a:spcPct val="130000"/>
              </a:lnSpc>
              <a:buFont typeface="Arial" panose="020B0604020202020204" pitchFamily="34" charset="0"/>
              <a:buChar char="•"/>
            </a:pPr>
            <a:r>
              <a:rPr lang="es-ES" sz="1600" dirty="0"/>
              <a:t>Tarifa autonómica (teóricamente 50% de tarifa total) se regula sin más límite que progresividad obligatoria</a:t>
            </a:r>
          </a:p>
          <a:p>
            <a:pPr marL="285750" indent="-285750" algn="just">
              <a:lnSpc>
                <a:spcPct val="130000"/>
              </a:lnSpc>
              <a:buFont typeface="Arial" panose="020B0604020202020204" pitchFamily="34" charset="0"/>
              <a:buChar char="•"/>
            </a:pPr>
            <a:r>
              <a:rPr lang="es-ES" altLang="es-ES" sz="1600" dirty="0">
                <a:latin typeface="Times New Roman" charset="0"/>
                <a:cs typeface="Times New Roman" charset="0"/>
                <a:sym typeface="Symbol" pitchFamily="18" charset="2"/>
              </a:rPr>
              <a:t></a:t>
            </a:r>
            <a:r>
              <a:rPr lang="es-ES" altLang="es-ES" sz="1600" dirty="0">
                <a:cs typeface="Times New Roman" charset="0"/>
              </a:rPr>
              <a:t> </a:t>
            </a:r>
            <a:r>
              <a:rPr lang="es-ES" altLang="es-ES" sz="1600" dirty="0">
                <a:latin typeface="Times New Roman" charset="0"/>
                <a:cs typeface="Times New Roman" charset="0"/>
                <a:sym typeface="Symbol" pitchFamily="18" charset="2"/>
              </a:rPr>
              <a:t> </a:t>
            </a:r>
            <a:r>
              <a:rPr lang="es-ES" sz="1600" dirty="0"/>
              <a:t>de mínimos personales y familiares con límite 10%</a:t>
            </a:r>
          </a:p>
          <a:p>
            <a:pPr marL="285750" indent="-285750" algn="just">
              <a:lnSpc>
                <a:spcPct val="130000"/>
              </a:lnSpc>
              <a:buFont typeface="Arial" panose="020B0604020202020204" pitchFamily="34" charset="0"/>
              <a:buChar char="•"/>
            </a:pPr>
            <a:r>
              <a:rPr lang="es-ES" sz="1600" dirty="0"/>
              <a:t>Modificación sin límite del tramo autonómico de la deducción de vivienda que, por defecto, es de 7,5%</a:t>
            </a:r>
          </a:p>
          <a:p>
            <a:pPr marL="285750" indent="-285750" algn="just">
              <a:lnSpc>
                <a:spcPct val="130000"/>
              </a:lnSpc>
              <a:buFont typeface="Arial" panose="020B0604020202020204" pitchFamily="34" charset="0"/>
              <a:buChar char="•"/>
            </a:pPr>
            <a:r>
              <a:rPr lang="es-ES" sz="1600" dirty="0"/>
              <a:t>Deducciones por circunstancias personales y familiares, inversiones no empresariales, aplicación de renta, subvenciones y ayudas públicas no exentas de la Comunidad Autónoma</a:t>
            </a:r>
          </a:p>
        </p:txBody>
      </p:sp>
      <p:sp>
        <p:nvSpPr>
          <p:cNvPr id="6" name="CuadroTexto 5">
            <a:extLst>
              <a:ext uri="{FF2B5EF4-FFF2-40B4-BE49-F238E27FC236}">
                <a16:creationId xmlns:a16="http://schemas.microsoft.com/office/drawing/2014/main" id="{993A4242-B96E-4DEA-8EE7-F06EB7A525A8}"/>
              </a:ext>
            </a:extLst>
          </p:cNvPr>
          <p:cNvSpPr txBox="1"/>
          <p:nvPr/>
        </p:nvSpPr>
        <p:spPr>
          <a:xfrm>
            <a:off x="1456154" y="3958404"/>
            <a:ext cx="6468646" cy="369332"/>
          </a:xfrm>
          <a:prstGeom prst="rect">
            <a:avLst/>
          </a:prstGeom>
          <a:noFill/>
        </p:spPr>
        <p:txBody>
          <a:bodyPr wrap="square" rtlCol="0">
            <a:spAutoFit/>
          </a:bodyPr>
          <a:lstStyle/>
          <a:p>
            <a:r>
              <a:rPr lang="es-ES" i="1" dirty="0"/>
              <a:t>Tarifa estatal: </a:t>
            </a:r>
            <a:r>
              <a:rPr lang="es-ES" b="1" i="1" dirty="0"/>
              <a:t>Novedad incremento 2 puntos a partir de 300.000€</a:t>
            </a:r>
            <a:endParaRPr lang="es-ES" i="1" dirty="0"/>
          </a:p>
        </p:txBody>
      </p:sp>
      <p:graphicFrame>
        <p:nvGraphicFramePr>
          <p:cNvPr id="7" name="Tabla 6">
            <a:extLst>
              <a:ext uri="{FF2B5EF4-FFF2-40B4-BE49-F238E27FC236}">
                <a16:creationId xmlns:a16="http://schemas.microsoft.com/office/drawing/2014/main" id="{7DF3EAD9-CBF6-49E8-8752-64BE03FE77C4}"/>
              </a:ext>
            </a:extLst>
          </p:cNvPr>
          <p:cNvGraphicFramePr>
            <a:graphicFrameLocks noGrp="1"/>
          </p:cNvGraphicFramePr>
          <p:nvPr>
            <p:extLst>
              <p:ext uri="{D42A27DB-BD31-4B8C-83A1-F6EECF244321}">
                <p14:modId xmlns:p14="http://schemas.microsoft.com/office/powerpoint/2010/main" val="3507224081"/>
              </p:ext>
            </p:extLst>
          </p:nvPr>
        </p:nvGraphicFramePr>
        <p:xfrm>
          <a:off x="824626" y="4338378"/>
          <a:ext cx="7911968" cy="2397975"/>
        </p:xfrm>
        <a:graphic>
          <a:graphicData uri="http://schemas.openxmlformats.org/drawingml/2006/table">
            <a:tbl>
              <a:tblPr>
                <a:tableStyleId>{85BE263C-DBD7-4A20-BB59-AAB30ACAA65A}</a:tableStyleId>
              </a:tblPr>
              <a:tblGrid>
                <a:gridCol w="1977992">
                  <a:extLst>
                    <a:ext uri="{9D8B030D-6E8A-4147-A177-3AD203B41FA5}">
                      <a16:colId xmlns:a16="http://schemas.microsoft.com/office/drawing/2014/main" val="20000"/>
                    </a:ext>
                  </a:extLst>
                </a:gridCol>
                <a:gridCol w="1977992">
                  <a:extLst>
                    <a:ext uri="{9D8B030D-6E8A-4147-A177-3AD203B41FA5}">
                      <a16:colId xmlns:a16="http://schemas.microsoft.com/office/drawing/2014/main" val="20001"/>
                    </a:ext>
                  </a:extLst>
                </a:gridCol>
                <a:gridCol w="1977992">
                  <a:extLst>
                    <a:ext uri="{9D8B030D-6E8A-4147-A177-3AD203B41FA5}">
                      <a16:colId xmlns:a16="http://schemas.microsoft.com/office/drawing/2014/main" val="20002"/>
                    </a:ext>
                  </a:extLst>
                </a:gridCol>
                <a:gridCol w="1977992">
                  <a:extLst>
                    <a:ext uri="{9D8B030D-6E8A-4147-A177-3AD203B41FA5}">
                      <a16:colId xmlns:a16="http://schemas.microsoft.com/office/drawing/2014/main" val="20003"/>
                    </a:ext>
                  </a:extLst>
                </a:gridCol>
              </a:tblGrid>
              <a:tr h="671433">
                <a:tc>
                  <a:txBody>
                    <a:bodyPr/>
                    <a:lstStyle/>
                    <a:p>
                      <a:pPr algn="ctr"/>
                      <a:r>
                        <a:rPr lang="es-ES" sz="1200" b="1" dirty="0">
                          <a:effectLst/>
                        </a:rPr>
                        <a:t>Base liquidable</a:t>
                      </a:r>
                    </a:p>
                    <a:p>
                      <a:pPr algn="ctr"/>
                      <a:r>
                        <a:rPr lang="es-ES" sz="1200" b="1" dirty="0">
                          <a:effectLst/>
                        </a:rPr>
                        <a:t>–</a:t>
                      </a:r>
                    </a:p>
                    <a:p>
                      <a:pPr algn="ctr"/>
                      <a:r>
                        <a:rPr lang="es-ES" sz="1200" b="1" dirty="0">
                          <a:effectLst/>
                        </a:rPr>
                        <a:t>Hasta euros</a:t>
                      </a:r>
                      <a:endParaRPr lang="es-ES" sz="1200" b="1" dirty="0">
                        <a:solidFill>
                          <a:srgbClr val="333333"/>
                        </a:solidFill>
                        <a:effectLst/>
                      </a:endParaRPr>
                    </a:p>
                  </a:txBody>
                  <a:tcPr anchor="ctr"/>
                </a:tc>
                <a:tc>
                  <a:txBody>
                    <a:bodyPr/>
                    <a:lstStyle/>
                    <a:p>
                      <a:pPr algn="ctr"/>
                      <a:r>
                        <a:rPr lang="es-ES" sz="1200" b="1" dirty="0">
                          <a:effectLst/>
                        </a:rPr>
                        <a:t>Cuota íntegra</a:t>
                      </a:r>
                    </a:p>
                    <a:p>
                      <a:pPr algn="ctr"/>
                      <a:r>
                        <a:rPr lang="es-ES" sz="1200" b="1" dirty="0">
                          <a:effectLst/>
                        </a:rPr>
                        <a:t>–</a:t>
                      </a:r>
                    </a:p>
                    <a:p>
                      <a:pPr algn="ctr"/>
                      <a:r>
                        <a:rPr lang="es-ES" sz="1200" b="1" dirty="0">
                          <a:effectLst/>
                        </a:rPr>
                        <a:t>Euros</a:t>
                      </a:r>
                      <a:endParaRPr lang="es-ES" sz="1200" b="1" dirty="0">
                        <a:solidFill>
                          <a:srgbClr val="333333"/>
                        </a:solidFill>
                        <a:effectLst/>
                      </a:endParaRPr>
                    </a:p>
                  </a:txBody>
                  <a:tcPr anchor="ctr"/>
                </a:tc>
                <a:tc>
                  <a:txBody>
                    <a:bodyPr/>
                    <a:lstStyle/>
                    <a:p>
                      <a:pPr algn="ctr"/>
                      <a:r>
                        <a:rPr lang="es-ES" sz="1200" b="1" dirty="0">
                          <a:effectLst/>
                        </a:rPr>
                        <a:t>Resto base liquidable</a:t>
                      </a:r>
                    </a:p>
                    <a:p>
                      <a:pPr algn="ctr"/>
                      <a:r>
                        <a:rPr lang="es-ES" sz="1200" b="1" dirty="0">
                          <a:effectLst/>
                        </a:rPr>
                        <a:t>–</a:t>
                      </a:r>
                    </a:p>
                    <a:p>
                      <a:pPr algn="ctr"/>
                      <a:r>
                        <a:rPr lang="es-ES" sz="1200" b="1" dirty="0">
                          <a:effectLst/>
                        </a:rPr>
                        <a:t>Hasta euros</a:t>
                      </a:r>
                      <a:endParaRPr lang="es-ES" sz="1200" b="1" dirty="0">
                        <a:solidFill>
                          <a:srgbClr val="333333"/>
                        </a:solidFill>
                        <a:effectLst/>
                      </a:endParaRPr>
                    </a:p>
                  </a:txBody>
                  <a:tcPr anchor="ctr"/>
                </a:tc>
                <a:tc>
                  <a:txBody>
                    <a:bodyPr/>
                    <a:lstStyle/>
                    <a:p>
                      <a:pPr algn="ctr"/>
                      <a:r>
                        <a:rPr lang="es-ES" sz="1200" b="1" dirty="0">
                          <a:effectLst/>
                        </a:rPr>
                        <a:t>Tipo aplicable</a:t>
                      </a:r>
                    </a:p>
                    <a:p>
                      <a:pPr algn="ctr"/>
                      <a:r>
                        <a:rPr lang="es-ES" sz="1200" b="1" dirty="0">
                          <a:effectLst/>
                        </a:rPr>
                        <a:t>–</a:t>
                      </a:r>
                    </a:p>
                    <a:p>
                      <a:pPr algn="ctr"/>
                      <a:r>
                        <a:rPr lang="es-ES" sz="1200" b="1" dirty="0">
                          <a:effectLst/>
                        </a:rPr>
                        <a:t>Porcentaje</a:t>
                      </a:r>
                      <a:endParaRPr lang="es-ES" sz="1200" b="1" dirty="0">
                        <a:solidFill>
                          <a:srgbClr val="333333"/>
                        </a:solidFill>
                        <a:effectLst/>
                      </a:endParaRPr>
                    </a:p>
                  </a:txBody>
                  <a:tcPr anchor="ctr"/>
                </a:tc>
                <a:extLst>
                  <a:ext uri="{0D108BD9-81ED-4DB2-BD59-A6C34878D82A}">
                    <a16:rowId xmlns:a16="http://schemas.microsoft.com/office/drawing/2014/main" val="10000"/>
                  </a:ext>
                </a:extLst>
              </a:tr>
              <a:tr h="287757">
                <a:tc>
                  <a:txBody>
                    <a:bodyPr/>
                    <a:lstStyle/>
                    <a:p>
                      <a:pPr algn="r"/>
                      <a:r>
                        <a:rPr lang="es-ES" sz="1200">
                          <a:effectLst/>
                        </a:rPr>
                        <a:t>0,00</a:t>
                      </a:r>
                    </a:p>
                  </a:txBody>
                  <a:tcPr anchor="ctr"/>
                </a:tc>
                <a:tc>
                  <a:txBody>
                    <a:bodyPr/>
                    <a:lstStyle/>
                    <a:p>
                      <a:pPr algn="r"/>
                      <a:r>
                        <a:rPr lang="es-ES" sz="1200">
                          <a:effectLst/>
                        </a:rPr>
                        <a:t>0,00</a:t>
                      </a:r>
                    </a:p>
                  </a:txBody>
                  <a:tcPr anchor="ctr"/>
                </a:tc>
                <a:tc>
                  <a:txBody>
                    <a:bodyPr/>
                    <a:lstStyle/>
                    <a:p>
                      <a:pPr algn="r"/>
                      <a:r>
                        <a:rPr lang="es-ES" sz="1200">
                          <a:effectLst/>
                        </a:rPr>
                        <a:t>12.450,00</a:t>
                      </a:r>
                    </a:p>
                  </a:txBody>
                  <a:tcPr anchor="ctr"/>
                </a:tc>
                <a:tc>
                  <a:txBody>
                    <a:bodyPr/>
                    <a:lstStyle/>
                    <a:p>
                      <a:pPr algn="r"/>
                      <a:r>
                        <a:rPr lang="es-ES" sz="1200">
                          <a:effectLst/>
                        </a:rPr>
                        <a:t>9,50</a:t>
                      </a:r>
                    </a:p>
                  </a:txBody>
                  <a:tcPr anchor="ctr"/>
                </a:tc>
                <a:extLst>
                  <a:ext uri="{0D108BD9-81ED-4DB2-BD59-A6C34878D82A}">
                    <a16:rowId xmlns:a16="http://schemas.microsoft.com/office/drawing/2014/main" val="10001"/>
                  </a:ext>
                </a:extLst>
              </a:tr>
              <a:tr h="287757">
                <a:tc>
                  <a:txBody>
                    <a:bodyPr/>
                    <a:lstStyle/>
                    <a:p>
                      <a:pPr algn="r"/>
                      <a:r>
                        <a:rPr lang="es-ES" sz="1200" dirty="0">
                          <a:effectLst/>
                        </a:rPr>
                        <a:t>12.450,00</a:t>
                      </a:r>
                    </a:p>
                  </a:txBody>
                  <a:tcPr anchor="ctr"/>
                </a:tc>
                <a:tc>
                  <a:txBody>
                    <a:bodyPr/>
                    <a:lstStyle/>
                    <a:p>
                      <a:pPr algn="r"/>
                      <a:r>
                        <a:rPr lang="es-ES" sz="1200">
                          <a:effectLst/>
                        </a:rPr>
                        <a:t>1.182,75</a:t>
                      </a:r>
                    </a:p>
                  </a:txBody>
                  <a:tcPr anchor="ctr"/>
                </a:tc>
                <a:tc>
                  <a:txBody>
                    <a:bodyPr/>
                    <a:lstStyle/>
                    <a:p>
                      <a:pPr algn="r"/>
                      <a:r>
                        <a:rPr lang="es-ES" sz="1200">
                          <a:effectLst/>
                        </a:rPr>
                        <a:t>7.750,00</a:t>
                      </a:r>
                    </a:p>
                  </a:txBody>
                  <a:tcPr anchor="ctr"/>
                </a:tc>
                <a:tc>
                  <a:txBody>
                    <a:bodyPr/>
                    <a:lstStyle/>
                    <a:p>
                      <a:pPr algn="r"/>
                      <a:r>
                        <a:rPr lang="es-ES" sz="1200">
                          <a:effectLst/>
                        </a:rPr>
                        <a:t>12,00</a:t>
                      </a:r>
                    </a:p>
                  </a:txBody>
                  <a:tcPr anchor="ctr"/>
                </a:tc>
                <a:extLst>
                  <a:ext uri="{0D108BD9-81ED-4DB2-BD59-A6C34878D82A}">
                    <a16:rowId xmlns:a16="http://schemas.microsoft.com/office/drawing/2014/main" val="10002"/>
                  </a:ext>
                </a:extLst>
              </a:tr>
              <a:tr h="287757">
                <a:tc>
                  <a:txBody>
                    <a:bodyPr/>
                    <a:lstStyle/>
                    <a:p>
                      <a:pPr algn="r"/>
                      <a:r>
                        <a:rPr lang="es-ES" sz="1200">
                          <a:effectLst/>
                        </a:rPr>
                        <a:t>20.200,00</a:t>
                      </a:r>
                    </a:p>
                  </a:txBody>
                  <a:tcPr anchor="ctr"/>
                </a:tc>
                <a:tc>
                  <a:txBody>
                    <a:bodyPr/>
                    <a:lstStyle/>
                    <a:p>
                      <a:pPr algn="r"/>
                      <a:r>
                        <a:rPr lang="es-ES" sz="1200" dirty="0">
                          <a:effectLst/>
                        </a:rPr>
                        <a:t>2.112,75</a:t>
                      </a:r>
                    </a:p>
                  </a:txBody>
                  <a:tcPr anchor="ctr"/>
                </a:tc>
                <a:tc>
                  <a:txBody>
                    <a:bodyPr/>
                    <a:lstStyle/>
                    <a:p>
                      <a:pPr algn="r"/>
                      <a:r>
                        <a:rPr lang="es-ES" sz="1200">
                          <a:effectLst/>
                        </a:rPr>
                        <a:t>15.000,00</a:t>
                      </a:r>
                    </a:p>
                  </a:txBody>
                  <a:tcPr anchor="ctr"/>
                </a:tc>
                <a:tc>
                  <a:txBody>
                    <a:bodyPr/>
                    <a:lstStyle/>
                    <a:p>
                      <a:pPr algn="r"/>
                      <a:r>
                        <a:rPr lang="es-ES" sz="1200">
                          <a:effectLst/>
                        </a:rPr>
                        <a:t>15,00</a:t>
                      </a:r>
                    </a:p>
                  </a:txBody>
                  <a:tcPr anchor="ctr"/>
                </a:tc>
                <a:extLst>
                  <a:ext uri="{0D108BD9-81ED-4DB2-BD59-A6C34878D82A}">
                    <a16:rowId xmlns:a16="http://schemas.microsoft.com/office/drawing/2014/main" val="10003"/>
                  </a:ext>
                </a:extLst>
              </a:tr>
              <a:tr h="287757">
                <a:tc>
                  <a:txBody>
                    <a:bodyPr/>
                    <a:lstStyle/>
                    <a:p>
                      <a:pPr algn="r"/>
                      <a:r>
                        <a:rPr lang="es-ES" sz="1200">
                          <a:effectLst/>
                        </a:rPr>
                        <a:t>35.200,00</a:t>
                      </a:r>
                    </a:p>
                  </a:txBody>
                  <a:tcPr anchor="ctr"/>
                </a:tc>
                <a:tc>
                  <a:txBody>
                    <a:bodyPr/>
                    <a:lstStyle/>
                    <a:p>
                      <a:pPr algn="r"/>
                      <a:r>
                        <a:rPr lang="es-ES" sz="1200">
                          <a:effectLst/>
                        </a:rPr>
                        <a:t>4.362,75</a:t>
                      </a:r>
                    </a:p>
                  </a:txBody>
                  <a:tcPr anchor="ctr"/>
                </a:tc>
                <a:tc>
                  <a:txBody>
                    <a:bodyPr/>
                    <a:lstStyle/>
                    <a:p>
                      <a:pPr algn="r"/>
                      <a:r>
                        <a:rPr lang="es-ES" sz="1200">
                          <a:effectLst/>
                        </a:rPr>
                        <a:t>24.800,00</a:t>
                      </a:r>
                    </a:p>
                  </a:txBody>
                  <a:tcPr anchor="ctr"/>
                </a:tc>
                <a:tc>
                  <a:txBody>
                    <a:bodyPr/>
                    <a:lstStyle/>
                    <a:p>
                      <a:pPr algn="r"/>
                      <a:r>
                        <a:rPr lang="es-ES" sz="1200">
                          <a:effectLst/>
                        </a:rPr>
                        <a:t>18,50</a:t>
                      </a:r>
                    </a:p>
                  </a:txBody>
                  <a:tcPr anchor="ctr"/>
                </a:tc>
                <a:extLst>
                  <a:ext uri="{0D108BD9-81ED-4DB2-BD59-A6C34878D82A}">
                    <a16:rowId xmlns:a16="http://schemas.microsoft.com/office/drawing/2014/main" val="10004"/>
                  </a:ext>
                </a:extLst>
              </a:tr>
              <a:tr h="287757">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s-ES" sz="1200" dirty="0">
                          <a:effectLst/>
                        </a:rPr>
                        <a:t>60.000,00</a:t>
                      </a:r>
                    </a:p>
                  </a:txBody>
                  <a:tcPr anchor="ct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s-ES" sz="1200" dirty="0">
                          <a:effectLst/>
                        </a:rPr>
                        <a:t>8.950,75</a:t>
                      </a:r>
                    </a:p>
                  </a:txBody>
                  <a:tcPr anchor="ctr"/>
                </a:tc>
                <a:tc>
                  <a:txBody>
                    <a:bodyPr/>
                    <a:lstStyle/>
                    <a:p>
                      <a:pPr algn="r"/>
                      <a:r>
                        <a:rPr lang="es-ES" sz="1200" dirty="0">
                          <a:effectLst/>
                        </a:rPr>
                        <a:t>240.000,00</a:t>
                      </a:r>
                    </a:p>
                  </a:txBody>
                  <a:tcPr anchor="ctr"/>
                </a:tc>
                <a:tc>
                  <a:txBody>
                    <a:bodyPr/>
                    <a:lstStyle/>
                    <a:p>
                      <a:pPr algn="r"/>
                      <a:r>
                        <a:rPr lang="es-ES" sz="1200" dirty="0">
                          <a:effectLst/>
                        </a:rPr>
                        <a:t>22,50</a:t>
                      </a:r>
                    </a:p>
                  </a:txBody>
                  <a:tcPr anchor="ctr"/>
                </a:tc>
                <a:extLst>
                  <a:ext uri="{0D108BD9-81ED-4DB2-BD59-A6C34878D82A}">
                    <a16:rowId xmlns:a16="http://schemas.microsoft.com/office/drawing/2014/main" val="3533757073"/>
                  </a:ext>
                </a:extLst>
              </a:tr>
              <a:tr h="287757">
                <a:tc>
                  <a:txBody>
                    <a:bodyPr/>
                    <a:lstStyle/>
                    <a:p>
                      <a:pPr algn="r"/>
                      <a:r>
                        <a:rPr lang="es-ES" sz="1200" dirty="0">
                          <a:effectLst/>
                        </a:rPr>
                        <a:t>300.000,00</a:t>
                      </a:r>
                    </a:p>
                  </a:txBody>
                  <a:tcPr anchor="ctr"/>
                </a:tc>
                <a:tc>
                  <a:txBody>
                    <a:bodyPr/>
                    <a:lstStyle/>
                    <a:p>
                      <a:pPr algn="r"/>
                      <a:r>
                        <a:rPr lang="es-ES" sz="1200" dirty="0">
                          <a:effectLst/>
                        </a:rPr>
                        <a:t>62.950,75</a:t>
                      </a:r>
                    </a:p>
                  </a:txBody>
                  <a:tcPr anchor="ctr"/>
                </a:tc>
                <a:tc>
                  <a:txBody>
                    <a:bodyPr/>
                    <a:lstStyle/>
                    <a:p>
                      <a:pPr algn="r"/>
                      <a:r>
                        <a:rPr lang="es-ES" sz="1200" dirty="0">
                          <a:effectLst/>
                        </a:rPr>
                        <a:t>En adelante</a:t>
                      </a:r>
                    </a:p>
                  </a:txBody>
                  <a:tcPr anchor="ctr"/>
                </a:tc>
                <a:tc>
                  <a:txBody>
                    <a:bodyPr/>
                    <a:lstStyle/>
                    <a:p>
                      <a:pPr algn="r"/>
                      <a:r>
                        <a:rPr lang="es-ES" sz="1200" dirty="0">
                          <a:effectLst/>
                        </a:rPr>
                        <a:t>24,50</a:t>
                      </a:r>
                    </a:p>
                  </a:txBody>
                  <a:tcPr anchor="ctr"/>
                </a:tc>
                <a:extLst>
                  <a:ext uri="{0D108BD9-81ED-4DB2-BD59-A6C34878D82A}">
                    <a16:rowId xmlns:a16="http://schemas.microsoft.com/office/drawing/2014/main" val="10005"/>
                  </a:ext>
                </a:extLst>
              </a:tr>
            </a:tbl>
          </a:graphicData>
        </a:graphic>
      </p:graphicFrame>
      <p:pic>
        <p:nvPicPr>
          <p:cNvPr id="8" name="Imagen 7">
            <a:extLst>
              <a:ext uri="{FF2B5EF4-FFF2-40B4-BE49-F238E27FC236}">
                <a16:creationId xmlns:a16="http://schemas.microsoft.com/office/drawing/2014/main" id="{8432BEC9-98E3-4911-AA42-7C48BBFCE3F6}"/>
              </a:ext>
            </a:extLst>
          </p:cNvPr>
          <p:cNvPicPr>
            <a:picLocks noChangeAspect="1"/>
          </p:cNvPicPr>
          <p:nvPr/>
        </p:nvPicPr>
        <p:blipFill>
          <a:blip r:embed="rId3"/>
          <a:stretch>
            <a:fillRect/>
          </a:stretch>
        </p:blipFill>
        <p:spPr>
          <a:xfrm>
            <a:off x="1009514" y="826142"/>
            <a:ext cx="628652" cy="342901"/>
          </a:xfrm>
          <a:prstGeom prst="rect">
            <a:avLst/>
          </a:prstGeom>
        </p:spPr>
      </p:pic>
    </p:spTree>
    <p:extLst>
      <p:ext uri="{BB962C8B-B14F-4D97-AF65-F5344CB8AC3E}">
        <p14:creationId xmlns:p14="http://schemas.microsoft.com/office/powerpoint/2010/main" val="41515993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1CA9F5C3-1B88-FB4A-87C8-FEDE4C1C109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9144"/>
            <a:ext cx="9144000" cy="6839712"/>
          </a:xfrm>
          <a:prstGeom prst="rect">
            <a:avLst/>
          </a:prstGeom>
        </p:spPr>
      </p:pic>
      <p:sp>
        <p:nvSpPr>
          <p:cNvPr id="3" name="CuadroTexto 2">
            <a:extLst>
              <a:ext uri="{FF2B5EF4-FFF2-40B4-BE49-F238E27FC236}">
                <a16:creationId xmlns:a16="http://schemas.microsoft.com/office/drawing/2014/main" id="{9904CCA3-1855-4E4A-BBE2-F359FD2E3F9D}"/>
              </a:ext>
            </a:extLst>
          </p:cNvPr>
          <p:cNvSpPr txBox="1"/>
          <p:nvPr/>
        </p:nvSpPr>
        <p:spPr>
          <a:xfrm>
            <a:off x="1458394" y="749786"/>
            <a:ext cx="4557010" cy="400110"/>
          </a:xfrm>
          <a:prstGeom prst="rect">
            <a:avLst/>
          </a:prstGeom>
          <a:noFill/>
        </p:spPr>
        <p:txBody>
          <a:bodyPr wrap="square" rtlCol="0">
            <a:spAutoFit/>
          </a:bodyPr>
          <a:lstStyle/>
          <a:p>
            <a:r>
              <a:rPr lang="es-ES" sz="2000" dirty="0">
                <a:solidFill>
                  <a:srgbClr val="CB4E33"/>
                </a:solidFill>
              </a:rPr>
              <a:t>IRPF. Tendencias</a:t>
            </a:r>
          </a:p>
        </p:txBody>
      </p:sp>
      <p:sp>
        <p:nvSpPr>
          <p:cNvPr id="5" name="Hexágono 4">
            <a:extLst>
              <a:ext uri="{FF2B5EF4-FFF2-40B4-BE49-F238E27FC236}">
                <a16:creationId xmlns:a16="http://schemas.microsoft.com/office/drawing/2014/main" id="{8D3C5861-9CD0-482F-91B3-245CDDE24924}"/>
              </a:ext>
            </a:extLst>
          </p:cNvPr>
          <p:cNvSpPr/>
          <p:nvPr/>
        </p:nvSpPr>
        <p:spPr>
          <a:xfrm>
            <a:off x="1215825" y="1209718"/>
            <a:ext cx="216916" cy="182320"/>
          </a:xfrm>
          <a:prstGeom prst="hexagon">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6" name="CuadroTexto 5">
            <a:extLst>
              <a:ext uri="{FF2B5EF4-FFF2-40B4-BE49-F238E27FC236}">
                <a16:creationId xmlns:a16="http://schemas.microsoft.com/office/drawing/2014/main" id="{B93D46DA-DD8B-4B56-B75F-A42656820F70}"/>
              </a:ext>
            </a:extLst>
          </p:cNvPr>
          <p:cNvSpPr txBox="1"/>
          <p:nvPr/>
        </p:nvSpPr>
        <p:spPr>
          <a:xfrm>
            <a:off x="1427315" y="1157253"/>
            <a:ext cx="7277773" cy="369332"/>
          </a:xfrm>
          <a:prstGeom prst="rect">
            <a:avLst/>
          </a:prstGeom>
          <a:noFill/>
        </p:spPr>
        <p:txBody>
          <a:bodyPr wrap="square" rtlCol="0">
            <a:spAutoFit/>
          </a:bodyPr>
          <a:lstStyle/>
          <a:p>
            <a:pPr algn="just"/>
            <a:r>
              <a:rPr lang="es-ES" dirty="0"/>
              <a:t>﻿Mínimos personales y familiares</a:t>
            </a:r>
          </a:p>
        </p:txBody>
      </p:sp>
      <p:sp>
        <p:nvSpPr>
          <p:cNvPr id="7" name="Rectángulo 6">
            <a:extLst>
              <a:ext uri="{FF2B5EF4-FFF2-40B4-BE49-F238E27FC236}">
                <a16:creationId xmlns:a16="http://schemas.microsoft.com/office/drawing/2014/main" id="{88816AA0-40F1-48C9-AEA2-4F6A49B5B603}"/>
              </a:ext>
            </a:extLst>
          </p:cNvPr>
          <p:cNvSpPr/>
          <p:nvPr/>
        </p:nvSpPr>
        <p:spPr>
          <a:xfrm>
            <a:off x="1427315" y="1568220"/>
            <a:ext cx="7524661" cy="300603"/>
          </a:xfrm>
          <a:prstGeom prst="rect">
            <a:avLst/>
          </a:prstGeom>
          <a:noFill/>
          <a:ln>
            <a:solidFill>
              <a:schemeClr val="accent1"/>
            </a:solidFill>
          </a:ln>
        </p:spPr>
        <p:txBody>
          <a:bodyPr wrap="square">
            <a:spAutoFit/>
          </a:bodyPr>
          <a:lstStyle/>
          <a:p>
            <a:pPr algn="just">
              <a:lnSpc>
                <a:spcPct val="107000"/>
              </a:lnSpc>
            </a:pPr>
            <a:r>
              <a:rPr lang="es-ES_tradnl" sz="1300" dirty="0">
                <a:latin typeface="Calibri" panose="020F0502020204030204" pitchFamily="34" charset="0"/>
                <a:ea typeface="Calibri" panose="020F0502020204030204" pitchFamily="34" charset="0"/>
                <a:cs typeface="Times New Roman" panose="02020603050405020304" pitchFamily="18" charset="0"/>
              </a:rPr>
              <a:t>Baleares, Cataluña, Madrid y La Rioja (algo mayores). País Vasco y Navarra tienen deducciones en cuota</a:t>
            </a:r>
          </a:p>
        </p:txBody>
      </p:sp>
      <p:sp>
        <p:nvSpPr>
          <p:cNvPr id="8" name="Hexágono 7">
            <a:extLst>
              <a:ext uri="{FF2B5EF4-FFF2-40B4-BE49-F238E27FC236}">
                <a16:creationId xmlns:a16="http://schemas.microsoft.com/office/drawing/2014/main" id="{771416F2-97E6-4F13-8F6B-BB687C72B3E8}"/>
              </a:ext>
            </a:extLst>
          </p:cNvPr>
          <p:cNvSpPr/>
          <p:nvPr/>
        </p:nvSpPr>
        <p:spPr>
          <a:xfrm>
            <a:off x="1215825" y="2003370"/>
            <a:ext cx="216916" cy="182320"/>
          </a:xfrm>
          <a:prstGeom prst="hexagon">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9" name="CuadroTexto 8">
            <a:extLst>
              <a:ext uri="{FF2B5EF4-FFF2-40B4-BE49-F238E27FC236}">
                <a16:creationId xmlns:a16="http://schemas.microsoft.com/office/drawing/2014/main" id="{D80AAC8F-2D2F-4D8B-8C9E-733F1B403C9C}"/>
              </a:ext>
            </a:extLst>
          </p:cNvPr>
          <p:cNvSpPr txBox="1"/>
          <p:nvPr/>
        </p:nvSpPr>
        <p:spPr>
          <a:xfrm>
            <a:off x="1427315" y="1950905"/>
            <a:ext cx="7277773" cy="369332"/>
          </a:xfrm>
          <a:prstGeom prst="rect">
            <a:avLst/>
          </a:prstGeom>
          <a:noFill/>
        </p:spPr>
        <p:txBody>
          <a:bodyPr wrap="square" rtlCol="0">
            <a:spAutoFit/>
          </a:bodyPr>
          <a:lstStyle/>
          <a:p>
            <a:pPr algn="just"/>
            <a:r>
              <a:rPr lang="es-ES" dirty="0"/>
              <a:t>﻿Tarifa</a:t>
            </a:r>
          </a:p>
        </p:txBody>
      </p:sp>
      <p:sp>
        <p:nvSpPr>
          <p:cNvPr id="10" name="Rectángulo 9">
            <a:extLst>
              <a:ext uri="{FF2B5EF4-FFF2-40B4-BE49-F238E27FC236}">
                <a16:creationId xmlns:a16="http://schemas.microsoft.com/office/drawing/2014/main" id="{B181BED0-0681-47B4-ABD3-CCBE58DE6F1A}"/>
              </a:ext>
            </a:extLst>
          </p:cNvPr>
          <p:cNvSpPr/>
          <p:nvPr/>
        </p:nvSpPr>
        <p:spPr>
          <a:xfrm>
            <a:off x="1427315" y="2319434"/>
            <a:ext cx="7524661" cy="4370427"/>
          </a:xfrm>
          <a:prstGeom prst="rect">
            <a:avLst/>
          </a:prstGeom>
          <a:noFill/>
          <a:ln>
            <a:solidFill>
              <a:schemeClr val="accent1"/>
            </a:solidFill>
          </a:ln>
        </p:spPr>
        <p:txBody>
          <a:bodyPr wrap="square">
            <a:spAutoFit/>
          </a:bodyPr>
          <a:lstStyle/>
          <a:p>
            <a:pPr marL="285750" indent="-285750" algn="just">
              <a:buFont typeface="Wingdings" panose="05000000000000000000" pitchFamily="2" charset="2"/>
              <a:buChar char="§"/>
            </a:pPr>
            <a:r>
              <a:rPr lang="es-ES_tradnl" sz="1300" b="1" dirty="0">
                <a:latin typeface="Calibri" panose="020F0502020204030204" pitchFamily="34" charset="0"/>
                <a:ea typeface="Calibri" panose="020F0502020204030204" pitchFamily="34" charset="0"/>
                <a:cs typeface="Times New Roman" panose="02020603050405020304" pitchFamily="18" charset="0"/>
              </a:rPr>
              <a:t>Tipo mínimo:</a:t>
            </a:r>
          </a:p>
          <a:p>
            <a:pPr marL="742950" lvl="1" indent="-285750" algn="just">
              <a:buFont typeface="Arial" panose="020B0604020202020204" pitchFamily="34" charset="0"/>
              <a:buChar char="•"/>
            </a:pPr>
            <a:r>
              <a:rPr lang="es-ES_tradnl" sz="1300" dirty="0">
                <a:latin typeface="Calibri" panose="020F0502020204030204" pitchFamily="34" charset="0"/>
                <a:ea typeface="Calibri" panose="020F0502020204030204" pitchFamily="34" charset="0"/>
                <a:cs typeface="Times New Roman" panose="02020603050405020304" pitchFamily="18" charset="0"/>
              </a:rPr>
              <a:t>9 por 100 (18,5 agregado): Canarias, Madrid y La Rioja</a:t>
            </a:r>
          </a:p>
          <a:p>
            <a:pPr marL="742950" lvl="1" indent="-285750" algn="just">
              <a:buFont typeface="Arial" panose="020B0604020202020204" pitchFamily="34" charset="0"/>
              <a:buChar char="•"/>
            </a:pPr>
            <a:r>
              <a:rPr lang="es-ES_tradnl" sz="1300" dirty="0">
                <a:latin typeface="Calibri" panose="020F0502020204030204" pitchFamily="34" charset="0"/>
                <a:ea typeface="Calibri" panose="020F0502020204030204" pitchFamily="34" charset="0"/>
                <a:cs typeface="Times New Roman" panose="02020603050405020304" pitchFamily="18" charset="0"/>
              </a:rPr>
              <a:t>Superior al 9,5 por 100 (como el estatal, que agregado daría un 19 por 100): 9,7 por 100 tiene Región de Murcia (19,2 agregado); 10 por 100 Aragón, Asturias y Comunidad Valenciana (19,5 agregado); y 12 por 100 Cataluña (21,5 agregado)</a:t>
            </a:r>
          </a:p>
          <a:p>
            <a:pPr marL="742950" lvl="1" indent="-285750" algn="just">
              <a:buFont typeface="Arial" panose="020B0604020202020204" pitchFamily="34" charset="0"/>
              <a:buChar char="•"/>
            </a:pPr>
            <a:r>
              <a:rPr lang="es-ES_tradnl" sz="1300" dirty="0">
                <a:latin typeface="Calibri" panose="020F0502020204030204" pitchFamily="34" charset="0"/>
                <a:ea typeface="Calibri" panose="020F0502020204030204" pitchFamily="34" charset="0"/>
                <a:cs typeface="Times New Roman" panose="02020603050405020304" pitchFamily="18" charset="0"/>
              </a:rPr>
              <a:t>El resto de territorio común tiene 9,5 por 100 (19 agregado)</a:t>
            </a:r>
          </a:p>
          <a:p>
            <a:pPr marL="742950" lvl="1" indent="-285750" algn="just">
              <a:buFont typeface="Arial" panose="020B0604020202020204" pitchFamily="34" charset="0"/>
              <a:buChar char="•"/>
            </a:pPr>
            <a:r>
              <a:rPr lang="es-ES_tradnl" sz="1300" dirty="0">
                <a:latin typeface="Calibri" panose="020F0502020204030204" pitchFamily="34" charset="0"/>
                <a:ea typeface="Calibri" panose="020F0502020204030204" pitchFamily="34" charset="0"/>
                <a:cs typeface="Times New Roman" panose="02020603050405020304" pitchFamily="18" charset="0"/>
              </a:rPr>
              <a:t>Navarra: 13 por 100</a:t>
            </a:r>
          </a:p>
          <a:p>
            <a:pPr marL="742950" lvl="1" indent="-285750" algn="just">
              <a:buFont typeface="Arial" panose="020B0604020202020204" pitchFamily="34" charset="0"/>
              <a:buChar char="•"/>
            </a:pPr>
            <a:r>
              <a:rPr lang="es-ES_tradnl" sz="1300" dirty="0">
                <a:latin typeface="Calibri" panose="020F0502020204030204" pitchFamily="34" charset="0"/>
                <a:ea typeface="Calibri" panose="020F0502020204030204" pitchFamily="34" charset="0"/>
                <a:cs typeface="Times New Roman" panose="02020603050405020304" pitchFamily="18" charset="0"/>
              </a:rPr>
              <a:t>País Vasco: 23 por 100</a:t>
            </a:r>
          </a:p>
          <a:p>
            <a:pPr marL="742950" lvl="1" indent="-285750" algn="just">
              <a:buFont typeface="Arial" panose="020B0604020202020204" pitchFamily="34" charset="0"/>
              <a:buChar char="•"/>
            </a:pPr>
            <a:endParaRPr lang="es-ES_tradnl" sz="500" dirty="0">
              <a:latin typeface="Calibri" panose="020F0502020204030204" pitchFamily="34" charset="0"/>
              <a:ea typeface="Calibri" panose="020F0502020204030204" pitchFamily="34" charset="0"/>
              <a:cs typeface="Times New Roman" panose="02020603050405020304" pitchFamily="18" charset="0"/>
            </a:endParaRPr>
          </a:p>
          <a:p>
            <a:pPr marL="285750" lvl="1" indent="-285750" algn="just">
              <a:buFont typeface="Wingdings" panose="05000000000000000000" pitchFamily="2" charset="2"/>
              <a:buChar char="§"/>
            </a:pPr>
            <a:r>
              <a:rPr lang="es-ES_tradnl" sz="1300" b="1" dirty="0">
                <a:latin typeface="Calibri" panose="020F0502020204030204" pitchFamily="34" charset="0"/>
                <a:cs typeface="Times New Roman" panose="02020603050405020304" pitchFamily="18" charset="0"/>
              </a:rPr>
              <a:t>Tipo máximo:</a:t>
            </a:r>
          </a:p>
          <a:p>
            <a:pPr marL="742950" lvl="1" indent="-285750" algn="just">
              <a:buFont typeface="Arial" panose="020B0604020202020204" pitchFamily="34" charset="0"/>
              <a:buChar char="•"/>
            </a:pPr>
            <a:r>
              <a:rPr lang="es-ES_tradnl" sz="1300" dirty="0">
                <a:latin typeface="Calibri" panose="020F0502020204030204" pitchFamily="34" charset="0"/>
                <a:ea typeface="Calibri" panose="020F0502020204030204" pitchFamily="34" charset="0"/>
                <a:cs typeface="Times New Roman" panose="02020603050405020304" pitchFamily="18" charset="0"/>
              </a:rPr>
              <a:t>Madrid: 21 por 100 (45,5 agregado)</a:t>
            </a:r>
          </a:p>
          <a:p>
            <a:pPr marL="742950" lvl="1" indent="-285750" algn="just">
              <a:buFont typeface="Arial" panose="020B0604020202020204" pitchFamily="34" charset="0"/>
              <a:buChar char="•"/>
            </a:pPr>
            <a:r>
              <a:rPr lang="es-ES_tradnl" sz="1300" dirty="0">
                <a:latin typeface="Calibri" panose="020F0502020204030204" pitchFamily="34" charset="0"/>
                <a:ea typeface="Calibri" panose="020F0502020204030204" pitchFamily="34" charset="0"/>
                <a:cs typeface="Times New Roman" panose="02020603050405020304" pitchFamily="18" charset="0"/>
              </a:rPr>
              <a:t>Castilla y León: 21,5 por 100 (46 agregado)</a:t>
            </a:r>
          </a:p>
          <a:p>
            <a:pPr marL="742950" lvl="1" indent="-285750" algn="just">
              <a:buFont typeface="Arial" panose="020B0604020202020204" pitchFamily="34" charset="0"/>
              <a:buChar char="•"/>
            </a:pPr>
            <a:r>
              <a:rPr lang="es-ES_tradnl" sz="1300" dirty="0">
                <a:latin typeface="Calibri" panose="020F0502020204030204" pitchFamily="34" charset="0"/>
                <a:ea typeface="Calibri" panose="020F0502020204030204" pitchFamily="34" charset="0"/>
                <a:cs typeface="Times New Roman" panose="02020603050405020304" pitchFamily="18" charset="0"/>
              </a:rPr>
              <a:t>Castilla-La Mancha y Galicia: 22,5 por 100 (47 agregado)</a:t>
            </a:r>
          </a:p>
          <a:p>
            <a:pPr marL="742950" lvl="1" indent="-285750" algn="just">
              <a:buFont typeface="Arial" panose="020B0604020202020204" pitchFamily="34" charset="0"/>
              <a:buChar char="•"/>
            </a:pPr>
            <a:r>
              <a:rPr lang="es-ES_tradnl" sz="1300" dirty="0">
                <a:latin typeface="Calibri" panose="020F0502020204030204" pitchFamily="34" charset="0"/>
                <a:ea typeface="Calibri" panose="020F0502020204030204" pitchFamily="34" charset="0"/>
                <a:cs typeface="Times New Roman" panose="02020603050405020304" pitchFamily="18" charset="0"/>
              </a:rPr>
              <a:t>Región de Murcia: 22,9 por 100 (47,4 agregado)</a:t>
            </a:r>
          </a:p>
          <a:p>
            <a:pPr marL="742950" lvl="1" indent="-285750" algn="just">
              <a:buFont typeface="Arial" panose="020B0604020202020204" pitchFamily="34" charset="0"/>
              <a:buChar char="•"/>
            </a:pPr>
            <a:r>
              <a:rPr lang="es-ES_tradnl" sz="1300" dirty="0">
                <a:latin typeface="Calibri" panose="020F0502020204030204" pitchFamily="34" charset="0"/>
                <a:ea typeface="Calibri" panose="020F0502020204030204" pitchFamily="34" charset="0"/>
                <a:cs typeface="Times New Roman" panose="02020603050405020304" pitchFamily="18" charset="0"/>
              </a:rPr>
              <a:t>Andalucía: 23,7 por 100 (48,2 agregado)</a:t>
            </a:r>
          </a:p>
          <a:p>
            <a:pPr marL="742950" lvl="1" indent="-285750" algn="just">
              <a:buFont typeface="Arial" panose="020B0604020202020204" pitchFamily="34" charset="0"/>
              <a:buChar char="•"/>
            </a:pPr>
            <a:r>
              <a:rPr lang="es-ES_tradnl" sz="1300" dirty="0">
                <a:latin typeface="Calibri" panose="020F0502020204030204" pitchFamily="34" charset="0"/>
                <a:ea typeface="Calibri" panose="020F0502020204030204" pitchFamily="34" charset="0"/>
                <a:cs typeface="Times New Roman" panose="02020603050405020304" pitchFamily="18" charset="0"/>
              </a:rPr>
              <a:t>País Vasco: 49 por 100</a:t>
            </a:r>
          </a:p>
          <a:p>
            <a:pPr marL="742950" lvl="1" indent="-285750" algn="just">
              <a:buFont typeface="Arial" panose="020B0604020202020204" pitchFamily="34" charset="0"/>
              <a:buChar char="•"/>
            </a:pPr>
            <a:r>
              <a:rPr lang="es-ES_tradnl" sz="1300" dirty="0">
                <a:latin typeface="Calibri" panose="020F0502020204030204" pitchFamily="34" charset="0"/>
                <a:ea typeface="Calibri" panose="020F0502020204030204" pitchFamily="34" charset="0"/>
                <a:cs typeface="Times New Roman" panose="02020603050405020304" pitchFamily="18" charset="0"/>
              </a:rPr>
              <a:t>Aragón, Baleares y Extremadura: 25 por 100 (49,5 agregado)</a:t>
            </a:r>
          </a:p>
          <a:p>
            <a:pPr marL="742950" lvl="1" indent="-285750" algn="just">
              <a:buFont typeface="Arial" panose="020B0604020202020204" pitchFamily="34" charset="0"/>
              <a:buChar char="•"/>
            </a:pPr>
            <a:r>
              <a:rPr lang="es-ES_tradnl" sz="1300" dirty="0">
                <a:latin typeface="Calibri" panose="020F0502020204030204" pitchFamily="34" charset="0"/>
                <a:ea typeface="Calibri" panose="020F0502020204030204" pitchFamily="34" charset="0"/>
                <a:cs typeface="Times New Roman" panose="02020603050405020304" pitchFamily="18" charset="0"/>
              </a:rPr>
              <a:t>Asturias, Cantabria y Cataluña: 25,5 por 100 (50 agregado)</a:t>
            </a:r>
          </a:p>
          <a:p>
            <a:pPr marL="742950" lvl="1" indent="-285750" algn="just">
              <a:buFont typeface="Arial" panose="020B0604020202020204" pitchFamily="34" charset="0"/>
              <a:buChar char="•"/>
            </a:pPr>
            <a:r>
              <a:rPr lang="es-ES_tradnl" sz="1300" dirty="0">
                <a:latin typeface="Calibri" panose="020F0502020204030204" pitchFamily="34" charset="0"/>
                <a:ea typeface="Calibri" panose="020F0502020204030204" pitchFamily="34" charset="0"/>
                <a:cs typeface="Times New Roman" panose="02020603050405020304" pitchFamily="18" charset="0"/>
              </a:rPr>
              <a:t>Canarias: 26 por 100 (50,5 agregado)</a:t>
            </a:r>
          </a:p>
          <a:p>
            <a:pPr marL="742950" lvl="1" indent="-285750" algn="just">
              <a:buFont typeface="Arial" panose="020B0604020202020204" pitchFamily="34" charset="0"/>
              <a:buChar char="•"/>
            </a:pPr>
            <a:r>
              <a:rPr lang="es-ES_tradnl" sz="1300" dirty="0">
                <a:latin typeface="Calibri" panose="020F0502020204030204" pitchFamily="34" charset="0"/>
                <a:ea typeface="Calibri" panose="020F0502020204030204" pitchFamily="34" charset="0"/>
                <a:cs typeface="Times New Roman" panose="02020603050405020304" pitchFamily="18" charset="0"/>
              </a:rPr>
              <a:t>La Rioja: 27 por 100 (51,5 agregado)</a:t>
            </a:r>
          </a:p>
          <a:p>
            <a:pPr marL="742950" lvl="1" indent="-285750" algn="just">
              <a:buFont typeface="Arial" panose="020B0604020202020204" pitchFamily="34" charset="0"/>
              <a:buChar char="•"/>
            </a:pPr>
            <a:r>
              <a:rPr lang="es-ES_tradnl" sz="1300" dirty="0">
                <a:latin typeface="Calibri" panose="020F0502020204030204" pitchFamily="34" charset="0"/>
                <a:ea typeface="Calibri" panose="020F0502020204030204" pitchFamily="34" charset="0"/>
                <a:cs typeface="Times New Roman" panose="02020603050405020304" pitchFamily="18" charset="0"/>
              </a:rPr>
              <a:t>Navarra: 52 por 100</a:t>
            </a:r>
          </a:p>
          <a:p>
            <a:pPr marL="742950" lvl="1" indent="-285750" algn="just">
              <a:buFont typeface="Arial" panose="020B0604020202020204" pitchFamily="34" charset="0"/>
              <a:buChar char="•"/>
            </a:pPr>
            <a:r>
              <a:rPr lang="es-ES_tradnl" sz="1300" dirty="0">
                <a:latin typeface="Calibri" panose="020F0502020204030204" pitchFamily="34" charset="0"/>
                <a:ea typeface="Calibri" panose="020F0502020204030204" pitchFamily="34" charset="0"/>
                <a:cs typeface="Times New Roman" panose="02020603050405020304" pitchFamily="18" charset="0"/>
              </a:rPr>
              <a:t>Comunidad Valenciana: 29,5 por 100 (54 agregado)</a:t>
            </a:r>
          </a:p>
        </p:txBody>
      </p:sp>
      <p:pic>
        <p:nvPicPr>
          <p:cNvPr id="11" name="Imagen 10">
            <a:extLst>
              <a:ext uri="{FF2B5EF4-FFF2-40B4-BE49-F238E27FC236}">
                <a16:creationId xmlns:a16="http://schemas.microsoft.com/office/drawing/2014/main" id="{EE01663F-860A-4334-A006-D48C57C70283}"/>
              </a:ext>
            </a:extLst>
          </p:cNvPr>
          <p:cNvPicPr>
            <a:picLocks noChangeAspect="1"/>
          </p:cNvPicPr>
          <p:nvPr/>
        </p:nvPicPr>
        <p:blipFill>
          <a:blip r:embed="rId3"/>
          <a:stretch>
            <a:fillRect/>
          </a:stretch>
        </p:blipFill>
        <p:spPr>
          <a:xfrm>
            <a:off x="1009514" y="752990"/>
            <a:ext cx="628652" cy="342901"/>
          </a:xfrm>
          <a:prstGeom prst="rect">
            <a:avLst/>
          </a:prstGeom>
        </p:spPr>
      </p:pic>
    </p:spTree>
    <p:extLst>
      <p:ext uri="{BB962C8B-B14F-4D97-AF65-F5344CB8AC3E}">
        <p14:creationId xmlns:p14="http://schemas.microsoft.com/office/powerpoint/2010/main" val="38083642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1CA9F5C3-1B88-FB4A-87C8-FEDE4C1C109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9144"/>
            <a:ext cx="9144000" cy="6839712"/>
          </a:xfrm>
          <a:prstGeom prst="rect">
            <a:avLst/>
          </a:prstGeom>
        </p:spPr>
      </p:pic>
      <p:sp>
        <p:nvSpPr>
          <p:cNvPr id="3" name="CuadroTexto 2">
            <a:extLst>
              <a:ext uri="{FF2B5EF4-FFF2-40B4-BE49-F238E27FC236}">
                <a16:creationId xmlns:a16="http://schemas.microsoft.com/office/drawing/2014/main" id="{69E62ADD-D6D3-40F2-BEF4-5FF90BEFEBCB}"/>
              </a:ext>
            </a:extLst>
          </p:cNvPr>
          <p:cNvSpPr txBox="1"/>
          <p:nvPr/>
        </p:nvSpPr>
        <p:spPr>
          <a:xfrm>
            <a:off x="1458394" y="1024106"/>
            <a:ext cx="4557010" cy="461665"/>
          </a:xfrm>
          <a:prstGeom prst="rect">
            <a:avLst/>
          </a:prstGeom>
          <a:noFill/>
        </p:spPr>
        <p:txBody>
          <a:bodyPr wrap="square" rtlCol="0">
            <a:spAutoFit/>
          </a:bodyPr>
          <a:lstStyle/>
          <a:p>
            <a:r>
              <a:rPr lang="es-ES" sz="2400" dirty="0">
                <a:solidFill>
                  <a:srgbClr val="CB4E33"/>
                </a:solidFill>
              </a:rPr>
              <a:t>IRPF. Tendencias</a:t>
            </a:r>
          </a:p>
        </p:txBody>
      </p:sp>
      <p:sp>
        <p:nvSpPr>
          <p:cNvPr id="5" name="Hexágono 4">
            <a:extLst>
              <a:ext uri="{FF2B5EF4-FFF2-40B4-BE49-F238E27FC236}">
                <a16:creationId xmlns:a16="http://schemas.microsoft.com/office/drawing/2014/main" id="{49CF1A87-38CA-4EBB-8E09-B35C166DC217}"/>
              </a:ext>
            </a:extLst>
          </p:cNvPr>
          <p:cNvSpPr/>
          <p:nvPr/>
        </p:nvSpPr>
        <p:spPr>
          <a:xfrm>
            <a:off x="1215825" y="1740070"/>
            <a:ext cx="216916" cy="182320"/>
          </a:xfrm>
          <a:prstGeom prst="hexagon">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2000"/>
          </a:p>
        </p:txBody>
      </p:sp>
      <p:sp>
        <p:nvSpPr>
          <p:cNvPr id="6" name="CuadroTexto 5">
            <a:extLst>
              <a:ext uri="{FF2B5EF4-FFF2-40B4-BE49-F238E27FC236}">
                <a16:creationId xmlns:a16="http://schemas.microsoft.com/office/drawing/2014/main" id="{163AD468-4157-4531-A009-525D04A3C68D}"/>
              </a:ext>
            </a:extLst>
          </p:cNvPr>
          <p:cNvSpPr txBox="1"/>
          <p:nvPr/>
        </p:nvSpPr>
        <p:spPr>
          <a:xfrm>
            <a:off x="1427315" y="1623597"/>
            <a:ext cx="7277773" cy="400110"/>
          </a:xfrm>
          <a:prstGeom prst="rect">
            <a:avLst/>
          </a:prstGeom>
          <a:noFill/>
        </p:spPr>
        <p:txBody>
          <a:bodyPr wrap="square" rtlCol="0">
            <a:spAutoFit/>
          </a:bodyPr>
          <a:lstStyle/>
          <a:p>
            <a:pPr algn="just"/>
            <a:r>
              <a:rPr lang="es-ES" sz="2000" dirty="0"/>
              <a:t>Deducciones</a:t>
            </a:r>
          </a:p>
        </p:txBody>
      </p:sp>
      <p:sp>
        <p:nvSpPr>
          <p:cNvPr id="7" name="Rectángulo 6">
            <a:extLst>
              <a:ext uri="{FF2B5EF4-FFF2-40B4-BE49-F238E27FC236}">
                <a16:creationId xmlns:a16="http://schemas.microsoft.com/office/drawing/2014/main" id="{6416FAFA-CE4C-4577-9685-E8F0C84C72C3}"/>
              </a:ext>
            </a:extLst>
          </p:cNvPr>
          <p:cNvSpPr/>
          <p:nvPr/>
        </p:nvSpPr>
        <p:spPr>
          <a:xfrm>
            <a:off x="1427315" y="2244876"/>
            <a:ext cx="7277773" cy="2060564"/>
          </a:xfrm>
          <a:prstGeom prst="rect">
            <a:avLst/>
          </a:prstGeom>
          <a:noFill/>
          <a:ln>
            <a:solidFill>
              <a:schemeClr val="accent1"/>
            </a:solidFill>
          </a:ln>
        </p:spPr>
        <p:txBody>
          <a:bodyPr wrap="square">
            <a:spAutoFit/>
          </a:bodyPr>
          <a:lstStyle/>
          <a:p>
            <a:pPr marL="285750" indent="-285750" algn="just">
              <a:lnSpc>
                <a:spcPct val="130000"/>
              </a:lnSpc>
              <a:buFont typeface="Arial" panose="020B0604020202020204" pitchFamily="34" charset="0"/>
              <a:buChar char="•"/>
            </a:pPr>
            <a:r>
              <a:rPr lang="es-ES_tradnl" sz="2000" dirty="0">
                <a:latin typeface="Calibri" panose="020F0502020204030204" pitchFamily="34" charset="0"/>
                <a:ea typeface="Calibri" panose="020F0502020204030204" pitchFamily="34" charset="0"/>
                <a:cs typeface="Times New Roman" panose="02020603050405020304" pitchFamily="18" charset="0"/>
              </a:rPr>
              <a:t>La mayor parte por circunstancias personales y familiares: hijos, ascendientes o discapacidad</a:t>
            </a:r>
          </a:p>
          <a:p>
            <a:pPr marL="285750" indent="-285750" algn="just">
              <a:lnSpc>
                <a:spcPct val="130000"/>
              </a:lnSpc>
              <a:buFont typeface="Arial" panose="020B0604020202020204" pitchFamily="34" charset="0"/>
              <a:buChar char="•"/>
            </a:pPr>
            <a:r>
              <a:rPr lang="es-ES_tradnl" sz="2000" dirty="0">
                <a:latin typeface="Calibri" panose="020F0502020204030204" pitchFamily="34" charset="0"/>
                <a:ea typeface="Calibri" panose="020F0502020204030204" pitchFamily="34" charset="0"/>
                <a:cs typeface="Times New Roman" panose="02020603050405020304" pitchFamily="18" charset="0"/>
              </a:rPr>
              <a:t>Relacionadas con la vivienda</a:t>
            </a:r>
          </a:p>
          <a:p>
            <a:pPr marL="285750" indent="-285750" algn="just">
              <a:lnSpc>
                <a:spcPct val="130000"/>
              </a:lnSpc>
              <a:buFont typeface="Arial" panose="020B0604020202020204" pitchFamily="34" charset="0"/>
              <a:buChar char="•"/>
            </a:pPr>
            <a:r>
              <a:rPr lang="es-ES_tradnl" sz="2000" dirty="0">
                <a:latin typeface="Calibri" panose="020F0502020204030204" pitchFamily="34" charset="0"/>
                <a:ea typeface="Calibri" panose="020F0502020204030204" pitchFamily="34" charset="0"/>
                <a:cs typeface="Times New Roman" panose="02020603050405020304" pitchFamily="18" charset="0"/>
              </a:rPr>
              <a:t>Para incentivar la defensa y la sostenibilidad medioambiental</a:t>
            </a:r>
          </a:p>
          <a:p>
            <a:pPr marL="285750" indent="-285750" algn="just">
              <a:lnSpc>
                <a:spcPct val="130000"/>
              </a:lnSpc>
              <a:buFont typeface="Arial" panose="020B0604020202020204" pitchFamily="34" charset="0"/>
              <a:buChar char="•"/>
            </a:pPr>
            <a:r>
              <a:rPr lang="es-ES_tradnl" sz="2000" dirty="0">
                <a:latin typeface="Calibri" panose="020F0502020204030204" pitchFamily="34" charset="0"/>
                <a:ea typeface="Calibri" panose="020F0502020204030204" pitchFamily="34" charset="0"/>
                <a:cs typeface="Times New Roman" panose="02020603050405020304" pitchFamily="18" charset="0"/>
              </a:rPr>
              <a:t>Algunas relacionadas con la Covid-19</a:t>
            </a:r>
          </a:p>
        </p:txBody>
      </p:sp>
      <p:pic>
        <p:nvPicPr>
          <p:cNvPr id="8" name="Imagen 7">
            <a:extLst>
              <a:ext uri="{FF2B5EF4-FFF2-40B4-BE49-F238E27FC236}">
                <a16:creationId xmlns:a16="http://schemas.microsoft.com/office/drawing/2014/main" id="{C0394717-939F-4126-BC24-62EE37F5FD7B}"/>
              </a:ext>
            </a:extLst>
          </p:cNvPr>
          <p:cNvPicPr>
            <a:picLocks noChangeAspect="1"/>
          </p:cNvPicPr>
          <p:nvPr/>
        </p:nvPicPr>
        <p:blipFill>
          <a:blip r:embed="rId3"/>
          <a:stretch>
            <a:fillRect/>
          </a:stretch>
        </p:blipFill>
        <p:spPr>
          <a:xfrm>
            <a:off x="1009514" y="1054742"/>
            <a:ext cx="628652" cy="342901"/>
          </a:xfrm>
          <a:prstGeom prst="rect">
            <a:avLst/>
          </a:prstGeom>
        </p:spPr>
      </p:pic>
    </p:spTree>
    <p:extLst>
      <p:ext uri="{BB962C8B-B14F-4D97-AF65-F5344CB8AC3E}">
        <p14:creationId xmlns:p14="http://schemas.microsoft.com/office/powerpoint/2010/main" val="25662430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1CA9F5C3-1B88-FB4A-87C8-FEDE4C1C109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9144"/>
            <a:ext cx="9144000" cy="6839712"/>
          </a:xfrm>
          <a:prstGeom prst="rect">
            <a:avLst/>
          </a:prstGeom>
        </p:spPr>
      </p:pic>
      <p:sp>
        <p:nvSpPr>
          <p:cNvPr id="3" name="CuadroTexto 2">
            <a:extLst>
              <a:ext uri="{FF2B5EF4-FFF2-40B4-BE49-F238E27FC236}">
                <a16:creationId xmlns:a16="http://schemas.microsoft.com/office/drawing/2014/main" id="{ECFA0EEF-0670-4A42-A3D8-B0049B1CB721}"/>
              </a:ext>
            </a:extLst>
          </p:cNvPr>
          <p:cNvSpPr txBox="1"/>
          <p:nvPr/>
        </p:nvSpPr>
        <p:spPr>
          <a:xfrm>
            <a:off x="1558978" y="970101"/>
            <a:ext cx="7384724" cy="400110"/>
          </a:xfrm>
          <a:prstGeom prst="rect">
            <a:avLst/>
          </a:prstGeom>
          <a:noFill/>
        </p:spPr>
        <p:txBody>
          <a:bodyPr wrap="square" rtlCol="0">
            <a:spAutoFit/>
          </a:bodyPr>
          <a:lstStyle/>
          <a:p>
            <a:r>
              <a:rPr lang="es-ES" sz="2000" dirty="0">
                <a:solidFill>
                  <a:srgbClr val="CB4E33"/>
                </a:solidFill>
              </a:rPr>
              <a:t>Resumen del panorama en IP - Competencias normativas</a:t>
            </a:r>
          </a:p>
        </p:txBody>
      </p:sp>
      <p:sp>
        <p:nvSpPr>
          <p:cNvPr id="5" name="Rectángulo 4">
            <a:extLst>
              <a:ext uri="{FF2B5EF4-FFF2-40B4-BE49-F238E27FC236}">
                <a16:creationId xmlns:a16="http://schemas.microsoft.com/office/drawing/2014/main" id="{7F5750BC-5462-459E-AB9C-AEB1B0C6F817}"/>
              </a:ext>
            </a:extLst>
          </p:cNvPr>
          <p:cNvSpPr/>
          <p:nvPr/>
        </p:nvSpPr>
        <p:spPr>
          <a:xfrm>
            <a:off x="905189" y="1438024"/>
            <a:ext cx="7992853" cy="1531445"/>
          </a:xfrm>
          <a:prstGeom prst="rect">
            <a:avLst/>
          </a:prstGeom>
          <a:solidFill>
            <a:schemeClr val="bg1"/>
          </a:solidFill>
          <a:ln>
            <a:solidFill>
              <a:srgbClr val="FBC7B7"/>
            </a:solidFill>
          </a:ln>
        </p:spPr>
        <p:txBody>
          <a:bodyPr wrap="square">
            <a:spAutoFit/>
          </a:bodyPr>
          <a:lstStyle/>
          <a:p>
            <a:pPr marL="285750" indent="-285750">
              <a:lnSpc>
                <a:spcPct val="150000"/>
              </a:lnSpc>
              <a:buFont typeface="Arial" panose="020B0604020202020204" pitchFamily="34" charset="0"/>
              <a:buChar char="•"/>
            </a:pPr>
            <a:r>
              <a:rPr lang="es-ES" sz="1600" dirty="0"/>
              <a:t>Exenciones del patrimonio protegido de los discapacitados</a:t>
            </a:r>
          </a:p>
          <a:p>
            <a:pPr marL="285750" indent="-285750">
              <a:lnSpc>
                <a:spcPct val="150000"/>
              </a:lnSpc>
              <a:buFont typeface="Arial" panose="020B0604020202020204" pitchFamily="34" charset="0"/>
              <a:buChar char="•"/>
            </a:pPr>
            <a:r>
              <a:rPr lang="es-ES" sz="1600" dirty="0"/>
              <a:t>Mínimo exento</a:t>
            </a:r>
          </a:p>
          <a:p>
            <a:pPr marL="285750" indent="-285750">
              <a:lnSpc>
                <a:spcPct val="150000"/>
              </a:lnSpc>
              <a:buFont typeface="Arial" panose="020B0604020202020204" pitchFamily="34" charset="0"/>
              <a:buChar char="•"/>
            </a:pPr>
            <a:r>
              <a:rPr lang="es-ES" sz="1600" dirty="0"/>
              <a:t>Tipos de gravamen</a:t>
            </a:r>
          </a:p>
          <a:p>
            <a:pPr marL="285750" indent="-285750">
              <a:lnSpc>
                <a:spcPct val="150000"/>
              </a:lnSpc>
              <a:buFont typeface="Arial" panose="020B0604020202020204" pitchFamily="34" charset="0"/>
              <a:buChar char="•"/>
            </a:pPr>
            <a:r>
              <a:rPr lang="es-ES" sz="1600" dirty="0"/>
              <a:t>Deducciones y bonificaciones propias de la Comunidad y complementarias a las del Estado</a:t>
            </a:r>
          </a:p>
        </p:txBody>
      </p:sp>
      <p:sp>
        <p:nvSpPr>
          <p:cNvPr id="6" name="CuadroTexto 5">
            <a:extLst>
              <a:ext uri="{FF2B5EF4-FFF2-40B4-BE49-F238E27FC236}">
                <a16:creationId xmlns:a16="http://schemas.microsoft.com/office/drawing/2014/main" id="{9AD0570A-A3FD-425E-9570-1396AD25A4ED}"/>
              </a:ext>
            </a:extLst>
          </p:cNvPr>
          <p:cNvSpPr txBox="1"/>
          <p:nvPr/>
        </p:nvSpPr>
        <p:spPr>
          <a:xfrm>
            <a:off x="1757038" y="3056422"/>
            <a:ext cx="4923162" cy="369332"/>
          </a:xfrm>
          <a:prstGeom prst="rect">
            <a:avLst/>
          </a:prstGeom>
          <a:noFill/>
        </p:spPr>
        <p:txBody>
          <a:bodyPr wrap="square" rtlCol="0">
            <a:spAutoFit/>
          </a:bodyPr>
          <a:lstStyle/>
          <a:p>
            <a:r>
              <a:rPr lang="es-ES" i="1" dirty="0"/>
              <a:t>Tarifa estatal: </a:t>
            </a:r>
            <a:r>
              <a:rPr lang="es-ES" b="1" i="1" dirty="0"/>
              <a:t>Novedad </a:t>
            </a:r>
            <a:r>
              <a:rPr lang="es-ES" b="1" i="1"/>
              <a:t>sube 1 punto </a:t>
            </a:r>
            <a:r>
              <a:rPr lang="es-ES" b="1" i="1" dirty="0"/>
              <a:t>el máximo</a:t>
            </a:r>
            <a:endParaRPr lang="es-ES" i="1" dirty="0"/>
          </a:p>
        </p:txBody>
      </p:sp>
      <p:graphicFrame>
        <p:nvGraphicFramePr>
          <p:cNvPr id="7" name="Tabla 6">
            <a:extLst>
              <a:ext uri="{FF2B5EF4-FFF2-40B4-BE49-F238E27FC236}">
                <a16:creationId xmlns:a16="http://schemas.microsoft.com/office/drawing/2014/main" id="{6CB0135D-037E-4677-83F5-CF89B302C19E}"/>
              </a:ext>
            </a:extLst>
          </p:cNvPr>
          <p:cNvGraphicFramePr>
            <a:graphicFrameLocks noGrp="1"/>
          </p:cNvGraphicFramePr>
          <p:nvPr>
            <p:extLst>
              <p:ext uri="{D42A27DB-BD31-4B8C-83A1-F6EECF244321}">
                <p14:modId xmlns:p14="http://schemas.microsoft.com/office/powerpoint/2010/main" val="1075201054"/>
              </p:ext>
            </p:extLst>
          </p:nvPr>
        </p:nvGraphicFramePr>
        <p:xfrm>
          <a:off x="905188" y="3584561"/>
          <a:ext cx="7992852" cy="3105488"/>
        </p:xfrm>
        <a:graphic>
          <a:graphicData uri="http://schemas.openxmlformats.org/drawingml/2006/table">
            <a:tbl>
              <a:tblPr>
                <a:tableStyleId>{85BE263C-DBD7-4A20-BB59-AAB30ACAA65A}</a:tableStyleId>
              </a:tblPr>
              <a:tblGrid>
                <a:gridCol w="1998213">
                  <a:extLst>
                    <a:ext uri="{9D8B030D-6E8A-4147-A177-3AD203B41FA5}">
                      <a16:colId xmlns:a16="http://schemas.microsoft.com/office/drawing/2014/main" val="20000"/>
                    </a:ext>
                  </a:extLst>
                </a:gridCol>
                <a:gridCol w="1998213">
                  <a:extLst>
                    <a:ext uri="{9D8B030D-6E8A-4147-A177-3AD203B41FA5}">
                      <a16:colId xmlns:a16="http://schemas.microsoft.com/office/drawing/2014/main" val="20001"/>
                    </a:ext>
                  </a:extLst>
                </a:gridCol>
                <a:gridCol w="1998213">
                  <a:extLst>
                    <a:ext uri="{9D8B030D-6E8A-4147-A177-3AD203B41FA5}">
                      <a16:colId xmlns:a16="http://schemas.microsoft.com/office/drawing/2014/main" val="20002"/>
                    </a:ext>
                  </a:extLst>
                </a:gridCol>
                <a:gridCol w="1998213">
                  <a:extLst>
                    <a:ext uri="{9D8B030D-6E8A-4147-A177-3AD203B41FA5}">
                      <a16:colId xmlns:a16="http://schemas.microsoft.com/office/drawing/2014/main" val="20003"/>
                    </a:ext>
                  </a:extLst>
                </a:gridCol>
              </a:tblGrid>
              <a:tr h="897972">
                <a:tc>
                  <a:txBody>
                    <a:bodyPr/>
                    <a:lstStyle/>
                    <a:p>
                      <a:pPr algn="ctr"/>
                      <a:r>
                        <a:rPr lang="es-ES" sz="1400" b="1" dirty="0">
                          <a:effectLst/>
                        </a:rPr>
                        <a:t>Base liquidable</a:t>
                      </a:r>
                    </a:p>
                    <a:p>
                      <a:pPr algn="ctr"/>
                      <a:r>
                        <a:rPr lang="es-ES" sz="1400" b="1" dirty="0">
                          <a:effectLst/>
                        </a:rPr>
                        <a:t>-</a:t>
                      </a:r>
                    </a:p>
                    <a:p>
                      <a:pPr algn="ctr"/>
                      <a:r>
                        <a:rPr lang="es-ES" sz="1400" b="1" dirty="0">
                          <a:effectLst/>
                        </a:rPr>
                        <a:t>Hasta euros</a:t>
                      </a:r>
                      <a:endParaRPr lang="es-ES" sz="1400" b="1" dirty="0">
                        <a:solidFill>
                          <a:srgbClr val="333333"/>
                        </a:solidFill>
                        <a:effectLst/>
                      </a:endParaRPr>
                    </a:p>
                  </a:txBody>
                  <a:tcPr anchor="ctr"/>
                </a:tc>
                <a:tc>
                  <a:txBody>
                    <a:bodyPr/>
                    <a:lstStyle/>
                    <a:p>
                      <a:pPr algn="ctr"/>
                      <a:r>
                        <a:rPr lang="es-ES" sz="1400" b="1">
                          <a:effectLst/>
                        </a:rPr>
                        <a:t>Cuota</a:t>
                      </a:r>
                    </a:p>
                    <a:p>
                      <a:pPr algn="ctr"/>
                      <a:r>
                        <a:rPr lang="es-ES" sz="1400" b="1">
                          <a:effectLst/>
                        </a:rPr>
                        <a:t>-</a:t>
                      </a:r>
                    </a:p>
                    <a:p>
                      <a:pPr algn="ctr"/>
                      <a:r>
                        <a:rPr lang="es-ES" sz="1400" b="1">
                          <a:effectLst/>
                        </a:rPr>
                        <a:t>Euros</a:t>
                      </a:r>
                      <a:endParaRPr lang="es-ES" sz="1400" b="1">
                        <a:solidFill>
                          <a:srgbClr val="333333"/>
                        </a:solidFill>
                        <a:effectLst/>
                      </a:endParaRPr>
                    </a:p>
                  </a:txBody>
                  <a:tcPr anchor="ctr"/>
                </a:tc>
                <a:tc>
                  <a:txBody>
                    <a:bodyPr/>
                    <a:lstStyle/>
                    <a:p>
                      <a:pPr algn="ctr"/>
                      <a:r>
                        <a:rPr lang="es-ES" sz="1400" b="1" dirty="0">
                          <a:effectLst/>
                        </a:rPr>
                        <a:t>Resto Base liquidable</a:t>
                      </a:r>
                    </a:p>
                    <a:p>
                      <a:pPr algn="ctr"/>
                      <a:r>
                        <a:rPr lang="es-ES" sz="1400" b="1" dirty="0">
                          <a:effectLst/>
                        </a:rPr>
                        <a:t>-</a:t>
                      </a:r>
                    </a:p>
                    <a:p>
                      <a:pPr algn="ctr"/>
                      <a:r>
                        <a:rPr lang="es-ES" sz="1400" b="1" dirty="0">
                          <a:effectLst/>
                        </a:rPr>
                        <a:t>Hasta euros</a:t>
                      </a:r>
                      <a:endParaRPr lang="es-ES" sz="1400" b="1" dirty="0">
                        <a:solidFill>
                          <a:srgbClr val="333333"/>
                        </a:solidFill>
                        <a:effectLst/>
                      </a:endParaRPr>
                    </a:p>
                  </a:txBody>
                  <a:tcPr anchor="ctr"/>
                </a:tc>
                <a:tc>
                  <a:txBody>
                    <a:bodyPr/>
                    <a:lstStyle/>
                    <a:p>
                      <a:pPr algn="ctr"/>
                      <a:r>
                        <a:rPr lang="es-ES" sz="1400" b="1" dirty="0">
                          <a:effectLst/>
                        </a:rPr>
                        <a:t>Tipo aplicable</a:t>
                      </a:r>
                    </a:p>
                    <a:p>
                      <a:pPr algn="ctr"/>
                      <a:r>
                        <a:rPr lang="es-ES" sz="1400" b="1" dirty="0">
                          <a:effectLst/>
                        </a:rPr>
                        <a:t>-</a:t>
                      </a:r>
                    </a:p>
                    <a:p>
                      <a:pPr algn="ctr"/>
                      <a:r>
                        <a:rPr lang="es-ES" sz="1400" b="1" dirty="0">
                          <a:effectLst/>
                        </a:rPr>
                        <a:t>Porcentaje</a:t>
                      </a:r>
                      <a:endParaRPr lang="es-ES" sz="1400" b="1" dirty="0">
                        <a:solidFill>
                          <a:srgbClr val="333333"/>
                        </a:solidFill>
                        <a:effectLst/>
                      </a:endParaRPr>
                    </a:p>
                  </a:txBody>
                  <a:tcPr anchor="ctr"/>
                </a:tc>
                <a:extLst>
                  <a:ext uri="{0D108BD9-81ED-4DB2-BD59-A6C34878D82A}">
                    <a16:rowId xmlns:a16="http://schemas.microsoft.com/office/drawing/2014/main" val="10000"/>
                  </a:ext>
                </a:extLst>
              </a:tr>
              <a:tr h="2207516">
                <a:tc>
                  <a:txBody>
                    <a:bodyPr/>
                    <a:lstStyle/>
                    <a:p>
                      <a:pPr algn="r"/>
                      <a:r>
                        <a:rPr lang="es-ES" sz="1400" dirty="0">
                          <a:effectLst/>
                        </a:rPr>
                        <a:t>0,00</a:t>
                      </a:r>
                    </a:p>
                    <a:p>
                      <a:pPr algn="r"/>
                      <a:r>
                        <a:rPr lang="es-ES" sz="1400" dirty="0">
                          <a:effectLst/>
                        </a:rPr>
                        <a:t>167.129,45</a:t>
                      </a:r>
                    </a:p>
                    <a:p>
                      <a:pPr algn="r"/>
                      <a:r>
                        <a:rPr lang="es-ES" sz="1400" dirty="0">
                          <a:effectLst/>
                        </a:rPr>
                        <a:t>334.252,88</a:t>
                      </a:r>
                    </a:p>
                    <a:p>
                      <a:pPr algn="r"/>
                      <a:r>
                        <a:rPr lang="es-ES" sz="1400" dirty="0">
                          <a:effectLst/>
                        </a:rPr>
                        <a:t>668.499,75</a:t>
                      </a:r>
                    </a:p>
                    <a:p>
                      <a:pPr algn="r"/>
                      <a:r>
                        <a:rPr lang="es-ES" sz="1400" dirty="0">
                          <a:effectLst/>
                        </a:rPr>
                        <a:t>1.336.999,51</a:t>
                      </a:r>
                    </a:p>
                    <a:p>
                      <a:pPr algn="r"/>
                      <a:r>
                        <a:rPr lang="es-ES" sz="1400" dirty="0">
                          <a:effectLst/>
                        </a:rPr>
                        <a:t>2.673.999,01</a:t>
                      </a:r>
                    </a:p>
                    <a:p>
                      <a:pPr algn="r"/>
                      <a:r>
                        <a:rPr lang="es-ES" sz="1400" dirty="0">
                          <a:effectLst/>
                        </a:rPr>
                        <a:t>5.347.998,03</a:t>
                      </a:r>
                    </a:p>
                    <a:p>
                      <a:pPr algn="r"/>
                      <a:r>
                        <a:rPr lang="es-ES" sz="1400" dirty="0">
                          <a:effectLst/>
                        </a:rPr>
                        <a:t>10.695.996,06</a:t>
                      </a:r>
                    </a:p>
                  </a:txBody>
                  <a:tcPr anchor="ctr"/>
                </a:tc>
                <a:tc>
                  <a:txBody>
                    <a:bodyPr/>
                    <a:lstStyle/>
                    <a:p>
                      <a:pPr algn="r"/>
                      <a:r>
                        <a:rPr lang="es-ES" sz="1400" dirty="0">
                          <a:effectLst/>
                        </a:rPr>
                        <a:t>0,00</a:t>
                      </a:r>
                    </a:p>
                    <a:p>
                      <a:pPr algn="r"/>
                      <a:r>
                        <a:rPr lang="es-ES" sz="1400" dirty="0">
                          <a:effectLst/>
                        </a:rPr>
                        <a:t>334,26</a:t>
                      </a:r>
                    </a:p>
                    <a:p>
                      <a:pPr algn="r"/>
                      <a:r>
                        <a:rPr lang="es-ES" sz="1400" dirty="0">
                          <a:effectLst/>
                        </a:rPr>
                        <a:t>835,63</a:t>
                      </a:r>
                    </a:p>
                    <a:p>
                      <a:pPr algn="r"/>
                      <a:r>
                        <a:rPr lang="es-ES" sz="1400" dirty="0">
                          <a:effectLst/>
                        </a:rPr>
                        <a:t>2.506,86</a:t>
                      </a:r>
                    </a:p>
                    <a:p>
                      <a:pPr algn="r"/>
                      <a:r>
                        <a:rPr lang="es-ES" sz="1400" dirty="0">
                          <a:effectLst/>
                        </a:rPr>
                        <a:t>8.523,36</a:t>
                      </a:r>
                    </a:p>
                    <a:p>
                      <a:pPr algn="r"/>
                      <a:r>
                        <a:rPr lang="es-ES" sz="1400" dirty="0">
                          <a:effectLst/>
                        </a:rPr>
                        <a:t>25.904,35</a:t>
                      </a:r>
                    </a:p>
                    <a:p>
                      <a:pPr algn="r"/>
                      <a:r>
                        <a:rPr lang="es-ES" sz="1400" dirty="0">
                          <a:effectLst/>
                        </a:rPr>
                        <a:t>71.362,33</a:t>
                      </a:r>
                    </a:p>
                    <a:p>
                      <a:pPr algn="r"/>
                      <a:r>
                        <a:rPr lang="es-ES" sz="1400" dirty="0">
                          <a:effectLst/>
                        </a:rPr>
                        <a:t>183.670,29</a:t>
                      </a:r>
                    </a:p>
                  </a:txBody>
                  <a:tcPr anchor="ctr"/>
                </a:tc>
                <a:tc>
                  <a:txBody>
                    <a:bodyPr/>
                    <a:lstStyle/>
                    <a:p>
                      <a:pPr algn="r"/>
                      <a:r>
                        <a:rPr lang="es-ES" sz="1400" dirty="0">
                          <a:effectLst/>
                        </a:rPr>
                        <a:t>167.129,45</a:t>
                      </a:r>
                    </a:p>
                    <a:p>
                      <a:pPr algn="r"/>
                      <a:r>
                        <a:rPr lang="es-ES" sz="1400" dirty="0">
                          <a:effectLst/>
                        </a:rPr>
                        <a:t>167.123,43</a:t>
                      </a:r>
                    </a:p>
                    <a:p>
                      <a:pPr algn="r"/>
                      <a:r>
                        <a:rPr lang="es-ES" sz="1400" dirty="0">
                          <a:effectLst/>
                        </a:rPr>
                        <a:t>334.246,87</a:t>
                      </a:r>
                    </a:p>
                    <a:p>
                      <a:pPr algn="r"/>
                      <a:r>
                        <a:rPr lang="es-ES" sz="1400" dirty="0">
                          <a:effectLst/>
                        </a:rPr>
                        <a:t>668.499,76</a:t>
                      </a:r>
                    </a:p>
                    <a:p>
                      <a:pPr algn="r"/>
                      <a:r>
                        <a:rPr lang="es-ES" sz="1400" dirty="0">
                          <a:effectLst/>
                        </a:rPr>
                        <a:t>1.336.999,50</a:t>
                      </a:r>
                    </a:p>
                    <a:p>
                      <a:pPr algn="r"/>
                      <a:r>
                        <a:rPr lang="es-ES" sz="1400" dirty="0">
                          <a:effectLst/>
                        </a:rPr>
                        <a:t>2.673.999,02</a:t>
                      </a:r>
                    </a:p>
                    <a:p>
                      <a:pPr algn="r"/>
                      <a:r>
                        <a:rPr lang="es-ES" sz="1400" dirty="0">
                          <a:effectLst/>
                        </a:rPr>
                        <a:t>5.347.998,03</a:t>
                      </a:r>
                    </a:p>
                    <a:p>
                      <a:pPr algn="r"/>
                      <a:r>
                        <a:rPr lang="es-ES" sz="1400" dirty="0">
                          <a:effectLst/>
                        </a:rPr>
                        <a:t>en adelante</a:t>
                      </a:r>
                    </a:p>
                  </a:txBody>
                  <a:tcPr anchor="ctr"/>
                </a:tc>
                <a:tc>
                  <a:txBody>
                    <a:bodyPr/>
                    <a:lstStyle/>
                    <a:p>
                      <a:pPr algn="ctr"/>
                      <a:r>
                        <a:rPr lang="es-ES" sz="1400" dirty="0">
                          <a:effectLst/>
                        </a:rPr>
                        <a:t>0,2</a:t>
                      </a:r>
                    </a:p>
                    <a:p>
                      <a:pPr algn="ctr"/>
                      <a:r>
                        <a:rPr lang="es-ES" sz="1400" dirty="0">
                          <a:effectLst/>
                        </a:rPr>
                        <a:t>0,3</a:t>
                      </a:r>
                    </a:p>
                    <a:p>
                      <a:pPr algn="ctr"/>
                      <a:r>
                        <a:rPr lang="es-ES" sz="1400" dirty="0">
                          <a:effectLst/>
                        </a:rPr>
                        <a:t>0,5</a:t>
                      </a:r>
                    </a:p>
                    <a:p>
                      <a:pPr algn="ctr"/>
                      <a:r>
                        <a:rPr lang="es-ES" sz="1400" dirty="0">
                          <a:effectLst/>
                        </a:rPr>
                        <a:t>0,9</a:t>
                      </a:r>
                    </a:p>
                    <a:p>
                      <a:pPr algn="ctr"/>
                      <a:r>
                        <a:rPr lang="es-ES" sz="1400" dirty="0">
                          <a:effectLst/>
                        </a:rPr>
                        <a:t>1,3</a:t>
                      </a:r>
                    </a:p>
                    <a:p>
                      <a:pPr algn="ctr"/>
                      <a:r>
                        <a:rPr lang="es-ES" sz="1400" dirty="0">
                          <a:effectLst/>
                        </a:rPr>
                        <a:t>1,7</a:t>
                      </a:r>
                    </a:p>
                    <a:p>
                      <a:pPr algn="ctr"/>
                      <a:r>
                        <a:rPr lang="es-ES" sz="1400" dirty="0">
                          <a:effectLst/>
                        </a:rPr>
                        <a:t>2,1</a:t>
                      </a:r>
                    </a:p>
                    <a:p>
                      <a:pPr algn="ctr"/>
                      <a:r>
                        <a:rPr lang="es-ES" sz="1400" dirty="0">
                          <a:effectLst/>
                        </a:rPr>
                        <a:t>3,5</a:t>
                      </a:r>
                    </a:p>
                  </a:txBody>
                  <a:tcPr anchor="ctr"/>
                </a:tc>
                <a:extLst>
                  <a:ext uri="{0D108BD9-81ED-4DB2-BD59-A6C34878D82A}">
                    <a16:rowId xmlns:a16="http://schemas.microsoft.com/office/drawing/2014/main" val="10001"/>
                  </a:ext>
                </a:extLst>
              </a:tr>
            </a:tbl>
          </a:graphicData>
        </a:graphic>
      </p:graphicFrame>
      <p:pic>
        <p:nvPicPr>
          <p:cNvPr id="8" name="Imagen 7">
            <a:extLst>
              <a:ext uri="{FF2B5EF4-FFF2-40B4-BE49-F238E27FC236}">
                <a16:creationId xmlns:a16="http://schemas.microsoft.com/office/drawing/2014/main" id="{8216B499-61B2-4FEC-8661-C56048CA7FF0}"/>
              </a:ext>
            </a:extLst>
          </p:cNvPr>
          <p:cNvPicPr>
            <a:picLocks noChangeAspect="1"/>
          </p:cNvPicPr>
          <p:nvPr/>
        </p:nvPicPr>
        <p:blipFill>
          <a:blip r:embed="rId3"/>
          <a:stretch>
            <a:fillRect/>
          </a:stretch>
        </p:blipFill>
        <p:spPr>
          <a:xfrm>
            <a:off x="1128386" y="996774"/>
            <a:ext cx="628652" cy="342901"/>
          </a:xfrm>
          <a:prstGeom prst="rect">
            <a:avLst/>
          </a:prstGeom>
        </p:spPr>
      </p:pic>
    </p:spTree>
    <p:extLst>
      <p:ext uri="{BB962C8B-B14F-4D97-AF65-F5344CB8AC3E}">
        <p14:creationId xmlns:p14="http://schemas.microsoft.com/office/powerpoint/2010/main" val="7134809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1CA9F5C3-1B88-FB4A-87C8-FEDE4C1C109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9144"/>
            <a:ext cx="9144000" cy="6839712"/>
          </a:xfrm>
          <a:prstGeom prst="rect">
            <a:avLst/>
          </a:prstGeom>
        </p:spPr>
      </p:pic>
      <p:sp>
        <p:nvSpPr>
          <p:cNvPr id="6" name="CuadroTexto 5">
            <a:extLst>
              <a:ext uri="{FF2B5EF4-FFF2-40B4-BE49-F238E27FC236}">
                <a16:creationId xmlns:a16="http://schemas.microsoft.com/office/drawing/2014/main" id="{336A4B51-160D-4882-B41C-95ABAB2CC5A3}"/>
              </a:ext>
            </a:extLst>
          </p:cNvPr>
          <p:cNvSpPr txBox="1"/>
          <p:nvPr/>
        </p:nvSpPr>
        <p:spPr>
          <a:xfrm>
            <a:off x="1558978" y="1183187"/>
            <a:ext cx="4557010" cy="400110"/>
          </a:xfrm>
          <a:prstGeom prst="rect">
            <a:avLst/>
          </a:prstGeom>
          <a:noFill/>
        </p:spPr>
        <p:txBody>
          <a:bodyPr wrap="square" rtlCol="0">
            <a:spAutoFit/>
          </a:bodyPr>
          <a:lstStyle/>
          <a:p>
            <a:r>
              <a:rPr lang="es-ES_tradnl" sz="2000" dirty="0">
                <a:solidFill>
                  <a:srgbClr val="CB4E33"/>
                </a:solidFill>
              </a:rPr>
              <a:t>XX Edición</a:t>
            </a:r>
          </a:p>
        </p:txBody>
      </p:sp>
      <p:sp>
        <p:nvSpPr>
          <p:cNvPr id="9" name="Rectángulo 8">
            <a:extLst>
              <a:ext uri="{FF2B5EF4-FFF2-40B4-BE49-F238E27FC236}">
                <a16:creationId xmlns:a16="http://schemas.microsoft.com/office/drawing/2014/main" id="{257BAD6E-AC20-4510-B92C-5A58D6BE9D18}"/>
              </a:ext>
            </a:extLst>
          </p:cNvPr>
          <p:cNvSpPr/>
          <p:nvPr/>
        </p:nvSpPr>
        <p:spPr>
          <a:xfrm>
            <a:off x="812228" y="1885644"/>
            <a:ext cx="8020055" cy="757130"/>
          </a:xfrm>
          <a:prstGeom prst="rect">
            <a:avLst/>
          </a:prstGeom>
          <a:solidFill>
            <a:schemeClr val="bg1"/>
          </a:solidFill>
        </p:spPr>
        <p:txBody>
          <a:bodyPr wrap="square">
            <a:spAutoFit/>
          </a:bodyPr>
          <a:lstStyle/>
          <a:p>
            <a:pPr marL="285750" indent="-285750" algn="just">
              <a:lnSpc>
                <a:spcPct val="120000"/>
              </a:lnSpc>
              <a:buFont typeface="Arial" panose="020B0604020202020204" pitchFamily="34" charset="0"/>
              <a:buChar char="•"/>
              <a:defRPr/>
            </a:pPr>
            <a:r>
              <a:rPr lang="es-ES_tradnl" altLang="es-ES" b="1" dirty="0"/>
              <a:t>Documentación</a:t>
            </a:r>
            <a:r>
              <a:rPr lang="es-ES_tradnl" altLang="es-ES" dirty="0"/>
              <a:t>: nota de prensa, documento </a:t>
            </a:r>
            <a:r>
              <a:rPr lang="es-ES_tradnl" altLang="es-ES" i="1" dirty="0"/>
              <a:t>Panorama de la Fiscalidad Autonómica y Foral 2021,</a:t>
            </a:r>
            <a:r>
              <a:rPr lang="es-ES_tradnl" altLang="es-ES" dirty="0"/>
              <a:t> ¿Qué es el REAF? y el </a:t>
            </a:r>
            <a:r>
              <a:rPr lang="es-ES_tradnl" altLang="es-ES" dirty="0" err="1"/>
              <a:t>power</a:t>
            </a:r>
            <a:r>
              <a:rPr lang="es-ES_tradnl" altLang="es-ES" dirty="0"/>
              <a:t> </a:t>
            </a:r>
            <a:r>
              <a:rPr lang="es-ES_tradnl" altLang="es-ES" dirty="0" err="1"/>
              <a:t>point</a:t>
            </a:r>
            <a:r>
              <a:rPr lang="es-ES_tradnl" altLang="es-ES" dirty="0"/>
              <a:t> impreso</a:t>
            </a:r>
          </a:p>
        </p:txBody>
      </p:sp>
      <p:sp>
        <p:nvSpPr>
          <p:cNvPr id="10" name="Rectángulo 9">
            <a:extLst>
              <a:ext uri="{FF2B5EF4-FFF2-40B4-BE49-F238E27FC236}">
                <a16:creationId xmlns:a16="http://schemas.microsoft.com/office/drawing/2014/main" id="{38CE7E6F-E57F-45A7-B947-CF650B0E2BEE}"/>
              </a:ext>
            </a:extLst>
          </p:cNvPr>
          <p:cNvSpPr/>
          <p:nvPr/>
        </p:nvSpPr>
        <p:spPr>
          <a:xfrm>
            <a:off x="812226" y="2903784"/>
            <a:ext cx="8020055" cy="3647152"/>
          </a:xfrm>
          <a:prstGeom prst="rect">
            <a:avLst/>
          </a:prstGeom>
          <a:solidFill>
            <a:schemeClr val="bg1"/>
          </a:solidFill>
        </p:spPr>
        <p:txBody>
          <a:bodyPr wrap="square">
            <a:spAutoFit/>
          </a:bodyPr>
          <a:lstStyle/>
          <a:p>
            <a:pPr marL="285750" indent="-285750" algn="just">
              <a:lnSpc>
                <a:spcPct val="150000"/>
              </a:lnSpc>
              <a:buFont typeface="Arial" panose="020B0604020202020204" pitchFamily="34" charset="0"/>
              <a:buChar char="•"/>
              <a:defRPr/>
            </a:pPr>
            <a:r>
              <a:rPr lang="es-ES_tradnl" altLang="es-ES" b="1" dirty="0"/>
              <a:t>Contenido del documento </a:t>
            </a:r>
            <a:r>
              <a:rPr lang="es-ES_tradnl" altLang="es-ES" b="1" i="1" dirty="0"/>
              <a:t>Panorama de la Fiscalidad Autonómica y Foral 2021</a:t>
            </a:r>
            <a:endParaRPr lang="es-ES_tradnl" altLang="es-ES" b="1" dirty="0"/>
          </a:p>
          <a:p>
            <a:pPr lvl="1" algn="just">
              <a:lnSpc>
                <a:spcPct val="170000"/>
              </a:lnSpc>
              <a:defRPr/>
            </a:pPr>
            <a:r>
              <a:rPr lang="es-ES_tradnl" altLang="es-ES" sz="2000" b="1" dirty="0">
                <a:cs typeface="Times New Roman" charset="0"/>
              </a:rPr>
              <a:t>I.</a:t>
            </a:r>
            <a:r>
              <a:rPr lang="es-ES_tradnl" altLang="es-ES" sz="2000" dirty="0">
                <a:cs typeface="Times New Roman" charset="0"/>
              </a:rPr>
              <a:t>	Presentación</a:t>
            </a:r>
            <a:endParaRPr lang="es-ES_tradnl" altLang="es-ES" sz="900" dirty="0">
              <a:cs typeface="Times New Roman" charset="0"/>
            </a:endParaRPr>
          </a:p>
          <a:p>
            <a:pPr lvl="1" algn="just">
              <a:lnSpc>
                <a:spcPct val="170000"/>
              </a:lnSpc>
              <a:defRPr/>
            </a:pPr>
            <a:r>
              <a:rPr lang="es-ES_tradnl" altLang="es-ES" sz="2000" b="1" dirty="0">
                <a:cs typeface="Times New Roman" charset="0"/>
              </a:rPr>
              <a:t>II.</a:t>
            </a:r>
            <a:r>
              <a:rPr lang="es-ES_tradnl" altLang="es-ES" sz="2000" dirty="0">
                <a:cs typeface="Times New Roman" charset="0"/>
              </a:rPr>
              <a:t>	Cuadros numéricos</a:t>
            </a:r>
          </a:p>
          <a:p>
            <a:pPr lvl="1" algn="just">
              <a:lnSpc>
                <a:spcPct val="170000"/>
              </a:lnSpc>
              <a:defRPr/>
            </a:pPr>
            <a:r>
              <a:rPr lang="es-ES_tradnl" altLang="es-ES" sz="2000" b="1" dirty="0">
                <a:cs typeface="Times New Roman" charset="0"/>
              </a:rPr>
              <a:t>III.</a:t>
            </a:r>
            <a:r>
              <a:rPr lang="es-ES_tradnl" altLang="es-ES" sz="2000" dirty="0">
                <a:cs typeface="Times New Roman" charset="0"/>
              </a:rPr>
              <a:t>	Panorama en el IRPF (con novedades). Resumen de tendencias</a:t>
            </a:r>
          </a:p>
          <a:p>
            <a:pPr lvl="1" algn="just">
              <a:lnSpc>
                <a:spcPct val="170000"/>
              </a:lnSpc>
              <a:defRPr/>
            </a:pPr>
            <a:r>
              <a:rPr lang="es-ES_tradnl" altLang="es-ES" sz="2000" b="1" dirty="0">
                <a:cs typeface="Times New Roman" charset="0"/>
              </a:rPr>
              <a:t>IV.</a:t>
            </a:r>
            <a:r>
              <a:rPr lang="es-ES_tradnl" altLang="es-ES" sz="2000" dirty="0">
                <a:cs typeface="Times New Roman" charset="0"/>
              </a:rPr>
              <a:t>	Panorama en el IP (con novedades). Resumen de tendencias</a:t>
            </a:r>
          </a:p>
          <a:p>
            <a:pPr lvl="1" algn="just">
              <a:lnSpc>
                <a:spcPct val="170000"/>
              </a:lnSpc>
              <a:defRPr/>
            </a:pPr>
            <a:r>
              <a:rPr lang="es-ES_tradnl" altLang="es-ES" sz="2000" b="1" dirty="0">
                <a:cs typeface="Times New Roman" charset="0"/>
              </a:rPr>
              <a:t>V.</a:t>
            </a:r>
            <a:r>
              <a:rPr lang="es-ES_tradnl" altLang="es-ES" sz="2000" dirty="0">
                <a:cs typeface="Times New Roman" charset="0"/>
              </a:rPr>
              <a:t>	Panorama en el ISD (con novedades). Resumen de tendencias</a:t>
            </a:r>
          </a:p>
          <a:p>
            <a:pPr lvl="1" algn="just">
              <a:lnSpc>
                <a:spcPct val="170000"/>
              </a:lnSpc>
              <a:defRPr/>
            </a:pPr>
            <a:r>
              <a:rPr lang="es-ES_tradnl" altLang="es-ES" sz="2000" b="1" dirty="0">
                <a:cs typeface="Times New Roman" charset="0"/>
              </a:rPr>
              <a:t>VI.</a:t>
            </a:r>
            <a:r>
              <a:rPr lang="es-ES_tradnl" altLang="es-ES" sz="2000" dirty="0">
                <a:cs typeface="Times New Roman" charset="0"/>
              </a:rPr>
              <a:t>	Panorama en </a:t>
            </a:r>
            <a:r>
              <a:rPr lang="es-ES_tradnl" altLang="es-ES" sz="2000" dirty="0" err="1">
                <a:cs typeface="Times New Roman" charset="0"/>
              </a:rPr>
              <a:t>ITPyAJD</a:t>
            </a:r>
            <a:r>
              <a:rPr lang="es-ES_tradnl" altLang="es-ES" sz="2000" dirty="0">
                <a:cs typeface="Times New Roman" charset="0"/>
              </a:rPr>
              <a:t> (con novedades). Resumen de tendencias</a:t>
            </a:r>
          </a:p>
        </p:txBody>
      </p:sp>
      <p:pic>
        <p:nvPicPr>
          <p:cNvPr id="11" name="Imagen 10">
            <a:extLst>
              <a:ext uri="{FF2B5EF4-FFF2-40B4-BE49-F238E27FC236}">
                <a16:creationId xmlns:a16="http://schemas.microsoft.com/office/drawing/2014/main" id="{F17A37C1-8272-41F3-B816-1582568F513A}"/>
              </a:ext>
            </a:extLst>
          </p:cNvPr>
          <p:cNvPicPr>
            <a:picLocks noChangeAspect="1"/>
          </p:cNvPicPr>
          <p:nvPr/>
        </p:nvPicPr>
        <p:blipFill>
          <a:blip r:embed="rId3"/>
          <a:stretch>
            <a:fillRect/>
          </a:stretch>
        </p:blipFill>
        <p:spPr>
          <a:xfrm>
            <a:off x="1241212" y="1190456"/>
            <a:ext cx="628652" cy="342901"/>
          </a:xfrm>
          <a:prstGeom prst="rect">
            <a:avLst/>
          </a:prstGeom>
        </p:spPr>
      </p:pic>
    </p:spTree>
    <p:extLst>
      <p:ext uri="{BB962C8B-B14F-4D97-AF65-F5344CB8AC3E}">
        <p14:creationId xmlns:p14="http://schemas.microsoft.com/office/powerpoint/2010/main" val="16983360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1CA9F5C3-1B88-FB4A-87C8-FEDE4C1C109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13269"/>
            <a:ext cx="9144000" cy="6839712"/>
          </a:xfrm>
          <a:prstGeom prst="rect">
            <a:avLst/>
          </a:prstGeom>
        </p:spPr>
      </p:pic>
      <p:sp>
        <p:nvSpPr>
          <p:cNvPr id="3" name="CuadroTexto 2">
            <a:extLst>
              <a:ext uri="{FF2B5EF4-FFF2-40B4-BE49-F238E27FC236}">
                <a16:creationId xmlns:a16="http://schemas.microsoft.com/office/drawing/2014/main" id="{B7260E43-738F-4C77-ABCD-9D1F3F2CFDBE}"/>
              </a:ext>
            </a:extLst>
          </p:cNvPr>
          <p:cNvSpPr txBox="1"/>
          <p:nvPr/>
        </p:nvSpPr>
        <p:spPr>
          <a:xfrm>
            <a:off x="1558978" y="970101"/>
            <a:ext cx="7384724" cy="400110"/>
          </a:xfrm>
          <a:prstGeom prst="rect">
            <a:avLst/>
          </a:prstGeom>
          <a:noFill/>
        </p:spPr>
        <p:txBody>
          <a:bodyPr wrap="square" rtlCol="0">
            <a:spAutoFit/>
          </a:bodyPr>
          <a:lstStyle/>
          <a:p>
            <a:r>
              <a:rPr lang="es-ES" sz="2000" dirty="0">
                <a:solidFill>
                  <a:srgbClr val="CB4E33"/>
                </a:solidFill>
              </a:rPr>
              <a:t>IP. Tendencias normativas</a:t>
            </a:r>
          </a:p>
        </p:txBody>
      </p:sp>
      <p:sp>
        <p:nvSpPr>
          <p:cNvPr id="5" name="Hexágono 4">
            <a:extLst>
              <a:ext uri="{FF2B5EF4-FFF2-40B4-BE49-F238E27FC236}">
                <a16:creationId xmlns:a16="http://schemas.microsoft.com/office/drawing/2014/main" id="{A9AF58B0-15A0-40D7-9012-91A4356F7F67}"/>
              </a:ext>
            </a:extLst>
          </p:cNvPr>
          <p:cNvSpPr/>
          <p:nvPr/>
        </p:nvSpPr>
        <p:spPr>
          <a:xfrm>
            <a:off x="1636450" y="1455217"/>
            <a:ext cx="211491" cy="182320"/>
          </a:xfrm>
          <a:prstGeom prst="hexagon">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6" name="CuadroTexto 5">
            <a:extLst>
              <a:ext uri="{FF2B5EF4-FFF2-40B4-BE49-F238E27FC236}">
                <a16:creationId xmlns:a16="http://schemas.microsoft.com/office/drawing/2014/main" id="{3A64181F-AEE8-4CA2-B257-510FC31F0C5A}"/>
              </a:ext>
            </a:extLst>
          </p:cNvPr>
          <p:cNvSpPr txBox="1"/>
          <p:nvPr/>
        </p:nvSpPr>
        <p:spPr>
          <a:xfrm>
            <a:off x="1847940" y="1402752"/>
            <a:ext cx="7095763" cy="338554"/>
          </a:xfrm>
          <a:prstGeom prst="rect">
            <a:avLst/>
          </a:prstGeom>
          <a:noFill/>
        </p:spPr>
        <p:txBody>
          <a:bodyPr wrap="square" rtlCol="0">
            <a:spAutoFit/>
          </a:bodyPr>
          <a:lstStyle/>
          <a:p>
            <a:pPr algn="just"/>
            <a:r>
              <a:rPr lang="es-ES" sz="1600" dirty="0"/>
              <a:t>﻿Mínimo exento</a:t>
            </a:r>
          </a:p>
        </p:txBody>
      </p:sp>
      <p:sp>
        <p:nvSpPr>
          <p:cNvPr id="7" name="Rectángulo 6">
            <a:extLst>
              <a:ext uri="{FF2B5EF4-FFF2-40B4-BE49-F238E27FC236}">
                <a16:creationId xmlns:a16="http://schemas.microsoft.com/office/drawing/2014/main" id="{976242A0-B537-4D6B-84BD-1111511E650C}"/>
              </a:ext>
            </a:extLst>
          </p:cNvPr>
          <p:cNvSpPr/>
          <p:nvPr/>
        </p:nvSpPr>
        <p:spPr>
          <a:xfrm>
            <a:off x="1847938" y="1781458"/>
            <a:ext cx="7095763" cy="520399"/>
          </a:xfrm>
          <a:prstGeom prst="rect">
            <a:avLst/>
          </a:prstGeom>
          <a:noFill/>
          <a:ln>
            <a:solidFill>
              <a:schemeClr val="accent1"/>
            </a:solidFill>
          </a:ln>
        </p:spPr>
        <p:txBody>
          <a:bodyPr wrap="square">
            <a:spAutoFit/>
          </a:bodyPr>
          <a:lstStyle/>
          <a:p>
            <a:pPr algn="just">
              <a:lnSpc>
                <a:spcPct val="107000"/>
              </a:lnSpc>
            </a:pPr>
            <a:r>
              <a:rPr lang="es-ES" sz="1300" dirty="0">
                <a:latin typeface="Calibri" panose="020F0502020204030204" pitchFamily="34" charset="0"/>
                <a:ea typeface="Calibri" panose="020F0502020204030204" pitchFamily="34" charset="0"/>
                <a:cs typeface="Times New Roman" panose="02020603050405020304" pitchFamily="18" charset="0"/>
              </a:rPr>
              <a:t>Se aplican unos más bajos (700.000 por defecto) en Aragón (400.000€); Cataluña, Extremadura y Comunidad Valenciana (500.000€)</a:t>
            </a:r>
            <a:endParaRPr lang="es-ES_tradnl" sz="13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Hexágono 7">
            <a:extLst>
              <a:ext uri="{FF2B5EF4-FFF2-40B4-BE49-F238E27FC236}">
                <a16:creationId xmlns:a16="http://schemas.microsoft.com/office/drawing/2014/main" id="{9E4166C0-3F43-4649-B3AD-E44BEBF38229}"/>
              </a:ext>
            </a:extLst>
          </p:cNvPr>
          <p:cNvSpPr/>
          <p:nvPr/>
        </p:nvSpPr>
        <p:spPr>
          <a:xfrm>
            <a:off x="1621832" y="2326291"/>
            <a:ext cx="211491" cy="182320"/>
          </a:xfrm>
          <a:prstGeom prst="hexagon">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9" name="CuadroTexto 8">
            <a:extLst>
              <a:ext uri="{FF2B5EF4-FFF2-40B4-BE49-F238E27FC236}">
                <a16:creationId xmlns:a16="http://schemas.microsoft.com/office/drawing/2014/main" id="{C827DF80-8787-4AE7-BE0B-D90D9CBBC641}"/>
              </a:ext>
            </a:extLst>
          </p:cNvPr>
          <p:cNvSpPr txBox="1"/>
          <p:nvPr/>
        </p:nvSpPr>
        <p:spPr>
          <a:xfrm>
            <a:off x="1847942" y="2313305"/>
            <a:ext cx="7095763" cy="338554"/>
          </a:xfrm>
          <a:prstGeom prst="rect">
            <a:avLst/>
          </a:prstGeom>
          <a:noFill/>
        </p:spPr>
        <p:txBody>
          <a:bodyPr wrap="square" rtlCol="0">
            <a:spAutoFit/>
          </a:bodyPr>
          <a:lstStyle/>
          <a:p>
            <a:pPr algn="just"/>
            <a:r>
              <a:rPr lang="es-ES" sz="1600" dirty="0"/>
              <a:t>Tarifa</a:t>
            </a:r>
          </a:p>
        </p:txBody>
      </p:sp>
      <p:sp>
        <p:nvSpPr>
          <p:cNvPr id="11" name="Hexágono 10">
            <a:extLst>
              <a:ext uri="{FF2B5EF4-FFF2-40B4-BE49-F238E27FC236}">
                <a16:creationId xmlns:a16="http://schemas.microsoft.com/office/drawing/2014/main" id="{06662875-8ACF-47C0-AD42-C4AFBE5889ED}"/>
              </a:ext>
            </a:extLst>
          </p:cNvPr>
          <p:cNvSpPr/>
          <p:nvPr/>
        </p:nvSpPr>
        <p:spPr>
          <a:xfrm>
            <a:off x="1636453" y="3993697"/>
            <a:ext cx="211491" cy="182320"/>
          </a:xfrm>
          <a:prstGeom prst="hexagon">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2" name="CuadroTexto 11">
            <a:extLst>
              <a:ext uri="{FF2B5EF4-FFF2-40B4-BE49-F238E27FC236}">
                <a16:creationId xmlns:a16="http://schemas.microsoft.com/office/drawing/2014/main" id="{ED8FD23E-2F77-4066-93B9-B8C88CFB0740}"/>
              </a:ext>
            </a:extLst>
          </p:cNvPr>
          <p:cNvSpPr txBox="1"/>
          <p:nvPr/>
        </p:nvSpPr>
        <p:spPr>
          <a:xfrm>
            <a:off x="1847943" y="3941232"/>
            <a:ext cx="7095763" cy="338554"/>
          </a:xfrm>
          <a:prstGeom prst="rect">
            <a:avLst/>
          </a:prstGeom>
          <a:noFill/>
        </p:spPr>
        <p:txBody>
          <a:bodyPr wrap="square" rtlCol="0">
            <a:spAutoFit/>
          </a:bodyPr>
          <a:lstStyle/>
          <a:p>
            <a:pPr algn="just"/>
            <a:r>
              <a:rPr lang="es-ES" sz="1600" dirty="0"/>
              <a:t>Bonificaciones</a:t>
            </a:r>
          </a:p>
        </p:txBody>
      </p:sp>
      <p:sp>
        <p:nvSpPr>
          <p:cNvPr id="13" name="Rectángulo 12">
            <a:extLst>
              <a:ext uri="{FF2B5EF4-FFF2-40B4-BE49-F238E27FC236}">
                <a16:creationId xmlns:a16="http://schemas.microsoft.com/office/drawing/2014/main" id="{CB4FE2B5-2420-4E34-B800-A778DC890DC3}"/>
              </a:ext>
            </a:extLst>
          </p:cNvPr>
          <p:cNvSpPr/>
          <p:nvPr/>
        </p:nvSpPr>
        <p:spPr>
          <a:xfrm>
            <a:off x="1847937" y="4325370"/>
            <a:ext cx="7095763" cy="296876"/>
          </a:xfrm>
          <a:prstGeom prst="rect">
            <a:avLst/>
          </a:prstGeom>
          <a:noFill/>
          <a:ln>
            <a:solidFill>
              <a:schemeClr val="accent1"/>
            </a:solidFill>
          </a:ln>
        </p:spPr>
        <p:txBody>
          <a:bodyPr wrap="square">
            <a:spAutoFit/>
          </a:bodyPr>
          <a:lstStyle/>
          <a:p>
            <a:pPr algn="just">
              <a:lnSpc>
                <a:spcPct val="107000"/>
              </a:lnSpc>
            </a:pPr>
            <a:r>
              <a:rPr lang="es-ES" sz="1300" dirty="0">
                <a:latin typeface="Calibri" panose="020F0502020204030204" pitchFamily="34" charset="0"/>
                <a:ea typeface="Calibri" panose="020F0502020204030204" pitchFamily="34" charset="0"/>
                <a:cs typeface="Times New Roman" panose="02020603050405020304" pitchFamily="18" charset="0"/>
              </a:rPr>
              <a:t>Madrid 100 por 100</a:t>
            </a:r>
          </a:p>
        </p:txBody>
      </p:sp>
      <p:sp>
        <p:nvSpPr>
          <p:cNvPr id="14" name="Hexágono 13">
            <a:extLst>
              <a:ext uri="{FF2B5EF4-FFF2-40B4-BE49-F238E27FC236}">
                <a16:creationId xmlns:a16="http://schemas.microsoft.com/office/drawing/2014/main" id="{6E49493A-48B3-4C45-B03A-95F22437F454}"/>
              </a:ext>
            </a:extLst>
          </p:cNvPr>
          <p:cNvSpPr/>
          <p:nvPr/>
        </p:nvSpPr>
        <p:spPr>
          <a:xfrm>
            <a:off x="1636451" y="4760056"/>
            <a:ext cx="211491" cy="182320"/>
          </a:xfrm>
          <a:prstGeom prst="hexagon">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5" name="CuadroTexto 14">
            <a:extLst>
              <a:ext uri="{FF2B5EF4-FFF2-40B4-BE49-F238E27FC236}">
                <a16:creationId xmlns:a16="http://schemas.microsoft.com/office/drawing/2014/main" id="{98AF1C33-511A-4221-858C-B5536EF8C36D}"/>
              </a:ext>
            </a:extLst>
          </p:cNvPr>
          <p:cNvSpPr txBox="1"/>
          <p:nvPr/>
        </p:nvSpPr>
        <p:spPr>
          <a:xfrm>
            <a:off x="1847941" y="4707591"/>
            <a:ext cx="7095763" cy="338554"/>
          </a:xfrm>
          <a:prstGeom prst="rect">
            <a:avLst/>
          </a:prstGeom>
          <a:noFill/>
        </p:spPr>
        <p:txBody>
          <a:bodyPr wrap="square" rtlCol="0">
            <a:spAutoFit/>
          </a:bodyPr>
          <a:lstStyle/>
          <a:p>
            <a:pPr algn="just"/>
            <a:r>
              <a:rPr lang="es-ES" sz="1600" dirty="0"/>
              <a:t>País Vasco</a:t>
            </a:r>
          </a:p>
        </p:txBody>
      </p:sp>
      <p:sp>
        <p:nvSpPr>
          <p:cNvPr id="16" name="Rectángulo 15">
            <a:extLst>
              <a:ext uri="{FF2B5EF4-FFF2-40B4-BE49-F238E27FC236}">
                <a16:creationId xmlns:a16="http://schemas.microsoft.com/office/drawing/2014/main" id="{1CE0157C-399A-41B9-A5BE-C2B829D51D32}"/>
              </a:ext>
            </a:extLst>
          </p:cNvPr>
          <p:cNvSpPr/>
          <p:nvPr/>
        </p:nvSpPr>
        <p:spPr>
          <a:xfrm>
            <a:off x="1847937" y="5100016"/>
            <a:ext cx="7095763" cy="520399"/>
          </a:xfrm>
          <a:prstGeom prst="rect">
            <a:avLst/>
          </a:prstGeom>
          <a:noFill/>
          <a:ln>
            <a:solidFill>
              <a:schemeClr val="accent1"/>
            </a:solidFill>
          </a:ln>
        </p:spPr>
        <p:txBody>
          <a:bodyPr wrap="square">
            <a:spAutoFit/>
          </a:bodyPr>
          <a:lstStyle/>
          <a:p>
            <a:pPr marL="285750" indent="-285750" algn="just">
              <a:lnSpc>
                <a:spcPct val="107000"/>
              </a:lnSpc>
              <a:buFont typeface="Arial" panose="020B0604020202020204" pitchFamily="34" charset="0"/>
              <a:buChar char="•"/>
            </a:pPr>
            <a:r>
              <a:rPr lang="es-ES" sz="1300" dirty="0">
                <a:latin typeface="Calibri" panose="020F0502020204030204" pitchFamily="34" charset="0"/>
                <a:ea typeface="Calibri" panose="020F0502020204030204" pitchFamily="34" charset="0"/>
                <a:cs typeface="Times New Roman" panose="02020603050405020304" pitchFamily="18" charset="0"/>
              </a:rPr>
              <a:t>Mínimo exento: 700.000 </a:t>
            </a:r>
            <a:r>
              <a:rPr lang="es-ES" sz="1300" dirty="0" err="1">
                <a:latin typeface="Calibri" panose="020F0502020204030204" pitchFamily="34" charset="0"/>
                <a:ea typeface="Calibri" panose="020F0502020204030204" pitchFamily="34" charset="0"/>
                <a:cs typeface="Times New Roman" panose="02020603050405020304" pitchFamily="18" charset="0"/>
              </a:rPr>
              <a:t>Gipuzkoa</a:t>
            </a:r>
            <a:r>
              <a:rPr lang="es-ES" sz="1300" dirty="0">
                <a:latin typeface="Calibri" panose="020F0502020204030204" pitchFamily="34" charset="0"/>
                <a:ea typeface="Calibri" panose="020F0502020204030204" pitchFamily="34" charset="0"/>
                <a:cs typeface="Times New Roman" panose="02020603050405020304" pitchFamily="18" charset="0"/>
              </a:rPr>
              <a:t> y 800.000 en Álava y </a:t>
            </a:r>
            <a:r>
              <a:rPr lang="es-ES" sz="1300" dirty="0" err="1">
                <a:latin typeface="Calibri" panose="020F0502020204030204" pitchFamily="34" charset="0"/>
                <a:ea typeface="Calibri" panose="020F0502020204030204" pitchFamily="34" charset="0"/>
                <a:cs typeface="Times New Roman" panose="02020603050405020304" pitchFamily="18" charset="0"/>
              </a:rPr>
              <a:t>Bizkaia</a:t>
            </a:r>
            <a:endParaRPr lang="es-ES" sz="13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buFont typeface="Arial" panose="020B0604020202020204" pitchFamily="34" charset="0"/>
              <a:buChar char="•"/>
            </a:pPr>
            <a:r>
              <a:rPr lang="es-ES" sz="1300" dirty="0">
                <a:latin typeface="Calibri" panose="020F0502020204030204" pitchFamily="34" charset="0"/>
                <a:ea typeface="Calibri" panose="020F0502020204030204" pitchFamily="34" charset="0"/>
                <a:cs typeface="Times New Roman" panose="02020603050405020304" pitchFamily="18" charset="0"/>
              </a:rPr>
              <a:t>Tarifas: Bizkaia (0,2-2 por 100) y Álava y Gipuzkoa (0,2-2,5 por 100)</a:t>
            </a:r>
          </a:p>
        </p:txBody>
      </p:sp>
      <p:sp>
        <p:nvSpPr>
          <p:cNvPr id="17" name="Hexágono 16">
            <a:extLst>
              <a:ext uri="{FF2B5EF4-FFF2-40B4-BE49-F238E27FC236}">
                <a16:creationId xmlns:a16="http://schemas.microsoft.com/office/drawing/2014/main" id="{2049D35D-9823-4B96-8A61-00FC815D57D3}"/>
              </a:ext>
            </a:extLst>
          </p:cNvPr>
          <p:cNvSpPr/>
          <p:nvPr/>
        </p:nvSpPr>
        <p:spPr>
          <a:xfrm>
            <a:off x="1636458" y="5760900"/>
            <a:ext cx="211491" cy="182320"/>
          </a:xfrm>
          <a:prstGeom prst="hexagon">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8" name="CuadroTexto 17">
            <a:extLst>
              <a:ext uri="{FF2B5EF4-FFF2-40B4-BE49-F238E27FC236}">
                <a16:creationId xmlns:a16="http://schemas.microsoft.com/office/drawing/2014/main" id="{CB17ACB2-FCB6-4370-8588-E30BA95A2DDE}"/>
              </a:ext>
            </a:extLst>
          </p:cNvPr>
          <p:cNvSpPr txBox="1"/>
          <p:nvPr/>
        </p:nvSpPr>
        <p:spPr>
          <a:xfrm>
            <a:off x="1847948" y="5708435"/>
            <a:ext cx="7095763" cy="338554"/>
          </a:xfrm>
          <a:prstGeom prst="rect">
            <a:avLst/>
          </a:prstGeom>
          <a:noFill/>
        </p:spPr>
        <p:txBody>
          <a:bodyPr wrap="square" rtlCol="0">
            <a:spAutoFit/>
          </a:bodyPr>
          <a:lstStyle/>
          <a:p>
            <a:pPr algn="just"/>
            <a:r>
              <a:rPr lang="es-ES" sz="1600" dirty="0"/>
              <a:t>Navarra</a:t>
            </a:r>
          </a:p>
        </p:txBody>
      </p:sp>
      <p:sp>
        <p:nvSpPr>
          <p:cNvPr id="19" name="Rectángulo 18">
            <a:extLst>
              <a:ext uri="{FF2B5EF4-FFF2-40B4-BE49-F238E27FC236}">
                <a16:creationId xmlns:a16="http://schemas.microsoft.com/office/drawing/2014/main" id="{BBDF3D2F-28BA-4A64-AB97-5631C48AFA6F}"/>
              </a:ext>
            </a:extLst>
          </p:cNvPr>
          <p:cNvSpPr/>
          <p:nvPr/>
        </p:nvSpPr>
        <p:spPr>
          <a:xfrm>
            <a:off x="1847944" y="6100860"/>
            <a:ext cx="7095763" cy="520399"/>
          </a:xfrm>
          <a:prstGeom prst="rect">
            <a:avLst/>
          </a:prstGeom>
          <a:noFill/>
          <a:ln>
            <a:solidFill>
              <a:schemeClr val="accent1"/>
            </a:solidFill>
          </a:ln>
        </p:spPr>
        <p:txBody>
          <a:bodyPr wrap="square">
            <a:spAutoFit/>
          </a:bodyPr>
          <a:lstStyle/>
          <a:p>
            <a:pPr marL="285750" indent="-285750" algn="just">
              <a:lnSpc>
                <a:spcPct val="107000"/>
              </a:lnSpc>
              <a:buFont typeface="Arial" panose="020B0604020202020204" pitchFamily="34" charset="0"/>
              <a:buChar char="•"/>
            </a:pPr>
            <a:r>
              <a:rPr lang="es-ES" sz="1300" dirty="0">
                <a:latin typeface="Calibri" panose="020F0502020204030204" pitchFamily="34" charset="0"/>
                <a:ea typeface="Calibri" panose="020F0502020204030204" pitchFamily="34" charset="0"/>
                <a:cs typeface="Times New Roman" panose="02020603050405020304" pitchFamily="18" charset="0"/>
              </a:rPr>
              <a:t>Mínimo exento: 550.000 </a:t>
            </a:r>
          </a:p>
          <a:p>
            <a:pPr marL="285750" indent="-285750" algn="just">
              <a:lnSpc>
                <a:spcPct val="107000"/>
              </a:lnSpc>
              <a:buFont typeface="Arial" panose="020B0604020202020204" pitchFamily="34" charset="0"/>
              <a:buChar char="•"/>
            </a:pPr>
            <a:r>
              <a:rPr lang="es-ES" sz="1300" dirty="0">
                <a:latin typeface="Calibri" panose="020F0502020204030204" pitchFamily="34" charset="0"/>
                <a:ea typeface="Calibri" panose="020F0502020204030204" pitchFamily="34" charset="0"/>
                <a:cs typeface="Times New Roman" panose="02020603050405020304" pitchFamily="18" charset="0"/>
              </a:rPr>
              <a:t>Tarifa: 0,16-2 por 100</a:t>
            </a:r>
          </a:p>
        </p:txBody>
      </p:sp>
      <p:pic>
        <p:nvPicPr>
          <p:cNvPr id="20" name="Imagen 19">
            <a:extLst>
              <a:ext uri="{FF2B5EF4-FFF2-40B4-BE49-F238E27FC236}">
                <a16:creationId xmlns:a16="http://schemas.microsoft.com/office/drawing/2014/main" id="{261CAF61-FB8C-4655-8117-9ADCA57C8B2A}"/>
              </a:ext>
            </a:extLst>
          </p:cNvPr>
          <p:cNvPicPr>
            <a:picLocks noChangeAspect="1"/>
          </p:cNvPicPr>
          <p:nvPr/>
        </p:nvPicPr>
        <p:blipFill>
          <a:blip r:embed="rId3"/>
          <a:stretch>
            <a:fillRect/>
          </a:stretch>
        </p:blipFill>
        <p:spPr>
          <a:xfrm>
            <a:off x="1128386" y="987630"/>
            <a:ext cx="628652" cy="342901"/>
          </a:xfrm>
          <a:prstGeom prst="rect">
            <a:avLst/>
          </a:prstGeom>
        </p:spPr>
      </p:pic>
      <p:sp>
        <p:nvSpPr>
          <p:cNvPr id="21" name="Rectángulo 20">
            <a:extLst>
              <a:ext uri="{FF2B5EF4-FFF2-40B4-BE49-F238E27FC236}">
                <a16:creationId xmlns:a16="http://schemas.microsoft.com/office/drawing/2014/main" id="{5879B8F0-16B6-4EE1-A0D1-E204C5C87A63}"/>
              </a:ext>
            </a:extLst>
          </p:cNvPr>
          <p:cNvSpPr/>
          <p:nvPr/>
        </p:nvSpPr>
        <p:spPr>
          <a:xfrm>
            <a:off x="1847949" y="2567634"/>
            <a:ext cx="7095763" cy="1367041"/>
          </a:xfrm>
          <a:prstGeom prst="rect">
            <a:avLst/>
          </a:prstGeom>
          <a:noFill/>
          <a:ln>
            <a:solidFill>
              <a:schemeClr val="accent1"/>
            </a:solidFill>
          </a:ln>
        </p:spPr>
        <p:txBody>
          <a:bodyPr wrap="square">
            <a:spAutoFit/>
          </a:bodyPr>
          <a:lstStyle/>
          <a:p>
            <a:pPr marL="285750" indent="-285750" algn="just">
              <a:lnSpc>
                <a:spcPct val="107000"/>
              </a:lnSpc>
              <a:buFont typeface="Arial" panose="020B0604020202020204" pitchFamily="34" charset="0"/>
              <a:buChar char="•"/>
            </a:pPr>
            <a:r>
              <a:rPr lang="es-ES" sz="1300" dirty="0">
                <a:latin typeface="Calibri" panose="020F0502020204030204" pitchFamily="34" charset="0"/>
                <a:ea typeface="Calibri" panose="020F0502020204030204" pitchFamily="34" charset="0"/>
                <a:cs typeface="Times New Roman" panose="02020603050405020304" pitchFamily="18" charset="0"/>
              </a:rPr>
              <a:t>Por defecto se aplica la estatal: 8 tramos y tipos del 0,2 al 3,5 por 100</a:t>
            </a:r>
          </a:p>
          <a:p>
            <a:pPr marL="285750" indent="-285750" algn="just">
              <a:lnSpc>
                <a:spcPct val="107000"/>
              </a:lnSpc>
              <a:buFont typeface="Arial" panose="020B0604020202020204" pitchFamily="34" charset="0"/>
              <a:buChar char="•"/>
            </a:pPr>
            <a:r>
              <a:rPr lang="es-ES" sz="1300" dirty="0">
                <a:latin typeface="Calibri" panose="020F0502020204030204" pitchFamily="34" charset="0"/>
                <a:ea typeface="Calibri" panose="020F0502020204030204" pitchFamily="34" charset="0"/>
                <a:cs typeface="Times New Roman" panose="02020603050405020304" pitchFamily="18" charset="0"/>
              </a:rPr>
              <a:t>Tienen tarifas diferentes: Andalucía, Asturias, Cantabria, Baleares, Cataluña, Extremadura, Galicia, Región de Murcia y Comunidad Valenciana</a:t>
            </a:r>
          </a:p>
          <a:p>
            <a:pPr marL="285750" indent="-285750" algn="just">
              <a:lnSpc>
                <a:spcPct val="107000"/>
              </a:lnSpc>
              <a:buFont typeface="Arial" panose="020B0604020202020204" pitchFamily="34" charset="0"/>
              <a:buChar char="•"/>
            </a:pPr>
            <a:r>
              <a:rPr lang="es-ES" sz="1300" dirty="0">
                <a:latin typeface="Calibri" panose="020F0502020204030204" pitchFamily="34" charset="0"/>
                <a:ea typeface="Calibri" panose="020F0502020204030204" pitchFamily="34" charset="0"/>
                <a:cs typeface="Times New Roman" panose="02020603050405020304" pitchFamily="18" charset="0"/>
              </a:rPr>
              <a:t>Los tipos mínimos oscilan entre el 0,2 de Galicia y las Comunidades que aplican la tarifa estatal, y el 0,3 de Extremadura</a:t>
            </a:r>
          </a:p>
          <a:p>
            <a:pPr marL="285750" indent="-285750" algn="just">
              <a:lnSpc>
                <a:spcPct val="107000"/>
              </a:lnSpc>
              <a:buFont typeface="Arial" panose="020B0604020202020204" pitchFamily="34" charset="0"/>
              <a:buChar char="•"/>
            </a:pPr>
            <a:r>
              <a:rPr lang="es-ES" sz="1300" dirty="0">
                <a:latin typeface="Calibri" panose="020F0502020204030204" pitchFamily="34" charset="0"/>
                <a:ea typeface="Calibri" panose="020F0502020204030204" pitchFamily="34" charset="0"/>
                <a:cs typeface="Times New Roman" panose="02020603050405020304" pitchFamily="18" charset="0"/>
              </a:rPr>
              <a:t>Los tipos máximos van desde el 2,5 de Galicia al 3,75 de Extremadura</a:t>
            </a:r>
          </a:p>
        </p:txBody>
      </p:sp>
    </p:spTree>
    <p:extLst>
      <p:ext uri="{BB962C8B-B14F-4D97-AF65-F5344CB8AC3E}">
        <p14:creationId xmlns:p14="http://schemas.microsoft.com/office/powerpoint/2010/main" val="16611909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1CA9F5C3-1B88-FB4A-87C8-FEDE4C1C109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9144"/>
            <a:ext cx="9144000" cy="6839712"/>
          </a:xfrm>
          <a:prstGeom prst="rect">
            <a:avLst/>
          </a:prstGeom>
        </p:spPr>
      </p:pic>
      <p:sp>
        <p:nvSpPr>
          <p:cNvPr id="3" name="CuadroTexto 2">
            <a:extLst>
              <a:ext uri="{FF2B5EF4-FFF2-40B4-BE49-F238E27FC236}">
                <a16:creationId xmlns:a16="http://schemas.microsoft.com/office/drawing/2014/main" id="{A1209E95-EEA9-40E6-A985-4495BE7C625C}"/>
              </a:ext>
            </a:extLst>
          </p:cNvPr>
          <p:cNvSpPr txBox="1"/>
          <p:nvPr/>
        </p:nvSpPr>
        <p:spPr>
          <a:xfrm>
            <a:off x="1489310" y="839195"/>
            <a:ext cx="7384724" cy="400110"/>
          </a:xfrm>
          <a:prstGeom prst="rect">
            <a:avLst/>
          </a:prstGeom>
          <a:noFill/>
        </p:spPr>
        <p:txBody>
          <a:bodyPr wrap="square" rtlCol="0">
            <a:spAutoFit/>
          </a:bodyPr>
          <a:lstStyle/>
          <a:p>
            <a:r>
              <a:rPr lang="es-ES" sz="2000" dirty="0">
                <a:solidFill>
                  <a:srgbClr val="CB4E33"/>
                </a:solidFill>
              </a:rPr>
              <a:t>Resumen del panorama en ISD - Competencias normativas </a:t>
            </a:r>
          </a:p>
        </p:txBody>
      </p:sp>
      <p:sp>
        <p:nvSpPr>
          <p:cNvPr id="5" name="Rectángulo 4">
            <a:extLst>
              <a:ext uri="{FF2B5EF4-FFF2-40B4-BE49-F238E27FC236}">
                <a16:creationId xmlns:a16="http://schemas.microsoft.com/office/drawing/2014/main" id="{3A052AAE-8C69-4C26-A850-992DDB93B1CC}"/>
              </a:ext>
            </a:extLst>
          </p:cNvPr>
          <p:cNvSpPr/>
          <p:nvPr/>
        </p:nvSpPr>
        <p:spPr>
          <a:xfrm>
            <a:off x="569167" y="1284417"/>
            <a:ext cx="4320075" cy="1384995"/>
          </a:xfrm>
          <a:prstGeom prst="rect">
            <a:avLst/>
          </a:prstGeom>
          <a:solidFill>
            <a:schemeClr val="bg1"/>
          </a:solidFill>
          <a:ln>
            <a:solidFill>
              <a:srgbClr val="FBC7B7"/>
            </a:solidFill>
          </a:ln>
        </p:spPr>
        <p:txBody>
          <a:bodyPr wrap="square">
            <a:spAutoFit/>
          </a:bodyPr>
          <a:lstStyle/>
          <a:p>
            <a:pPr marL="285750" indent="-285750">
              <a:lnSpc>
                <a:spcPct val="150000"/>
              </a:lnSpc>
              <a:buFont typeface="Arial" panose="020B0604020202020204" pitchFamily="34" charset="0"/>
              <a:buChar char="•"/>
            </a:pPr>
            <a:r>
              <a:rPr lang="es-ES" sz="1400" dirty="0"/>
              <a:t>Reducciones propias o que mejoren la norma estatal</a:t>
            </a:r>
          </a:p>
          <a:p>
            <a:pPr marL="285750" indent="-285750">
              <a:lnSpc>
                <a:spcPct val="150000"/>
              </a:lnSpc>
              <a:buFont typeface="Arial" panose="020B0604020202020204" pitchFamily="34" charset="0"/>
              <a:buChar char="•"/>
            </a:pPr>
            <a:r>
              <a:rPr lang="es-ES" sz="1400" dirty="0"/>
              <a:t>Tarifa</a:t>
            </a:r>
          </a:p>
          <a:p>
            <a:pPr marL="285750" indent="-285750">
              <a:lnSpc>
                <a:spcPct val="150000"/>
              </a:lnSpc>
              <a:buFont typeface="Arial" panose="020B0604020202020204" pitchFamily="34" charset="0"/>
              <a:buChar char="•"/>
            </a:pPr>
            <a:r>
              <a:rPr lang="es-ES" sz="1400" dirty="0"/>
              <a:t>Cuantía y coeficientes del patrimonio preexistente</a:t>
            </a:r>
          </a:p>
          <a:p>
            <a:pPr marL="285750" indent="-285750">
              <a:lnSpc>
                <a:spcPct val="150000"/>
              </a:lnSpc>
              <a:buFont typeface="Arial" panose="020B0604020202020204" pitchFamily="34" charset="0"/>
              <a:buChar char="•"/>
            </a:pPr>
            <a:r>
              <a:rPr lang="es-ES" sz="1400" dirty="0"/>
              <a:t>Deducciones y bonificaciones de la cuota</a:t>
            </a:r>
          </a:p>
        </p:txBody>
      </p:sp>
      <p:sp>
        <p:nvSpPr>
          <p:cNvPr id="6" name="Rectángulo 5">
            <a:extLst>
              <a:ext uri="{FF2B5EF4-FFF2-40B4-BE49-F238E27FC236}">
                <a16:creationId xmlns:a16="http://schemas.microsoft.com/office/drawing/2014/main" id="{FA4A7F8E-0F38-4CF0-8FE9-A5C985186699}"/>
              </a:ext>
            </a:extLst>
          </p:cNvPr>
          <p:cNvSpPr/>
          <p:nvPr/>
        </p:nvSpPr>
        <p:spPr>
          <a:xfrm>
            <a:off x="569166" y="2788169"/>
            <a:ext cx="3991879" cy="461665"/>
          </a:xfrm>
          <a:prstGeom prst="rect">
            <a:avLst/>
          </a:prstGeom>
          <a:solidFill>
            <a:schemeClr val="accent6">
              <a:lumMod val="20000"/>
              <a:lumOff val="80000"/>
            </a:schemeClr>
          </a:solidFill>
        </p:spPr>
        <p:txBody>
          <a:bodyPr wrap="square" anchor="ctr" anchorCtr="0">
            <a:spAutoFit/>
          </a:bodyPr>
          <a:lstStyle/>
          <a:p>
            <a:pPr marL="285750" indent="-285750">
              <a:lnSpc>
                <a:spcPct val="150000"/>
              </a:lnSpc>
              <a:buFont typeface="Arial" panose="020B0604020202020204" pitchFamily="34" charset="0"/>
              <a:buChar char="•"/>
            </a:pPr>
            <a:r>
              <a:rPr lang="es-ES" sz="1600" dirty="0"/>
              <a:t>Tarifa estatal</a:t>
            </a:r>
          </a:p>
        </p:txBody>
      </p:sp>
      <p:graphicFrame>
        <p:nvGraphicFramePr>
          <p:cNvPr id="7" name="Tabla 6">
            <a:extLst>
              <a:ext uri="{FF2B5EF4-FFF2-40B4-BE49-F238E27FC236}">
                <a16:creationId xmlns:a16="http://schemas.microsoft.com/office/drawing/2014/main" id="{0B7F1B14-FFF9-49E3-8661-20F810C95988}"/>
              </a:ext>
            </a:extLst>
          </p:cNvPr>
          <p:cNvGraphicFramePr>
            <a:graphicFrameLocks noGrp="1"/>
          </p:cNvGraphicFramePr>
          <p:nvPr>
            <p:extLst>
              <p:ext uri="{D42A27DB-BD31-4B8C-83A1-F6EECF244321}">
                <p14:modId xmlns:p14="http://schemas.microsoft.com/office/powerpoint/2010/main" val="237030093"/>
              </p:ext>
            </p:extLst>
          </p:nvPr>
        </p:nvGraphicFramePr>
        <p:xfrm>
          <a:off x="569166" y="3987028"/>
          <a:ext cx="3991879" cy="2667260"/>
        </p:xfrm>
        <a:graphic>
          <a:graphicData uri="http://schemas.openxmlformats.org/drawingml/2006/table">
            <a:tbl>
              <a:tblPr>
                <a:tableStyleId>{85BE263C-DBD7-4A20-BB59-AAB30ACAA65A}</a:tableStyleId>
              </a:tblPr>
              <a:tblGrid>
                <a:gridCol w="1132745">
                  <a:extLst>
                    <a:ext uri="{9D8B030D-6E8A-4147-A177-3AD203B41FA5}">
                      <a16:colId xmlns:a16="http://schemas.microsoft.com/office/drawing/2014/main" val="20000"/>
                    </a:ext>
                  </a:extLst>
                </a:gridCol>
                <a:gridCol w="1132745">
                  <a:extLst>
                    <a:ext uri="{9D8B030D-6E8A-4147-A177-3AD203B41FA5}">
                      <a16:colId xmlns:a16="http://schemas.microsoft.com/office/drawing/2014/main" val="20001"/>
                    </a:ext>
                  </a:extLst>
                </a:gridCol>
                <a:gridCol w="593644">
                  <a:extLst>
                    <a:ext uri="{9D8B030D-6E8A-4147-A177-3AD203B41FA5}">
                      <a16:colId xmlns:a16="http://schemas.microsoft.com/office/drawing/2014/main" val="20002"/>
                    </a:ext>
                  </a:extLst>
                </a:gridCol>
                <a:gridCol w="1132745">
                  <a:extLst>
                    <a:ext uri="{9D8B030D-6E8A-4147-A177-3AD203B41FA5}">
                      <a16:colId xmlns:a16="http://schemas.microsoft.com/office/drawing/2014/main" val="20003"/>
                    </a:ext>
                  </a:extLst>
                </a:gridCol>
              </a:tblGrid>
              <a:tr h="240063">
                <a:tc rowSpan="2">
                  <a:txBody>
                    <a:bodyPr/>
                    <a:lstStyle/>
                    <a:p>
                      <a:pPr algn="ctr"/>
                      <a:r>
                        <a:rPr lang="es-ES" sz="1050" b="1" dirty="0">
                          <a:effectLst/>
                        </a:rPr>
                        <a:t>Patrimonio preexistente</a:t>
                      </a:r>
                    </a:p>
                    <a:p>
                      <a:pPr algn="ctr"/>
                      <a:r>
                        <a:rPr lang="es-ES" sz="1050" b="1" dirty="0">
                          <a:effectLst/>
                        </a:rPr>
                        <a:t>–</a:t>
                      </a:r>
                    </a:p>
                    <a:p>
                      <a:pPr algn="ctr"/>
                      <a:r>
                        <a:rPr lang="es-ES" sz="1050" b="1" dirty="0">
                          <a:effectLst/>
                        </a:rPr>
                        <a:t>Euros</a:t>
                      </a:r>
                      <a:endParaRPr lang="es-ES" sz="1050" b="1" dirty="0">
                        <a:solidFill>
                          <a:srgbClr val="333333"/>
                        </a:solidFill>
                        <a:effectLst/>
                      </a:endParaRPr>
                    </a:p>
                  </a:txBody>
                  <a:tcPr marL="85396" marR="85396" marT="42698" marB="42698" anchor="ctr"/>
                </a:tc>
                <a:tc gridSpan="3">
                  <a:txBody>
                    <a:bodyPr/>
                    <a:lstStyle/>
                    <a:p>
                      <a:pPr algn="ctr"/>
                      <a:r>
                        <a:rPr lang="es-ES" sz="1050" b="1" dirty="0">
                          <a:effectLst/>
                        </a:rPr>
                        <a:t>Grupos del artículo 20</a:t>
                      </a:r>
                      <a:endParaRPr lang="es-ES" sz="1050" b="1" dirty="0">
                        <a:solidFill>
                          <a:srgbClr val="333333"/>
                        </a:solidFill>
                        <a:effectLst/>
                      </a:endParaRPr>
                    </a:p>
                  </a:txBody>
                  <a:tcPr marL="85396" marR="85396" marT="42698" marB="42698" anchor="ct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0000"/>
                  </a:ext>
                </a:extLst>
              </a:tr>
              <a:tr h="469588">
                <a:tc vMerge="1">
                  <a:txBody>
                    <a:bodyPr/>
                    <a:lstStyle/>
                    <a:p>
                      <a:endParaRPr lang="es-ES"/>
                    </a:p>
                  </a:txBody>
                  <a:tcPr/>
                </a:tc>
                <a:tc>
                  <a:txBody>
                    <a:bodyPr/>
                    <a:lstStyle/>
                    <a:p>
                      <a:pPr algn="ctr"/>
                      <a:r>
                        <a:rPr lang="es-ES" sz="1100" b="1">
                          <a:effectLst/>
                        </a:rPr>
                        <a:t>I y II</a:t>
                      </a:r>
                      <a:endParaRPr lang="es-ES" sz="1100" b="1">
                        <a:solidFill>
                          <a:srgbClr val="333333"/>
                        </a:solidFill>
                        <a:effectLst/>
                      </a:endParaRPr>
                    </a:p>
                  </a:txBody>
                  <a:tcPr marL="85396" marR="85396" marT="42698" marB="42698" anchor="ctr"/>
                </a:tc>
                <a:tc>
                  <a:txBody>
                    <a:bodyPr/>
                    <a:lstStyle/>
                    <a:p>
                      <a:pPr algn="ctr"/>
                      <a:r>
                        <a:rPr lang="es-ES" sz="1100" b="1">
                          <a:effectLst/>
                        </a:rPr>
                        <a:t>III</a:t>
                      </a:r>
                      <a:endParaRPr lang="es-ES" sz="1100" b="1">
                        <a:solidFill>
                          <a:srgbClr val="333333"/>
                        </a:solidFill>
                        <a:effectLst/>
                      </a:endParaRPr>
                    </a:p>
                  </a:txBody>
                  <a:tcPr marL="85396" marR="85396" marT="42698" marB="42698" anchor="ctr"/>
                </a:tc>
                <a:tc>
                  <a:txBody>
                    <a:bodyPr/>
                    <a:lstStyle/>
                    <a:p>
                      <a:pPr algn="ctr"/>
                      <a:r>
                        <a:rPr lang="es-ES" sz="1100" b="1" dirty="0">
                          <a:effectLst/>
                        </a:rPr>
                        <a:t>IV</a:t>
                      </a:r>
                      <a:endParaRPr lang="es-ES" sz="1100" b="1" dirty="0">
                        <a:solidFill>
                          <a:srgbClr val="333333"/>
                        </a:solidFill>
                        <a:effectLst/>
                      </a:endParaRPr>
                    </a:p>
                  </a:txBody>
                  <a:tcPr marL="85396" marR="85396" marT="42698" marB="42698" anchor="ctr"/>
                </a:tc>
                <a:extLst>
                  <a:ext uri="{0D108BD9-81ED-4DB2-BD59-A6C34878D82A}">
                    <a16:rowId xmlns:a16="http://schemas.microsoft.com/office/drawing/2014/main" val="10001"/>
                  </a:ext>
                </a:extLst>
              </a:tr>
              <a:tr h="396592">
                <a:tc>
                  <a:txBody>
                    <a:bodyPr/>
                    <a:lstStyle/>
                    <a:p>
                      <a:pPr algn="l"/>
                      <a:r>
                        <a:rPr lang="es-ES" sz="1050" b="1" dirty="0">
                          <a:effectLst/>
                        </a:rPr>
                        <a:t>De 0 a 402.678,11</a:t>
                      </a:r>
                    </a:p>
                  </a:txBody>
                  <a:tcPr marL="85396" marR="85396" marT="42698" marB="42698" anchor="ctr"/>
                </a:tc>
                <a:tc>
                  <a:txBody>
                    <a:bodyPr/>
                    <a:lstStyle/>
                    <a:p>
                      <a:pPr algn="ctr"/>
                      <a:r>
                        <a:rPr lang="es-ES" sz="1100">
                          <a:effectLst/>
                        </a:rPr>
                        <a:t>1,0000</a:t>
                      </a:r>
                    </a:p>
                  </a:txBody>
                  <a:tcPr marL="85396" marR="85396" marT="42698" marB="42698" anchor="ctr"/>
                </a:tc>
                <a:tc>
                  <a:txBody>
                    <a:bodyPr/>
                    <a:lstStyle/>
                    <a:p>
                      <a:pPr algn="ctr"/>
                      <a:r>
                        <a:rPr lang="es-ES" sz="1100" dirty="0">
                          <a:effectLst/>
                        </a:rPr>
                        <a:t>1,5882</a:t>
                      </a:r>
                    </a:p>
                  </a:txBody>
                  <a:tcPr marL="85396" marR="85396" marT="42698" marB="42698" anchor="ctr"/>
                </a:tc>
                <a:tc>
                  <a:txBody>
                    <a:bodyPr/>
                    <a:lstStyle/>
                    <a:p>
                      <a:pPr algn="ctr"/>
                      <a:r>
                        <a:rPr lang="es-ES" sz="1100" dirty="0">
                          <a:effectLst/>
                        </a:rPr>
                        <a:t>2,0000</a:t>
                      </a:r>
                    </a:p>
                  </a:txBody>
                  <a:tcPr marL="85396" marR="85396" marT="42698" marB="42698" anchor="ctr"/>
                </a:tc>
                <a:extLst>
                  <a:ext uri="{0D108BD9-81ED-4DB2-BD59-A6C34878D82A}">
                    <a16:rowId xmlns:a16="http://schemas.microsoft.com/office/drawing/2014/main" val="10002"/>
                  </a:ext>
                </a:extLst>
              </a:tr>
              <a:tr h="553121">
                <a:tc>
                  <a:txBody>
                    <a:bodyPr/>
                    <a:lstStyle/>
                    <a:p>
                      <a:pPr algn="l"/>
                      <a:r>
                        <a:rPr lang="es-ES" sz="1050" b="1" dirty="0">
                          <a:effectLst/>
                        </a:rPr>
                        <a:t>De más de 402.678,11 a 2.007.380,43</a:t>
                      </a:r>
                    </a:p>
                  </a:txBody>
                  <a:tcPr marL="85396" marR="85396" marT="42698" marB="42698" anchor="ctr"/>
                </a:tc>
                <a:tc>
                  <a:txBody>
                    <a:bodyPr/>
                    <a:lstStyle/>
                    <a:p>
                      <a:pPr algn="ctr"/>
                      <a:r>
                        <a:rPr lang="es-ES" sz="1100" dirty="0">
                          <a:effectLst/>
                        </a:rPr>
                        <a:t>1,0500</a:t>
                      </a:r>
                    </a:p>
                  </a:txBody>
                  <a:tcPr marL="85396" marR="85396" marT="42698" marB="42698" anchor="ctr"/>
                </a:tc>
                <a:tc>
                  <a:txBody>
                    <a:bodyPr/>
                    <a:lstStyle/>
                    <a:p>
                      <a:pPr algn="ctr"/>
                      <a:r>
                        <a:rPr lang="es-ES" sz="1100">
                          <a:effectLst/>
                        </a:rPr>
                        <a:t>1,6676</a:t>
                      </a:r>
                    </a:p>
                  </a:txBody>
                  <a:tcPr marL="85396" marR="85396" marT="42698" marB="42698" anchor="ctr"/>
                </a:tc>
                <a:tc>
                  <a:txBody>
                    <a:bodyPr/>
                    <a:lstStyle/>
                    <a:p>
                      <a:pPr algn="ctr"/>
                      <a:r>
                        <a:rPr lang="es-ES" sz="1100">
                          <a:effectLst/>
                        </a:rPr>
                        <a:t>2,1000</a:t>
                      </a:r>
                    </a:p>
                  </a:txBody>
                  <a:tcPr marL="85396" marR="85396" marT="42698" marB="42698" anchor="ctr"/>
                </a:tc>
                <a:extLst>
                  <a:ext uri="{0D108BD9-81ED-4DB2-BD59-A6C34878D82A}">
                    <a16:rowId xmlns:a16="http://schemas.microsoft.com/office/drawing/2014/main" val="10003"/>
                  </a:ext>
                </a:extLst>
              </a:tr>
              <a:tr h="553121">
                <a:tc>
                  <a:txBody>
                    <a:bodyPr/>
                    <a:lstStyle/>
                    <a:p>
                      <a:pPr algn="l"/>
                      <a:r>
                        <a:rPr lang="es-ES" sz="1050" b="1" dirty="0">
                          <a:effectLst/>
                        </a:rPr>
                        <a:t>De más de 2.007.380,43 a 4.020.770,98</a:t>
                      </a:r>
                    </a:p>
                  </a:txBody>
                  <a:tcPr marL="85396" marR="85396" marT="42698" marB="42698" anchor="ctr"/>
                </a:tc>
                <a:tc>
                  <a:txBody>
                    <a:bodyPr/>
                    <a:lstStyle/>
                    <a:p>
                      <a:pPr algn="ctr"/>
                      <a:r>
                        <a:rPr lang="es-ES" sz="1100" dirty="0">
                          <a:effectLst/>
                        </a:rPr>
                        <a:t>1,1000</a:t>
                      </a:r>
                    </a:p>
                  </a:txBody>
                  <a:tcPr marL="85396" marR="85396" marT="42698" marB="42698" anchor="ctr"/>
                </a:tc>
                <a:tc>
                  <a:txBody>
                    <a:bodyPr/>
                    <a:lstStyle/>
                    <a:p>
                      <a:pPr algn="ctr"/>
                      <a:r>
                        <a:rPr lang="es-ES" sz="1100">
                          <a:effectLst/>
                        </a:rPr>
                        <a:t>1,7471</a:t>
                      </a:r>
                    </a:p>
                  </a:txBody>
                  <a:tcPr marL="85396" marR="85396" marT="42698" marB="42698" anchor="ctr"/>
                </a:tc>
                <a:tc>
                  <a:txBody>
                    <a:bodyPr/>
                    <a:lstStyle/>
                    <a:p>
                      <a:pPr algn="ctr"/>
                      <a:r>
                        <a:rPr lang="es-ES" sz="1100" dirty="0">
                          <a:effectLst/>
                        </a:rPr>
                        <a:t>2,2000</a:t>
                      </a:r>
                    </a:p>
                  </a:txBody>
                  <a:tcPr marL="85396" marR="85396" marT="42698" marB="42698" anchor="ctr"/>
                </a:tc>
                <a:extLst>
                  <a:ext uri="{0D108BD9-81ED-4DB2-BD59-A6C34878D82A}">
                    <a16:rowId xmlns:a16="http://schemas.microsoft.com/office/drawing/2014/main" val="10004"/>
                  </a:ext>
                </a:extLst>
              </a:tr>
              <a:tr h="396592">
                <a:tc>
                  <a:txBody>
                    <a:bodyPr/>
                    <a:lstStyle/>
                    <a:p>
                      <a:pPr algn="l"/>
                      <a:r>
                        <a:rPr lang="es-ES" sz="1050" b="1" dirty="0">
                          <a:effectLst/>
                        </a:rPr>
                        <a:t>Más de 4.020.770,98</a:t>
                      </a:r>
                    </a:p>
                  </a:txBody>
                  <a:tcPr marL="85396" marR="85396" marT="42698" marB="42698" anchor="ctr"/>
                </a:tc>
                <a:tc>
                  <a:txBody>
                    <a:bodyPr/>
                    <a:lstStyle/>
                    <a:p>
                      <a:pPr algn="ctr"/>
                      <a:r>
                        <a:rPr lang="es-ES" sz="1100">
                          <a:effectLst/>
                        </a:rPr>
                        <a:t>1,2000</a:t>
                      </a:r>
                    </a:p>
                  </a:txBody>
                  <a:tcPr marL="85396" marR="85396" marT="42698" marB="42698" anchor="ctr"/>
                </a:tc>
                <a:tc>
                  <a:txBody>
                    <a:bodyPr/>
                    <a:lstStyle/>
                    <a:p>
                      <a:pPr algn="ctr"/>
                      <a:r>
                        <a:rPr lang="es-ES" sz="1100" dirty="0">
                          <a:effectLst/>
                        </a:rPr>
                        <a:t>1,9059</a:t>
                      </a:r>
                    </a:p>
                  </a:txBody>
                  <a:tcPr marL="85396" marR="85396" marT="42698" marB="42698" anchor="ctr"/>
                </a:tc>
                <a:tc>
                  <a:txBody>
                    <a:bodyPr/>
                    <a:lstStyle/>
                    <a:p>
                      <a:pPr algn="ctr"/>
                      <a:r>
                        <a:rPr lang="es-ES" sz="1100" dirty="0">
                          <a:effectLst/>
                        </a:rPr>
                        <a:t>2,4000</a:t>
                      </a:r>
                    </a:p>
                  </a:txBody>
                  <a:tcPr marL="85396" marR="85396" marT="42698" marB="42698" anchor="ctr"/>
                </a:tc>
                <a:extLst>
                  <a:ext uri="{0D108BD9-81ED-4DB2-BD59-A6C34878D82A}">
                    <a16:rowId xmlns:a16="http://schemas.microsoft.com/office/drawing/2014/main" val="10005"/>
                  </a:ext>
                </a:extLst>
              </a:tr>
            </a:tbl>
          </a:graphicData>
        </a:graphic>
      </p:graphicFrame>
      <p:sp>
        <p:nvSpPr>
          <p:cNvPr id="8" name="Rectángulo 7">
            <a:extLst>
              <a:ext uri="{FF2B5EF4-FFF2-40B4-BE49-F238E27FC236}">
                <a16:creationId xmlns:a16="http://schemas.microsoft.com/office/drawing/2014/main" id="{CB23B4EC-423E-45AA-941C-68FE12CB5299}"/>
              </a:ext>
            </a:extLst>
          </p:cNvPr>
          <p:cNvSpPr/>
          <p:nvPr/>
        </p:nvSpPr>
        <p:spPr>
          <a:xfrm>
            <a:off x="569166" y="3378045"/>
            <a:ext cx="3991879" cy="461665"/>
          </a:xfrm>
          <a:prstGeom prst="rect">
            <a:avLst/>
          </a:prstGeom>
          <a:solidFill>
            <a:schemeClr val="accent6">
              <a:lumMod val="20000"/>
              <a:lumOff val="80000"/>
            </a:schemeClr>
          </a:solidFill>
        </p:spPr>
        <p:txBody>
          <a:bodyPr wrap="square">
            <a:spAutoFit/>
          </a:bodyPr>
          <a:lstStyle/>
          <a:p>
            <a:pPr marL="285750" indent="-285750">
              <a:lnSpc>
                <a:spcPct val="150000"/>
              </a:lnSpc>
              <a:buFont typeface="Arial" panose="020B0604020202020204" pitchFamily="34" charset="0"/>
              <a:buChar char="•"/>
            </a:pPr>
            <a:r>
              <a:rPr lang="es-ES" sz="1600" dirty="0"/>
              <a:t>Coeficientes patrimonio preexistente:</a:t>
            </a:r>
          </a:p>
        </p:txBody>
      </p:sp>
      <p:sp>
        <p:nvSpPr>
          <p:cNvPr id="9" name="Flecha derecha 13">
            <a:extLst>
              <a:ext uri="{FF2B5EF4-FFF2-40B4-BE49-F238E27FC236}">
                <a16:creationId xmlns:a16="http://schemas.microsoft.com/office/drawing/2014/main" id="{1AD85ADA-B472-449A-9437-E49B2B1152A1}"/>
              </a:ext>
            </a:extLst>
          </p:cNvPr>
          <p:cNvSpPr/>
          <p:nvPr/>
        </p:nvSpPr>
        <p:spPr>
          <a:xfrm>
            <a:off x="3834750" y="2935025"/>
            <a:ext cx="1157128" cy="167951"/>
          </a:xfrm>
          <a:prstGeom prst="rightArrow">
            <a:avLst/>
          </a:prstGeom>
          <a:solidFill>
            <a:srgbClr val="D8224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rgbClr val="E33DDB"/>
              </a:solidFill>
            </a:endParaRPr>
          </a:p>
        </p:txBody>
      </p:sp>
      <p:graphicFrame>
        <p:nvGraphicFramePr>
          <p:cNvPr id="10" name="Tabla 9">
            <a:extLst>
              <a:ext uri="{FF2B5EF4-FFF2-40B4-BE49-F238E27FC236}">
                <a16:creationId xmlns:a16="http://schemas.microsoft.com/office/drawing/2014/main" id="{51A22801-A2A6-4545-9D60-5F109215FC10}"/>
              </a:ext>
            </a:extLst>
          </p:cNvPr>
          <p:cNvGraphicFramePr>
            <a:graphicFrameLocks noGrp="1"/>
          </p:cNvGraphicFramePr>
          <p:nvPr>
            <p:extLst>
              <p:ext uri="{D42A27DB-BD31-4B8C-83A1-F6EECF244321}">
                <p14:modId xmlns:p14="http://schemas.microsoft.com/office/powerpoint/2010/main" val="3469823894"/>
              </p:ext>
            </p:extLst>
          </p:nvPr>
        </p:nvGraphicFramePr>
        <p:xfrm>
          <a:off x="4991878" y="1357230"/>
          <a:ext cx="3969244" cy="5297058"/>
        </p:xfrm>
        <a:graphic>
          <a:graphicData uri="http://schemas.openxmlformats.org/drawingml/2006/table">
            <a:tbl>
              <a:tblPr>
                <a:tableStyleId>{85BE263C-DBD7-4A20-BB59-AAB30ACAA65A}</a:tableStyleId>
              </a:tblPr>
              <a:tblGrid>
                <a:gridCol w="992311">
                  <a:extLst>
                    <a:ext uri="{9D8B030D-6E8A-4147-A177-3AD203B41FA5}">
                      <a16:colId xmlns:a16="http://schemas.microsoft.com/office/drawing/2014/main" val="20000"/>
                    </a:ext>
                  </a:extLst>
                </a:gridCol>
                <a:gridCol w="992311">
                  <a:extLst>
                    <a:ext uri="{9D8B030D-6E8A-4147-A177-3AD203B41FA5}">
                      <a16:colId xmlns:a16="http://schemas.microsoft.com/office/drawing/2014/main" val="20001"/>
                    </a:ext>
                  </a:extLst>
                </a:gridCol>
                <a:gridCol w="992311">
                  <a:extLst>
                    <a:ext uri="{9D8B030D-6E8A-4147-A177-3AD203B41FA5}">
                      <a16:colId xmlns:a16="http://schemas.microsoft.com/office/drawing/2014/main" val="20002"/>
                    </a:ext>
                  </a:extLst>
                </a:gridCol>
                <a:gridCol w="992311">
                  <a:extLst>
                    <a:ext uri="{9D8B030D-6E8A-4147-A177-3AD203B41FA5}">
                      <a16:colId xmlns:a16="http://schemas.microsoft.com/office/drawing/2014/main" val="20003"/>
                    </a:ext>
                  </a:extLst>
                </a:gridCol>
              </a:tblGrid>
              <a:tr h="887714">
                <a:tc>
                  <a:txBody>
                    <a:bodyPr/>
                    <a:lstStyle/>
                    <a:p>
                      <a:pPr algn="ctr"/>
                      <a:r>
                        <a:rPr lang="es-ES" sz="1100" b="1" dirty="0">
                          <a:effectLst/>
                        </a:rPr>
                        <a:t>Base liquidable</a:t>
                      </a:r>
                    </a:p>
                    <a:p>
                      <a:pPr algn="ctr"/>
                      <a:r>
                        <a:rPr lang="es-ES" sz="1100" b="1" dirty="0">
                          <a:effectLst/>
                        </a:rPr>
                        <a:t>-</a:t>
                      </a:r>
                    </a:p>
                    <a:p>
                      <a:pPr algn="ctr"/>
                      <a:r>
                        <a:rPr lang="es-ES" sz="1100" b="1" dirty="0">
                          <a:effectLst/>
                        </a:rPr>
                        <a:t>Hasta euros</a:t>
                      </a:r>
                      <a:endParaRPr lang="es-ES" sz="1100" b="1" dirty="0">
                        <a:solidFill>
                          <a:srgbClr val="333333"/>
                        </a:solidFill>
                        <a:effectLst/>
                      </a:endParaRPr>
                    </a:p>
                  </a:txBody>
                  <a:tcPr marL="58779" marR="58779" marT="29389" marB="29389" anchor="ctr"/>
                </a:tc>
                <a:tc>
                  <a:txBody>
                    <a:bodyPr/>
                    <a:lstStyle/>
                    <a:p>
                      <a:pPr algn="ctr"/>
                      <a:r>
                        <a:rPr lang="es-ES" sz="1100" b="1" dirty="0">
                          <a:effectLst/>
                        </a:rPr>
                        <a:t>Cuota íntegra</a:t>
                      </a:r>
                    </a:p>
                    <a:p>
                      <a:pPr algn="ctr"/>
                      <a:r>
                        <a:rPr lang="es-ES" sz="1100" b="1" dirty="0">
                          <a:effectLst/>
                        </a:rPr>
                        <a:t>–</a:t>
                      </a:r>
                    </a:p>
                    <a:p>
                      <a:pPr algn="ctr"/>
                      <a:r>
                        <a:rPr lang="es-ES" sz="1100" b="1" dirty="0">
                          <a:effectLst/>
                        </a:rPr>
                        <a:t>Euros</a:t>
                      </a:r>
                      <a:endParaRPr lang="es-ES" sz="1100" b="1" dirty="0">
                        <a:solidFill>
                          <a:srgbClr val="333333"/>
                        </a:solidFill>
                        <a:effectLst/>
                      </a:endParaRPr>
                    </a:p>
                  </a:txBody>
                  <a:tcPr marL="58779" marR="58779" marT="29389" marB="29389" anchor="ctr"/>
                </a:tc>
                <a:tc>
                  <a:txBody>
                    <a:bodyPr/>
                    <a:lstStyle/>
                    <a:p>
                      <a:pPr algn="ctr"/>
                      <a:r>
                        <a:rPr lang="es-ES" sz="1100" b="1" dirty="0">
                          <a:effectLst/>
                        </a:rPr>
                        <a:t>Resto base liquidable</a:t>
                      </a:r>
                    </a:p>
                    <a:p>
                      <a:pPr algn="ctr"/>
                      <a:r>
                        <a:rPr lang="es-ES" sz="1100" b="1" dirty="0">
                          <a:effectLst/>
                        </a:rPr>
                        <a:t>–</a:t>
                      </a:r>
                    </a:p>
                    <a:p>
                      <a:pPr algn="ctr"/>
                      <a:r>
                        <a:rPr lang="es-ES" sz="1100" b="1" dirty="0">
                          <a:effectLst/>
                        </a:rPr>
                        <a:t>Hasta euros</a:t>
                      </a:r>
                      <a:endParaRPr lang="es-ES" sz="1100" b="1" dirty="0">
                        <a:solidFill>
                          <a:srgbClr val="333333"/>
                        </a:solidFill>
                        <a:effectLst/>
                      </a:endParaRPr>
                    </a:p>
                  </a:txBody>
                  <a:tcPr marL="58779" marR="58779" marT="29389" marB="29389" anchor="ctr"/>
                </a:tc>
                <a:tc>
                  <a:txBody>
                    <a:bodyPr/>
                    <a:lstStyle/>
                    <a:p>
                      <a:pPr algn="ctr"/>
                      <a:r>
                        <a:rPr lang="es-ES" sz="1100" b="1" dirty="0">
                          <a:effectLst/>
                        </a:rPr>
                        <a:t>Tipo aplicable</a:t>
                      </a:r>
                    </a:p>
                    <a:p>
                      <a:pPr algn="ctr"/>
                      <a:r>
                        <a:rPr lang="es-ES" sz="1100" b="1" dirty="0">
                          <a:effectLst/>
                        </a:rPr>
                        <a:t>–</a:t>
                      </a:r>
                    </a:p>
                    <a:p>
                      <a:pPr algn="ctr"/>
                      <a:r>
                        <a:rPr lang="es-ES" sz="1100" b="1" dirty="0">
                          <a:effectLst/>
                        </a:rPr>
                        <a:t>Porcentaje</a:t>
                      </a:r>
                      <a:endParaRPr lang="es-ES" sz="1100" b="1" dirty="0">
                        <a:solidFill>
                          <a:srgbClr val="333333"/>
                        </a:solidFill>
                        <a:effectLst/>
                      </a:endParaRPr>
                    </a:p>
                  </a:txBody>
                  <a:tcPr marL="58779" marR="58779" marT="29389" marB="29389" anchor="ctr"/>
                </a:tc>
                <a:extLst>
                  <a:ext uri="{0D108BD9-81ED-4DB2-BD59-A6C34878D82A}">
                    <a16:rowId xmlns:a16="http://schemas.microsoft.com/office/drawing/2014/main" val="10000"/>
                  </a:ext>
                </a:extLst>
              </a:tr>
              <a:tr h="275584">
                <a:tc>
                  <a:txBody>
                    <a:bodyPr/>
                    <a:lstStyle/>
                    <a:p>
                      <a:pPr algn="r"/>
                      <a:r>
                        <a:rPr lang="es-ES" sz="1100" dirty="0">
                          <a:effectLst/>
                        </a:rPr>
                        <a:t>0,00</a:t>
                      </a:r>
                    </a:p>
                  </a:txBody>
                  <a:tcPr marL="58779" marR="58779" marT="29389" marB="29389" anchor="ctr"/>
                </a:tc>
                <a:tc>
                  <a:txBody>
                    <a:bodyPr/>
                    <a:lstStyle/>
                    <a:p>
                      <a:pPr algn="r"/>
                      <a:r>
                        <a:rPr lang="es-ES" sz="1100">
                          <a:effectLst/>
                        </a:rPr>
                        <a:t> </a:t>
                      </a:r>
                    </a:p>
                  </a:txBody>
                  <a:tcPr marL="58779" marR="58779" marT="29389" marB="29389" anchor="ctr"/>
                </a:tc>
                <a:tc>
                  <a:txBody>
                    <a:bodyPr/>
                    <a:lstStyle/>
                    <a:p>
                      <a:pPr algn="r"/>
                      <a:r>
                        <a:rPr lang="es-ES" sz="1100">
                          <a:effectLst/>
                        </a:rPr>
                        <a:t>7.993,46</a:t>
                      </a:r>
                    </a:p>
                  </a:txBody>
                  <a:tcPr marL="58779" marR="58779" marT="29389" marB="29389" anchor="ctr"/>
                </a:tc>
                <a:tc>
                  <a:txBody>
                    <a:bodyPr/>
                    <a:lstStyle/>
                    <a:p>
                      <a:pPr algn="r"/>
                      <a:r>
                        <a:rPr lang="es-ES" sz="1100">
                          <a:effectLst/>
                        </a:rPr>
                        <a:t>7,65</a:t>
                      </a:r>
                    </a:p>
                  </a:txBody>
                  <a:tcPr marL="58779" marR="58779" marT="29389" marB="29389" anchor="ctr"/>
                </a:tc>
                <a:extLst>
                  <a:ext uri="{0D108BD9-81ED-4DB2-BD59-A6C34878D82A}">
                    <a16:rowId xmlns:a16="http://schemas.microsoft.com/office/drawing/2014/main" val="10001"/>
                  </a:ext>
                </a:extLst>
              </a:tr>
              <a:tr h="275584">
                <a:tc>
                  <a:txBody>
                    <a:bodyPr/>
                    <a:lstStyle/>
                    <a:p>
                      <a:pPr algn="r"/>
                      <a:r>
                        <a:rPr lang="es-ES" sz="1100" dirty="0">
                          <a:effectLst/>
                        </a:rPr>
                        <a:t>7.993,46</a:t>
                      </a:r>
                    </a:p>
                  </a:txBody>
                  <a:tcPr marL="58779" marR="58779" marT="29389" marB="29389" anchor="ctr"/>
                </a:tc>
                <a:tc>
                  <a:txBody>
                    <a:bodyPr/>
                    <a:lstStyle/>
                    <a:p>
                      <a:pPr algn="r"/>
                      <a:r>
                        <a:rPr lang="es-ES" sz="1100">
                          <a:effectLst/>
                        </a:rPr>
                        <a:t>611,50</a:t>
                      </a:r>
                    </a:p>
                  </a:txBody>
                  <a:tcPr marL="58779" marR="58779" marT="29389" marB="29389" anchor="ctr"/>
                </a:tc>
                <a:tc>
                  <a:txBody>
                    <a:bodyPr/>
                    <a:lstStyle/>
                    <a:p>
                      <a:pPr algn="r"/>
                      <a:r>
                        <a:rPr lang="es-ES" sz="1100" dirty="0">
                          <a:effectLst/>
                        </a:rPr>
                        <a:t>7.987,45</a:t>
                      </a:r>
                    </a:p>
                  </a:txBody>
                  <a:tcPr marL="58779" marR="58779" marT="29389" marB="29389" anchor="ctr"/>
                </a:tc>
                <a:tc>
                  <a:txBody>
                    <a:bodyPr/>
                    <a:lstStyle/>
                    <a:p>
                      <a:pPr algn="r"/>
                      <a:r>
                        <a:rPr lang="es-ES" sz="1100">
                          <a:effectLst/>
                        </a:rPr>
                        <a:t>8,50</a:t>
                      </a:r>
                    </a:p>
                  </a:txBody>
                  <a:tcPr marL="58779" marR="58779" marT="29389" marB="29389" anchor="ctr"/>
                </a:tc>
                <a:extLst>
                  <a:ext uri="{0D108BD9-81ED-4DB2-BD59-A6C34878D82A}">
                    <a16:rowId xmlns:a16="http://schemas.microsoft.com/office/drawing/2014/main" val="10002"/>
                  </a:ext>
                </a:extLst>
              </a:tr>
              <a:tr h="275584">
                <a:tc>
                  <a:txBody>
                    <a:bodyPr/>
                    <a:lstStyle/>
                    <a:p>
                      <a:pPr algn="r"/>
                      <a:r>
                        <a:rPr lang="es-ES" sz="1100">
                          <a:effectLst/>
                        </a:rPr>
                        <a:t>15.980,91</a:t>
                      </a:r>
                    </a:p>
                  </a:txBody>
                  <a:tcPr marL="58779" marR="58779" marT="29389" marB="29389" anchor="ctr"/>
                </a:tc>
                <a:tc>
                  <a:txBody>
                    <a:bodyPr/>
                    <a:lstStyle/>
                    <a:p>
                      <a:pPr algn="r"/>
                      <a:r>
                        <a:rPr lang="es-ES" sz="1100">
                          <a:effectLst/>
                        </a:rPr>
                        <a:t>1.290,43</a:t>
                      </a:r>
                    </a:p>
                  </a:txBody>
                  <a:tcPr marL="58779" marR="58779" marT="29389" marB="29389" anchor="ctr"/>
                </a:tc>
                <a:tc>
                  <a:txBody>
                    <a:bodyPr/>
                    <a:lstStyle/>
                    <a:p>
                      <a:pPr algn="r"/>
                      <a:r>
                        <a:rPr lang="es-ES" sz="1100">
                          <a:effectLst/>
                        </a:rPr>
                        <a:t>7.987,45</a:t>
                      </a:r>
                    </a:p>
                  </a:txBody>
                  <a:tcPr marL="58779" marR="58779" marT="29389" marB="29389" anchor="ctr"/>
                </a:tc>
                <a:tc>
                  <a:txBody>
                    <a:bodyPr/>
                    <a:lstStyle/>
                    <a:p>
                      <a:pPr algn="r"/>
                      <a:r>
                        <a:rPr lang="es-ES" sz="1100">
                          <a:effectLst/>
                        </a:rPr>
                        <a:t>9,35</a:t>
                      </a:r>
                    </a:p>
                  </a:txBody>
                  <a:tcPr marL="58779" marR="58779" marT="29389" marB="29389" anchor="ctr"/>
                </a:tc>
                <a:extLst>
                  <a:ext uri="{0D108BD9-81ED-4DB2-BD59-A6C34878D82A}">
                    <a16:rowId xmlns:a16="http://schemas.microsoft.com/office/drawing/2014/main" val="10003"/>
                  </a:ext>
                </a:extLst>
              </a:tr>
              <a:tr h="275584">
                <a:tc>
                  <a:txBody>
                    <a:bodyPr/>
                    <a:lstStyle/>
                    <a:p>
                      <a:pPr algn="r"/>
                      <a:r>
                        <a:rPr lang="es-ES" sz="1100" dirty="0">
                          <a:effectLst/>
                        </a:rPr>
                        <a:t>23.968,36</a:t>
                      </a:r>
                    </a:p>
                  </a:txBody>
                  <a:tcPr marL="58779" marR="58779" marT="29389" marB="29389" anchor="ctr"/>
                </a:tc>
                <a:tc>
                  <a:txBody>
                    <a:bodyPr/>
                    <a:lstStyle/>
                    <a:p>
                      <a:pPr algn="r"/>
                      <a:r>
                        <a:rPr lang="es-ES" sz="1100">
                          <a:effectLst/>
                        </a:rPr>
                        <a:t>2.037,26</a:t>
                      </a:r>
                    </a:p>
                  </a:txBody>
                  <a:tcPr marL="58779" marR="58779" marT="29389" marB="29389" anchor="ctr"/>
                </a:tc>
                <a:tc>
                  <a:txBody>
                    <a:bodyPr/>
                    <a:lstStyle/>
                    <a:p>
                      <a:pPr algn="r"/>
                      <a:r>
                        <a:rPr lang="es-ES" sz="1100">
                          <a:effectLst/>
                        </a:rPr>
                        <a:t>7.987,45</a:t>
                      </a:r>
                    </a:p>
                  </a:txBody>
                  <a:tcPr marL="58779" marR="58779" marT="29389" marB="29389" anchor="ctr"/>
                </a:tc>
                <a:tc>
                  <a:txBody>
                    <a:bodyPr/>
                    <a:lstStyle/>
                    <a:p>
                      <a:pPr algn="r"/>
                      <a:r>
                        <a:rPr lang="es-ES" sz="1100">
                          <a:effectLst/>
                        </a:rPr>
                        <a:t>10,20</a:t>
                      </a:r>
                    </a:p>
                  </a:txBody>
                  <a:tcPr marL="58779" marR="58779" marT="29389" marB="29389" anchor="ctr"/>
                </a:tc>
                <a:extLst>
                  <a:ext uri="{0D108BD9-81ED-4DB2-BD59-A6C34878D82A}">
                    <a16:rowId xmlns:a16="http://schemas.microsoft.com/office/drawing/2014/main" val="10004"/>
                  </a:ext>
                </a:extLst>
              </a:tr>
              <a:tr h="275584">
                <a:tc>
                  <a:txBody>
                    <a:bodyPr/>
                    <a:lstStyle/>
                    <a:p>
                      <a:pPr algn="r"/>
                      <a:r>
                        <a:rPr lang="es-ES" sz="1100">
                          <a:effectLst/>
                        </a:rPr>
                        <a:t>31.955,81</a:t>
                      </a:r>
                    </a:p>
                  </a:txBody>
                  <a:tcPr marL="58779" marR="58779" marT="29389" marB="29389" anchor="ctr"/>
                </a:tc>
                <a:tc>
                  <a:txBody>
                    <a:bodyPr/>
                    <a:lstStyle/>
                    <a:p>
                      <a:pPr algn="r"/>
                      <a:r>
                        <a:rPr lang="es-ES" sz="1100">
                          <a:effectLst/>
                        </a:rPr>
                        <a:t>2.851,98</a:t>
                      </a:r>
                    </a:p>
                  </a:txBody>
                  <a:tcPr marL="58779" marR="58779" marT="29389" marB="29389" anchor="ctr"/>
                </a:tc>
                <a:tc>
                  <a:txBody>
                    <a:bodyPr/>
                    <a:lstStyle/>
                    <a:p>
                      <a:pPr algn="r"/>
                      <a:r>
                        <a:rPr lang="es-ES" sz="1100">
                          <a:effectLst/>
                        </a:rPr>
                        <a:t>7.987,45</a:t>
                      </a:r>
                    </a:p>
                  </a:txBody>
                  <a:tcPr marL="58779" marR="58779" marT="29389" marB="29389" anchor="ctr"/>
                </a:tc>
                <a:tc>
                  <a:txBody>
                    <a:bodyPr/>
                    <a:lstStyle/>
                    <a:p>
                      <a:pPr algn="r"/>
                      <a:r>
                        <a:rPr lang="es-ES" sz="1100" dirty="0">
                          <a:effectLst/>
                        </a:rPr>
                        <a:t>11,05</a:t>
                      </a:r>
                    </a:p>
                  </a:txBody>
                  <a:tcPr marL="58779" marR="58779" marT="29389" marB="29389" anchor="ctr"/>
                </a:tc>
                <a:extLst>
                  <a:ext uri="{0D108BD9-81ED-4DB2-BD59-A6C34878D82A}">
                    <a16:rowId xmlns:a16="http://schemas.microsoft.com/office/drawing/2014/main" val="10005"/>
                  </a:ext>
                </a:extLst>
              </a:tr>
              <a:tr h="275584">
                <a:tc>
                  <a:txBody>
                    <a:bodyPr/>
                    <a:lstStyle/>
                    <a:p>
                      <a:pPr algn="r"/>
                      <a:r>
                        <a:rPr lang="es-ES" sz="1100" dirty="0">
                          <a:effectLst/>
                        </a:rPr>
                        <a:t>39.943,26</a:t>
                      </a:r>
                    </a:p>
                  </a:txBody>
                  <a:tcPr marL="58779" marR="58779" marT="29389" marB="29389" anchor="ctr"/>
                </a:tc>
                <a:tc>
                  <a:txBody>
                    <a:bodyPr/>
                    <a:lstStyle/>
                    <a:p>
                      <a:pPr algn="r"/>
                      <a:r>
                        <a:rPr lang="es-ES" sz="1100">
                          <a:effectLst/>
                        </a:rPr>
                        <a:t>3.734,59</a:t>
                      </a:r>
                    </a:p>
                  </a:txBody>
                  <a:tcPr marL="58779" marR="58779" marT="29389" marB="29389" anchor="ctr"/>
                </a:tc>
                <a:tc>
                  <a:txBody>
                    <a:bodyPr/>
                    <a:lstStyle/>
                    <a:p>
                      <a:pPr algn="r"/>
                      <a:r>
                        <a:rPr lang="es-ES" sz="1100">
                          <a:effectLst/>
                        </a:rPr>
                        <a:t>7.987,45</a:t>
                      </a:r>
                    </a:p>
                  </a:txBody>
                  <a:tcPr marL="58779" marR="58779" marT="29389" marB="29389" anchor="ctr"/>
                </a:tc>
                <a:tc>
                  <a:txBody>
                    <a:bodyPr/>
                    <a:lstStyle/>
                    <a:p>
                      <a:pPr algn="r"/>
                      <a:r>
                        <a:rPr lang="es-ES" sz="1100">
                          <a:effectLst/>
                        </a:rPr>
                        <a:t>11,90</a:t>
                      </a:r>
                    </a:p>
                  </a:txBody>
                  <a:tcPr marL="58779" marR="58779" marT="29389" marB="29389" anchor="ctr"/>
                </a:tc>
                <a:extLst>
                  <a:ext uri="{0D108BD9-81ED-4DB2-BD59-A6C34878D82A}">
                    <a16:rowId xmlns:a16="http://schemas.microsoft.com/office/drawing/2014/main" val="10006"/>
                  </a:ext>
                </a:extLst>
              </a:tr>
              <a:tr h="275584">
                <a:tc>
                  <a:txBody>
                    <a:bodyPr/>
                    <a:lstStyle/>
                    <a:p>
                      <a:pPr algn="r"/>
                      <a:r>
                        <a:rPr lang="es-ES" sz="1100" dirty="0">
                          <a:effectLst/>
                        </a:rPr>
                        <a:t>47.930,72</a:t>
                      </a:r>
                    </a:p>
                  </a:txBody>
                  <a:tcPr marL="58779" marR="58779" marT="29389" marB="29389" anchor="ctr"/>
                </a:tc>
                <a:tc>
                  <a:txBody>
                    <a:bodyPr/>
                    <a:lstStyle/>
                    <a:p>
                      <a:pPr algn="r"/>
                      <a:r>
                        <a:rPr lang="es-ES" sz="1100">
                          <a:effectLst/>
                        </a:rPr>
                        <a:t>4.685,10</a:t>
                      </a:r>
                    </a:p>
                  </a:txBody>
                  <a:tcPr marL="58779" marR="58779" marT="29389" marB="29389" anchor="ctr"/>
                </a:tc>
                <a:tc>
                  <a:txBody>
                    <a:bodyPr/>
                    <a:lstStyle/>
                    <a:p>
                      <a:pPr algn="r"/>
                      <a:r>
                        <a:rPr lang="es-ES" sz="1100">
                          <a:effectLst/>
                        </a:rPr>
                        <a:t>7.987,45</a:t>
                      </a:r>
                    </a:p>
                  </a:txBody>
                  <a:tcPr marL="58779" marR="58779" marT="29389" marB="29389" anchor="ctr"/>
                </a:tc>
                <a:tc>
                  <a:txBody>
                    <a:bodyPr/>
                    <a:lstStyle/>
                    <a:p>
                      <a:pPr algn="r"/>
                      <a:r>
                        <a:rPr lang="es-ES" sz="1100">
                          <a:effectLst/>
                        </a:rPr>
                        <a:t>12,75</a:t>
                      </a:r>
                    </a:p>
                  </a:txBody>
                  <a:tcPr marL="58779" marR="58779" marT="29389" marB="29389" anchor="ctr"/>
                </a:tc>
                <a:extLst>
                  <a:ext uri="{0D108BD9-81ED-4DB2-BD59-A6C34878D82A}">
                    <a16:rowId xmlns:a16="http://schemas.microsoft.com/office/drawing/2014/main" val="10007"/>
                  </a:ext>
                </a:extLst>
              </a:tr>
              <a:tr h="275584">
                <a:tc>
                  <a:txBody>
                    <a:bodyPr/>
                    <a:lstStyle/>
                    <a:p>
                      <a:pPr algn="r"/>
                      <a:r>
                        <a:rPr lang="es-ES" sz="1100">
                          <a:effectLst/>
                        </a:rPr>
                        <a:t>55.918,17</a:t>
                      </a:r>
                    </a:p>
                  </a:txBody>
                  <a:tcPr marL="58779" marR="58779" marT="29389" marB="29389" anchor="ctr"/>
                </a:tc>
                <a:tc>
                  <a:txBody>
                    <a:bodyPr/>
                    <a:lstStyle/>
                    <a:p>
                      <a:pPr algn="r"/>
                      <a:r>
                        <a:rPr lang="es-ES" sz="1100">
                          <a:effectLst/>
                        </a:rPr>
                        <a:t>5.703,50</a:t>
                      </a:r>
                    </a:p>
                  </a:txBody>
                  <a:tcPr marL="58779" marR="58779" marT="29389" marB="29389" anchor="ctr"/>
                </a:tc>
                <a:tc>
                  <a:txBody>
                    <a:bodyPr/>
                    <a:lstStyle/>
                    <a:p>
                      <a:pPr algn="r"/>
                      <a:r>
                        <a:rPr lang="es-ES" sz="1100">
                          <a:effectLst/>
                        </a:rPr>
                        <a:t>7.987,45</a:t>
                      </a:r>
                    </a:p>
                  </a:txBody>
                  <a:tcPr marL="58779" marR="58779" marT="29389" marB="29389" anchor="ctr"/>
                </a:tc>
                <a:tc>
                  <a:txBody>
                    <a:bodyPr/>
                    <a:lstStyle/>
                    <a:p>
                      <a:pPr algn="r"/>
                      <a:r>
                        <a:rPr lang="es-ES" sz="1100">
                          <a:effectLst/>
                        </a:rPr>
                        <a:t>13,60</a:t>
                      </a:r>
                    </a:p>
                  </a:txBody>
                  <a:tcPr marL="58779" marR="58779" marT="29389" marB="29389" anchor="ctr"/>
                </a:tc>
                <a:extLst>
                  <a:ext uri="{0D108BD9-81ED-4DB2-BD59-A6C34878D82A}">
                    <a16:rowId xmlns:a16="http://schemas.microsoft.com/office/drawing/2014/main" val="10008"/>
                  </a:ext>
                </a:extLst>
              </a:tr>
              <a:tr h="275584">
                <a:tc>
                  <a:txBody>
                    <a:bodyPr/>
                    <a:lstStyle/>
                    <a:p>
                      <a:pPr algn="r"/>
                      <a:r>
                        <a:rPr lang="es-ES" sz="1100" dirty="0">
                          <a:effectLst/>
                        </a:rPr>
                        <a:t>63.905,62</a:t>
                      </a:r>
                    </a:p>
                  </a:txBody>
                  <a:tcPr marL="58779" marR="58779" marT="29389" marB="29389" anchor="ctr"/>
                </a:tc>
                <a:tc>
                  <a:txBody>
                    <a:bodyPr/>
                    <a:lstStyle/>
                    <a:p>
                      <a:pPr algn="r"/>
                      <a:r>
                        <a:rPr lang="es-ES" sz="1100">
                          <a:effectLst/>
                        </a:rPr>
                        <a:t>6.789,79</a:t>
                      </a:r>
                    </a:p>
                  </a:txBody>
                  <a:tcPr marL="58779" marR="58779" marT="29389" marB="29389" anchor="ctr"/>
                </a:tc>
                <a:tc>
                  <a:txBody>
                    <a:bodyPr/>
                    <a:lstStyle/>
                    <a:p>
                      <a:pPr algn="r"/>
                      <a:r>
                        <a:rPr lang="es-ES" sz="1100">
                          <a:effectLst/>
                        </a:rPr>
                        <a:t>7.987,45</a:t>
                      </a:r>
                    </a:p>
                  </a:txBody>
                  <a:tcPr marL="58779" marR="58779" marT="29389" marB="29389" anchor="ctr"/>
                </a:tc>
                <a:tc>
                  <a:txBody>
                    <a:bodyPr/>
                    <a:lstStyle/>
                    <a:p>
                      <a:pPr algn="r"/>
                      <a:r>
                        <a:rPr lang="es-ES" sz="1100">
                          <a:effectLst/>
                        </a:rPr>
                        <a:t>14,45</a:t>
                      </a:r>
                    </a:p>
                  </a:txBody>
                  <a:tcPr marL="58779" marR="58779" marT="29389" marB="29389" anchor="ctr"/>
                </a:tc>
                <a:extLst>
                  <a:ext uri="{0D108BD9-81ED-4DB2-BD59-A6C34878D82A}">
                    <a16:rowId xmlns:a16="http://schemas.microsoft.com/office/drawing/2014/main" val="10009"/>
                  </a:ext>
                </a:extLst>
              </a:tr>
              <a:tr h="275584">
                <a:tc>
                  <a:txBody>
                    <a:bodyPr/>
                    <a:lstStyle/>
                    <a:p>
                      <a:pPr algn="r"/>
                      <a:r>
                        <a:rPr lang="es-ES" sz="1100">
                          <a:effectLst/>
                        </a:rPr>
                        <a:t>71.893,07</a:t>
                      </a:r>
                    </a:p>
                  </a:txBody>
                  <a:tcPr marL="58779" marR="58779" marT="29389" marB="29389" anchor="ctr"/>
                </a:tc>
                <a:tc>
                  <a:txBody>
                    <a:bodyPr/>
                    <a:lstStyle/>
                    <a:p>
                      <a:pPr algn="r"/>
                      <a:r>
                        <a:rPr lang="es-ES" sz="1100">
                          <a:effectLst/>
                        </a:rPr>
                        <a:t>7.943,98</a:t>
                      </a:r>
                    </a:p>
                  </a:txBody>
                  <a:tcPr marL="58779" marR="58779" marT="29389" marB="29389" anchor="ctr"/>
                </a:tc>
                <a:tc>
                  <a:txBody>
                    <a:bodyPr/>
                    <a:lstStyle/>
                    <a:p>
                      <a:pPr algn="r"/>
                      <a:r>
                        <a:rPr lang="es-ES" sz="1100">
                          <a:effectLst/>
                        </a:rPr>
                        <a:t>7.987,45</a:t>
                      </a:r>
                    </a:p>
                  </a:txBody>
                  <a:tcPr marL="58779" marR="58779" marT="29389" marB="29389" anchor="ctr"/>
                </a:tc>
                <a:tc>
                  <a:txBody>
                    <a:bodyPr/>
                    <a:lstStyle/>
                    <a:p>
                      <a:pPr algn="r"/>
                      <a:r>
                        <a:rPr lang="es-ES" sz="1100">
                          <a:effectLst/>
                        </a:rPr>
                        <a:t>15,30</a:t>
                      </a:r>
                    </a:p>
                  </a:txBody>
                  <a:tcPr marL="58779" marR="58779" marT="29389" marB="29389" anchor="ctr"/>
                </a:tc>
                <a:extLst>
                  <a:ext uri="{0D108BD9-81ED-4DB2-BD59-A6C34878D82A}">
                    <a16:rowId xmlns:a16="http://schemas.microsoft.com/office/drawing/2014/main" val="10010"/>
                  </a:ext>
                </a:extLst>
              </a:tr>
              <a:tr h="275584">
                <a:tc>
                  <a:txBody>
                    <a:bodyPr/>
                    <a:lstStyle/>
                    <a:p>
                      <a:pPr algn="r"/>
                      <a:r>
                        <a:rPr lang="es-ES" sz="1100" dirty="0">
                          <a:effectLst/>
                        </a:rPr>
                        <a:t>79.880,52</a:t>
                      </a:r>
                    </a:p>
                  </a:txBody>
                  <a:tcPr marL="58779" marR="58779" marT="29389" marB="29389" anchor="ctr"/>
                </a:tc>
                <a:tc>
                  <a:txBody>
                    <a:bodyPr/>
                    <a:lstStyle/>
                    <a:p>
                      <a:pPr algn="r"/>
                      <a:r>
                        <a:rPr lang="es-ES" sz="1100">
                          <a:effectLst/>
                        </a:rPr>
                        <a:t>9.166,06</a:t>
                      </a:r>
                    </a:p>
                  </a:txBody>
                  <a:tcPr marL="58779" marR="58779" marT="29389" marB="29389" anchor="ctr"/>
                </a:tc>
                <a:tc>
                  <a:txBody>
                    <a:bodyPr/>
                    <a:lstStyle/>
                    <a:p>
                      <a:pPr algn="r"/>
                      <a:r>
                        <a:rPr lang="es-ES" sz="1100">
                          <a:effectLst/>
                        </a:rPr>
                        <a:t>39.877,15</a:t>
                      </a:r>
                    </a:p>
                  </a:txBody>
                  <a:tcPr marL="58779" marR="58779" marT="29389" marB="29389" anchor="ctr"/>
                </a:tc>
                <a:tc>
                  <a:txBody>
                    <a:bodyPr/>
                    <a:lstStyle/>
                    <a:p>
                      <a:pPr algn="r"/>
                      <a:r>
                        <a:rPr lang="es-ES" sz="1100">
                          <a:effectLst/>
                        </a:rPr>
                        <a:t>16,15</a:t>
                      </a:r>
                    </a:p>
                  </a:txBody>
                  <a:tcPr marL="58779" marR="58779" marT="29389" marB="29389" anchor="ctr"/>
                </a:tc>
                <a:extLst>
                  <a:ext uri="{0D108BD9-81ED-4DB2-BD59-A6C34878D82A}">
                    <a16:rowId xmlns:a16="http://schemas.microsoft.com/office/drawing/2014/main" val="10011"/>
                  </a:ext>
                </a:extLst>
              </a:tr>
              <a:tr h="275584">
                <a:tc>
                  <a:txBody>
                    <a:bodyPr/>
                    <a:lstStyle/>
                    <a:p>
                      <a:pPr algn="r"/>
                      <a:r>
                        <a:rPr lang="es-ES" sz="1100">
                          <a:effectLst/>
                        </a:rPr>
                        <a:t>119.757,67</a:t>
                      </a:r>
                    </a:p>
                  </a:txBody>
                  <a:tcPr marL="58779" marR="58779" marT="29389" marB="29389" anchor="ctr"/>
                </a:tc>
                <a:tc>
                  <a:txBody>
                    <a:bodyPr/>
                    <a:lstStyle/>
                    <a:p>
                      <a:pPr algn="r"/>
                      <a:r>
                        <a:rPr lang="es-ES" sz="1100">
                          <a:effectLst/>
                        </a:rPr>
                        <a:t>15.606,22</a:t>
                      </a:r>
                    </a:p>
                  </a:txBody>
                  <a:tcPr marL="58779" marR="58779" marT="29389" marB="29389" anchor="ctr"/>
                </a:tc>
                <a:tc>
                  <a:txBody>
                    <a:bodyPr/>
                    <a:lstStyle/>
                    <a:p>
                      <a:pPr algn="r"/>
                      <a:r>
                        <a:rPr lang="es-ES" sz="1100">
                          <a:effectLst/>
                        </a:rPr>
                        <a:t>39.877,16</a:t>
                      </a:r>
                    </a:p>
                  </a:txBody>
                  <a:tcPr marL="58779" marR="58779" marT="29389" marB="29389" anchor="ctr"/>
                </a:tc>
                <a:tc>
                  <a:txBody>
                    <a:bodyPr/>
                    <a:lstStyle/>
                    <a:p>
                      <a:pPr algn="r"/>
                      <a:r>
                        <a:rPr lang="es-ES" sz="1100">
                          <a:effectLst/>
                        </a:rPr>
                        <a:t>18,70</a:t>
                      </a:r>
                    </a:p>
                  </a:txBody>
                  <a:tcPr marL="58779" marR="58779" marT="29389" marB="29389" anchor="ctr"/>
                </a:tc>
                <a:extLst>
                  <a:ext uri="{0D108BD9-81ED-4DB2-BD59-A6C34878D82A}">
                    <a16:rowId xmlns:a16="http://schemas.microsoft.com/office/drawing/2014/main" val="10012"/>
                  </a:ext>
                </a:extLst>
              </a:tr>
              <a:tr h="275584">
                <a:tc>
                  <a:txBody>
                    <a:bodyPr/>
                    <a:lstStyle/>
                    <a:p>
                      <a:pPr algn="r"/>
                      <a:r>
                        <a:rPr lang="es-ES" sz="1100">
                          <a:effectLst/>
                        </a:rPr>
                        <a:t>159.634,83</a:t>
                      </a:r>
                    </a:p>
                  </a:txBody>
                  <a:tcPr marL="58779" marR="58779" marT="29389" marB="29389" anchor="ctr"/>
                </a:tc>
                <a:tc>
                  <a:txBody>
                    <a:bodyPr/>
                    <a:lstStyle/>
                    <a:p>
                      <a:pPr algn="r"/>
                      <a:r>
                        <a:rPr lang="es-ES" sz="1100">
                          <a:effectLst/>
                        </a:rPr>
                        <a:t>23.063,25</a:t>
                      </a:r>
                    </a:p>
                  </a:txBody>
                  <a:tcPr marL="58779" marR="58779" marT="29389" marB="29389" anchor="ctr"/>
                </a:tc>
                <a:tc>
                  <a:txBody>
                    <a:bodyPr/>
                    <a:lstStyle/>
                    <a:p>
                      <a:pPr algn="r"/>
                      <a:r>
                        <a:rPr lang="es-ES" sz="1100">
                          <a:effectLst/>
                        </a:rPr>
                        <a:t>79.754,30</a:t>
                      </a:r>
                    </a:p>
                  </a:txBody>
                  <a:tcPr marL="58779" marR="58779" marT="29389" marB="29389" anchor="ctr"/>
                </a:tc>
                <a:tc>
                  <a:txBody>
                    <a:bodyPr/>
                    <a:lstStyle/>
                    <a:p>
                      <a:pPr algn="r"/>
                      <a:r>
                        <a:rPr lang="es-ES" sz="1100">
                          <a:effectLst/>
                        </a:rPr>
                        <a:t>21,25</a:t>
                      </a:r>
                    </a:p>
                  </a:txBody>
                  <a:tcPr marL="58779" marR="58779" marT="29389" marB="29389" anchor="ctr"/>
                </a:tc>
                <a:extLst>
                  <a:ext uri="{0D108BD9-81ED-4DB2-BD59-A6C34878D82A}">
                    <a16:rowId xmlns:a16="http://schemas.microsoft.com/office/drawing/2014/main" val="10013"/>
                  </a:ext>
                </a:extLst>
              </a:tr>
              <a:tr h="275584">
                <a:tc>
                  <a:txBody>
                    <a:bodyPr/>
                    <a:lstStyle/>
                    <a:p>
                      <a:pPr algn="r"/>
                      <a:r>
                        <a:rPr lang="es-ES" sz="1100">
                          <a:effectLst/>
                        </a:rPr>
                        <a:t>239.389,13</a:t>
                      </a:r>
                    </a:p>
                  </a:txBody>
                  <a:tcPr marL="58779" marR="58779" marT="29389" marB="29389" anchor="ctr"/>
                </a:tc>
                <a:tc>
                  <a:txBody>
                    <a:bodyPr/>
                    <a:lstStyle/>
                    <a:p>
                      <a:pPr algn="r"/>
                      <a:r>
                        <a:rPr lang="es-ES" sz="1100">
                          <a:effectLst/>
                        </a:rPr>
                        <a:t>40.011,04</a:t>
                      </a:r>
                    </a:p>
                  </a:txBody>
                  <a:tcPr marL="58779" marR="58779" marT="29389" marB="29389" anchor="ctr"/>
                </a:tc>
                <a:tc>
                  <a:txBody>
                    <a:bodyPr/>
                    <a:lstStyle/>
                    <a:p>
                      <a:pPr algn="r"/>
                      <a:r>
                        <a:rPr lang="es-ES" sz="1100">
                          <a:effectLst/>
                        </a:rPr>
                        <a:t>159.388,41</a:t>
                      </a:r>
                    </a:p>
                  </a:txBody>
                  <a:tcPr marL="58779" marR="58779" marT="29389" marB="29389" anchor="ctr"/>
                </a:tc>
                <a:tc>
                  <a:txBody>
                    <a:bodyPr/>
                    <a:lstStyle/>
                    <a:p>
                      <a:pPr algn="r"/>
                      <a:r>
                        <a:rPr lang="es-ES" sz="1100">
                          <a:effectLst/>
                        </a:rPr>
                        <a:t>25,50</a:t>
                      </a:r>
                    </a:p>
                  </a:txBody>
                  <a:tcPr marL="58779" marR="58779" marT="29389" marB="29389" anchor="ctr"/>
                </a:tc>
                <a:extLst>
                  <a:ext uri="{0D108BD9-81ED-4DB2-BD59-A6C34878D82A}">
                    <a16:rowId xmlns:a16="http://schemas.microsoft.com/office/drawing/2014/main" val="10014"/>
                  </a:ext>
                </a:extLst>
              </a:tr>
              <a:tr h="275584">
                <a:tc>
                  <a:txBody>
                    <a:bodyPr/>
                    <a:lstStyle/>
                    <a:p>
                      <a:pPr algn="r"/>
                      <a:r>
                        <a:rPr lang="es-ES" sz="1100">
                          <a:effectLst/>
                        </a:rPr>
                        <a:t>398.777,54</a:t>
                      </a:r>
                    </a:p>
                  </a:txBody>
                  <a:tcPr marL="58779" marR="58779" marT="29389" marB="29389" anchor="ctr"/>
                </a:tc>
                <a:tc>
                  <a:txBody>
                    <a:bodyPr/>
                    <a:lstStyle/>
                    <a:p>
                      <a:pPr algn="r"/>
                      <a:r>
                        <a:rPr lang="es-ES" sz="1100">
                          <a:effectLst/>
                        </a:rPr>
                        <a:t>80.655,08</a:t>
                      </a:r>
                    </a:p>
                  </a:txBody>
                  <a:tcPr marL="58779" marR="58779" marT="29389" marB="29389" anchor="ctr"/>
                </a:tc>
                <a:tc>
                  <a:txBody>
                    <a:bodyPr/>
                    <a:lstStyle/>
                    <a:p>
                      <a:pPr algn="r"/>
                      <a:r>
                        <a:rPr lang="es-ES" sz="1100">
                          <a:effectLst/>
                        </a:rPr>
                        <a:t>398.777,54</a:t>
                      </a:r>
                    </a:p>
                  </a:txBody>
                  <a:tcPr marL="58779" marR="58779" marT="29389" marB="29389" anchor="ctr"/>
                </a:tc>
                <a:tc>
                  <a:txBody>
                    <a:bodyPr/>
                    <a:lstStyle/>
                    <a:p>
                      <a:pPr algn="r"/>
                      <a:r>
                        <a:rPr lang="es-ES" sz="1100" dirty="0">
                          <a:effectLst/>
                        </a:rPr>
                        <a:t>29,75</a:t>
                      </a:r>
                    </a:p>
                  </a:txBody>
                  <a:tcPr marL="58779" marR="58779" marT="29389" marB="29389" anchor="ctr"/>
                </a:tc>
                <a:extLst>
                  <a:ext uri="{0D108BD9-81ED-4DB2-BD59-A6C34878D82A}">
                    <a16:rowId xmlns:a16="http://schemas.microsoft.com/office/drawing/2014/main" val="10015"/>
                  </a:ext>
                </a:extLst>
              </a:tr>
              <a:tr h="275584">
                <a:tc>
                  <a:txBody>
                    <a:bodyPr/>
                    <a:lstStyle/>
                    <a:p>
                      <a:pPr algn="r"/>
                      <a:r>
                        <a:rPr lang="es-ES" sz="1100" dirty="0">
                          <a:effectLst/>
                        </a:rPr>
                        <a:t>797.555,08</a:t>
                      </a:r>
                    </a:p>
                  </a:txBody>
                  <a:tcPr marL="58779" marR="58779" marT="29389" marB="29389" anchor="ctr"/>
                </a:tc>
                <a:tc>
                  <a:txBody>
                    <a:bodyPr/>
                    <a:lstStyle/>
                    <a:p>
                      <a:pPr algn="r"/>
                      <a:r>
                        <a:rPr lang="es-ES" sz="1100" dirty="0">
                          <a:effectLst/>
                        </a:rPr>
                        <a:t>199.291,40</a:t>
                      </a:r>
                    </a:p>
                  </a:txBody>
                  <a:tcPr marL="58779" marR="58779" marT="29389" marB="29389" anchor="ctr"/>
                </a:tc>
                <a:tc>
                  <a:txBody>
                    <a:bodyPr/>
                    <a:lstStyle/>
                    <a:p>
                      <a:pPr algn="r"/>
                      <a:r>
                        <a:rPr lang="es-ES" sz="1100" dirty="0">
                          <a:effectLst/>
                        </a:rPr>
                        <a:t>en adelante</a:t>
                      </a:r>
                    </a:p>
                  </a:txBody>
                  <a:tcPr marL="58779" marR="58779" marT="29389" marB="29389" anchor="ctr"/>
                </a:tc>
                <a:tc>
                  <a:txBody>
                    <a:bodyPr/>
                    <a:lstStyle/>
                    <a:p>
                      <a:pPr algn="r"/>
                      <a:r>
                        <a:rPr lang="es-ES" sz="1100" dirty="0">
                          <a:effectLst/>
                        </a:rPr>
                        <a:t>34,00</a:t>
                      </a:r>
                    </a:p>
                  </a:txBody>
                  <a:tcPr marL="58779" marR="58779" marT="29389" marB="29389" anchor="ctr"/>
                </a:tc>
                <a:extLst>
                  <a:ext uri="{0D108BD9-81ED-4DB2-BD59-A6C34878D82A}">
                    <a16:rowId xmlns:a16="http://schemas.microsoft.com/office/drawing/2014/main" val="10016"/>
                  </a:ext>
                </a:extLst>
              </a:tr>
            </a:tbl>
          </a:graphicData>
        </a:graphic>
      </p:graphicFrame>
      <p:pic>
        <p:nvPicPr>
          <p:cNvPr id="11" name="Imagen 10">
            <a:extLst>
              <a:ext uri="{FF2B5EF4-FFF2-40B4-BE49-F238E27FC236}">
                <a16:creationId xmlns:a16="http://schemas.microsoft.com/office/drawing/2014/main" id="{3F0B82D1-A1E0-4629-961D-F89E90CC2317}"/>
              </a:ext>
            </a:extLst>
          </p:cNvPr>
          <p:cNvPicPr>
            <a:picLocks noChangeAspect="1"/>
          </p:cNvPicPr>
          <p:nvPr/>
        </p:nvPicPr>
        <p:blipFill>
          <a:blip r:embed="rId3"/>
          <a:stretch>
            <a:fillRect/>
          </a:stretch>
        </p:blipFill>
        <p:spPr>
          <a:xfrm>
            <a:off x="1128386" y="859614"/>
            <a:ext cx="628652" cy="342901"/>
          </a:xfrm>
          <a:prstGeom prst="rect">
            <a:avLst/>
          </a:prstGeom>
        </p:spPr>
      </p:pic>
    </p:spTree>
    <p:extLst>
      <p:ext uri="{BB962C8B-B14F-4D97-AF65-F5344CB8AC3E}">
        <p14:creationId xmlns:p14="http://schemas.microsoft.com/office/powerpoint/2010/main" val="38226640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1CA9F5C3-1B88-FB4A-87C8-FEDE4C1C109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9144"/>
            <a:ext cx="9144000" cy="6839712"/>
          </a:xfrm>
          <a:prstGeom prst="rect">
            <a:avLst/>
          </a:prstGeom>
        </p:spPr>
      </p:pic>
      <p:sp>
        <p:nvSpPr>
          <p:cNvPr id="3" name="CuadroTexto 2">
            <a:extLst>
              <a:ext uri="{FF2B5EF4-FFF2-40B4-BE49-F238E27FC236}">
                <a16:creationId xmlns:a16="http://schemas.microsoft.com/office/drawing/2014/main" id="{FA499946-F7E8-4217-89D5-67174F1B7714}"/>
              </a:ext>
            </a:extLst>
          </p:cNvPr>
          <p:cNvSpPr txBox="1"/>
          <p:nvPr/>
        </p:nvSpPr>
        <p:spPr>
          <a:xfrm>
            <a:off x="1366954" y="823797"/>
            <a:ext cx="4557010" cy="400110"/>
          </a:xfrm>
          <a:prstGeom prst="rect">
            <a:avLst/>
          </a:prstGeom>
          <a:noFill/>
        </p:spPr>
        <p:txBody>
          <a:bodyPr wrap="square" rtlCol="0">
            <a:spAutoFit/>
          </a:bodyPr>
          <a:lstStyle/>
          <a:p>
            <a:r>
              <a:rPr lang="es-ES" sz="2000" dirty="0">
                <a:solidFill>
                  <a:srgbClr val="CB4E33"/>
                </a:solidFill>
              </a:rPr>
              <a:t>ISD. Tendencias normativas</a:t>
            </a:r>
          </a:p>
        </p:txBody>
      </p:sp>
      <p:sp>
        <p:nvSpPr>
          <p:cNvPr id="5" name="Hexágono 4">
            <a:extLst>
              <a:ext uri="{FF2B5EF4-FFF2-40B4-BE49-F238E27FC236}">
                <a16:creationId xmlns:a16="http://schemas.microsoft.com/office/drawing/2014/main" id="{5A624DFD-669A-48DE-85F0-53604A5EB4EF}"/>
              </a:ext>
            </a:extLst>
          </p:cNvPr>
          <p:cNvSpPr/>
          <p:nvPr/>
        </p:nvSpPr>
        <p:spPr>
          <a:xfrm>
            <a:off x="1179249" y="1293041"/>
            <a:ext cx="222367" cy="182320"/>
          </a:xfrm>
          <a:prstGeom prst="hexagon">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6" name="CuadroTexto 5">
            <a:extLst>
              <a:ext uri="{FF2B5EF4-FFF2-40B4-BE49-F238E27FC236}">
                <a16:creationId xmlns:a16="http://schemas.microsoft.com/office/drawing/2014/main" id="{AD729105-5D8E-474C-8508-829E1BB5F5C0}"/>
              </a:ext>
            </a:extLst>
          </p:cNvPr>
          <p:cNvSpPr txBox="1"/>
          <p:nvPr/>
        </p:nvSpPr>
        <p:spPr>
          <a:xfrm>
            <a:off x="1390739" y="1240576"/>
            <a:ext cx="7460653" cy="523220"/>
          </a:xfrm>
          <a:prstGeom prst="rect">
            <a:avLst/>
          </a:prstGeom>
          <a:noFill/>
        </p:spPr>
        <p:txBody>
          <a:bodyPr wrap="square" rtlCol="0">
            <a:spAutoFit/>
          </a:bodyPr>
          <a:lstStyle/>
          <a:p>
            <a:pPr algn="just"/>
            <a:r>
              <a:rPr lang="es-ES" sz="1400" dirty="0"/>
              <a:t>﻿Sucesores del Grupo I (descendientes y adoptados menores de 21 años), podemos agrupar las Comunidades en dos</a:t>
            </a:r>
          </a:p>
        </p:txBody>
      </p:sp>
      <p:sp>
        <p:nvSpPr>
          <p:cNvPr id="7" name="Rectángulo 6">
            <a:extLst>
              <a:ext uri="{FF2B5EF4-FFF2-40B4-BE49-F238E27FC236}">
                <a16:creationId xmlns:a16="http://schemas.microsoft.com/office/drawing/2014/main" id="{9E0D0F74-C89C-4043-A861-246AAB718DD6}"/>
              </a:ext>
            </a:extLst>
          </p:cNvPr>
          <p:cNvSpPr/>
          <p:nvPr/>
        </p:nvSpPr>
        <p:spPr>
          <a:xfrm>
            <a:off x="1179248" y="1816261"/>
            <a:ext cx="7672144" cy="1367041"/>
          </a:xfrm>
          <a:prstGeom prst="rect">
            <a:avLst/>
          </a:prstGeom>
          <a:noFill/>
          <a:ln>
            <a:solidFill>
              <a:schemeClr val="accent1"/>
            </a:solidFill>
          </a:ln>
        </p:spPr>
        <p:txBody>
          <a:bodyPr wrap="square">
            <a:spAutoFit/>
          </a:bodyPr>
          <a:lstStyle/>
          <a:p>
            <a:pPr marL="285750" indent="-285750" algn="just">
              <a:lnSpc>
                <a:spcPct val="107000"/>
              </a:lnSpc>
              <a:buFont typeface="Arial" panose="020B0604020202020204" pitchFamily="34" charset="0"/>
              <a:buChar char="•"/>
            </a:pPr>
            <a:r>
              <a:rPr lang="es-ES" sz="1300" dirty="0">
                <a:latin typeface="Calibri" panose="020F0502020204030204" pitchFamily="34" charset="0"/>
                <a:ea typeface="Calibri" panose="020F0502020204030204" pitchFamily="34" charset="0"/>
                <a:cs typeface="Times New Roman" panose="02020603050405020304" pitchFamily="18" charset="0"/>
              </a:rPr>
              <a:t>Comunidades donde solo pagan importes simbólicos: Andalucía, Asturias, Baleares, Canarias, Cantabria, Castilla-La Mancha, Galicia, Extremadura, Madrid y Murcia, así como los territorios forales.</a:t>
            </a:r>
          </a:p>
          <a:p>
            <a:pPr marL="285750" indent="-285750" algn="just">
              <a:lnSpc>
                <a:spcPct val="107000"/>
              </a:lnSpc>
              <a:buFont typeface="Arial" panose="020B0604020202020204" pitchFamily="34" charset="0"/>
              <a:buChar char="•"/>
            </a:pPr>
            <a:r>
              <a:rPr lang="es-ES" sz="1300" dirty="0">
                <a:latin typeface="Calibri" panose="020F0502020204030204" pitchFamily="34" charset="0"/>
                <a:ea typeface="Calibri" panose="020F0502020204030204" pitchFamily="34" charset="0"/>
                <a:cs typeface="Times New Roman" panose="02020603050405020304" pitchFamily="18" charset="0"/>
              </a:rPr>
              <a:t>Un segundo grupo de territorios donde no pagan si no superan determinados límites, Castilla y León y La Rioja (400.000€) o Aragón, donde los menores de edad tienen una reducción del 100%, aunque con un máximo de 3.000.000€. Cataluña regula una bonificación del 99 al 20% e inversamente proporcional a la base imponible. En la Comunidad Valenciana la bonificación es del 75%</a:t>
            </a:r>
          </a:p>
        </p:txBody>
      </p:sp>
      <p:sp>
        <p:nvSpPr>
          <p:cNvPr id="9" name="CuadroTexto 8">
            <a:extLst>
              <a:ext uri="{FF2B5EF4-FFF2-40B4-BE49-F238E27FC236}">
                <a16:creationId xmlns:a16="http://schemas.microsoft.com/office/drawing/2014/main" id="{F730654F-1886-419F-AC44-93BFB18C86E6}"/>
              </a:ext>
            </a:extLst>
          </p:cNvPr>
          <p:cNvSpPr txBox="1"/>
          <p:nvPr/>
        </p:nvSpPr>
        <p:spPr>
          <a:xfrm>
            <a:off x="1529352" y="3226897"/>
            <a:ext cx="7414350" cy="307777"/>
          </a:xfrm>
          <a:prstGeom prst="rect">
            <a:avLst/>
          </a:prstGeom>
          <a:noFill/>
        </p:spPr>
        <p:txBody>
          <a:bodyPr wrap="square" rtlCol="0">
            <a:spAutoFit/>
          </a:bodyPr>
          <a:lstStyle/>
          <a:p>
            <a:pPr algn="just"/>
            <a:r>
              <a:rPr lang="es-ES" sz="1400" dirty="0"/>
              <a:t>﻿Sucesores del Grupo II (cónyuge, descendientes mayores de 21, ascendientes y adoptados)</a:t>
            </a:r>
          </a:p>
        </p:txBody>
      </p:sp>
      <p:sp>
        <p:nvSpPr>
          <p:cNvPr id="10" name="Rectángulo 9">
            <a:extLst>
              <a:ext uri="{FF2B5EF4-FFF2-40B4-BE49-F238E27FC236}">
                <a16:creationId xmlns:a16="http://schemas.microsoft.com/office/drawing/2014/main" id="{0FD3DFD9-C9E3-418D-8239-61C72772F675}"/>
              </a:ext>
            </a:extLst>
          </p:cNvPr>
          <p:cNvSpPr/>
          <p:nvPr/>
        </p:nvSpPr>
        <p:spPr>
          <a:xfrm>
            <a:off x="1179248" y="3596481"/>
            <a:ext cx="7672144" cy="2651239"/>
          </a:xfrm>
          <a:prstGeom prst="rect">
            <a:avLst/>
          </a:prstGeom>
          <a:noFill/>
          <a:ln>
            <a:solidFill>
              <a:schemeClr val="accent1"/>
            </a:solidFill>
          </a:ln>
        </p:spPr>
        <p:txBody>
          <a:bodyPr wrap="square">
            <a:spAutoFit/>
          </a:bodyPr>
          <a:lstStyle/>
          <a:p>
            <a:pPr marL="171450" indent="-171450" algn="just">
              <a:lnSpc>
                <a:spcPct val="107000"/>
              </a:lnSpc>
              <a:buFont typeface="Arial" panose="020B0604020202020204" pitchFamily="34" charset="0"/>
              <a:buChar char="•"/>
            </a:pPr>
            <a:r>
              <a:rPr lang="es-ES" sz="1300" dirty="0">
                <a:latin typeface="Calibri" panose="020F0502020204030204" pitchFamily="34" charset="0"/>
                <a:ea typeface="Calibri" panose="020F0502020204030204" pitchFamily="34" charset="0"/>
                <a:cs typeface="Times New Roman" panose="02020603050405020304" pitchFamily="18" charset="0"/>
              </a:rPr>
              <a:t>Las Comunidades que, prácticamente, liberan de tributación en 2021 a estos grupos son, además de los territorios forales del País Vasco (tributan al 1,5% y exención de 400.000€), Andalucía, Cantabria, Extremadura, Madrid y Murcia.</a:t>
            </a:r>
          </a:p>
          <a:p>
            <a:pPr marL="171450" indent="-171450" algn="just">
              <a:lnSpc>
                <a:spcPct val="107000"/>
              </a:lnSpc>
              <a:buFont typeface="Arial" panose="020B0604020202020204" pitchFamily="34" charset="0"/>
              <a:buChar char="•"/>
            </a:pPr>
            <a:r>
              <a:rPr lang="es-ES" sz="1300" dirty="0">
                <a:latin typeface="Calibri" panose="020F0502020204030204" pitchFamily="34" charset="0"/>
                <a:ea typeface="Calibri" panose="020F0502020204030204" pitchFamily="34" charset="0"/>
                <a:cs typeface="Times New Roman" panose="02020603050405020304" pitchFamily="18" charset="0"/>
              </a:rPr>
              <a:t>Comunidades como Castilla y León y La Rioja dejan casi sin tributación a los contribuyentes con bases menores de 400.000€, y en Aragón la reducción es de 500.000€. En Asturias no se gravan estas herencias cuando la base imponible no supera 300.000€ y se aplica una tarifa del 21,25 al 36,50%. En Galicia la tarifa para estos familiares, además de una reducción de 1.000.000€, tiene tipos del 5 al 18%, muy por debajo de la estatal que llega hasta el 34%. Canarias y Cataluña aplica bonificaciones decrecientes. En la Comunidad Valenciana la bonificación es del 50%. En Baleares la tarifa es del 1 al 20%, aplicándose el primer tipo hasta bases de 700.000€. En Castilla-La Mancha bonificaciones del 100 al 80% (esta última para la base liquidable que exceda de 300.000€).</a:t>
            </a:r>
          </a:p>
          <a:p>
            <a:pPr marL="171450" indent="-171450" algn="just">
              <a:lnSpc>
                <a:spcPct val="107000"/>
              </a:lnSpc>
              <a:buFont typeface="Arial" panose="020B0604020202020204" pitchFamily="34" charset="0"/>
              <a:buChar char="•"/>
            </a:pPr>
            <a:r>
              <a:rPr lang="es-ES" sz="1300" dirty="0">
                <a:latin typeface="Calibri" panose="020F0502020204030204" pitchFamily="34" charset="0"/>
                <a:ea typeface="Calibri" panose="020F0502020204030204" pitchFamily="34" charset="0"/>
                <a:cs typeface="Times New Roman" panose="02020603050405020304" pitchFamily="18" charset="0"/>
              </a:rPr>
              <a:t>En Navarra el cónyuge tributa del 0 al 0,8% y el resto de los grupos I y II por tarifa del 2 al 16%</a:t>
            </a:r>
          </a:p>
        </p:txBody>
      </p:sp>
      <p:sp>
        <p:nvSpPr>
          <p:cNvPr id="11" name="CuadroTexto 10">
            <a:extLst>
              <a:ext uri="{FF2B5EF4-FFF2-40B4-BE49-F238E27FC236}">
                <a16:creationId xmlns:a16="http://schemas.microsoft.com/office/drawing/2014/main" id="{842B7131-3963-4EB8-9F99-3BEA9E6A05AD}"/>
              </a:ext>
            </a:extLst>
          </p:cNvPr>
          <p:cNvSpPr txBox="1"/>
          <p:nvPr/>
        </p:nvSpPr>
        <p:spPr>
          <a:xfrm>
            <a:off x="1390737" y="6281839"/>
            <a:ext cx="7460655" cy="523220"/>
          </a:xfrm>
          <a:prstGeom prst="rect">
            <a:avLst/>
          </a:prstGeom>
          <a:noFill/>
        </p:spPr>
        <p:txBody>
          <a:bodyPr wrap="square" rtlCol="0">
            <a:spAutoFit/>
          </a:bodyPr>
          <a:lstStyle/>
          <a:p>
            <a:pPr algn="just"/>
            <a:r>
              <a:rPr lang="es-ES" sz="1400" dirty="0"/>
              <a:t>﻿En mucha CCAA se establecen deducciones propias o se mejoran las estatales en sucesión de empresa o transmisión de vivienda</a:t>
            </a:r>
          </a:p>
        </p:txBody>
      </p:sp>
      <p:pic>
        <p:nvPicPr>
          <p:cNvPr id="13" name="Imagen 12">
            <a:extLst>
              <a:ext uri="{FF2B5EF4-FFF2-40B4-BE49-F238E27FC236}">
                <a16:creationId xmlns:a16="http://schemas.microsoft.com/office/drawing/2014/main" id="{E70445EB-E1F9-4404-A04D-5690221E4FAD}"/>
              </a:ext>
            </a:extLst>
          </p:cNvPr>
          <p:cNvPicPr>
            <a:picLocks noChangeAspect="1"/>
          </p:cNvPicPr>
          <p:nvPr/>
        </p:nvPicPr>
        <p:blipFill>
          <a:blip r:embed="rId3"/>
          <a:stretch>
            <a:fillRect/>
          </a:stretch>
        </p:blipFill>
        <p:spPr>
          <a:xfrm>
            <a:off x="936362" y="813894"/>
            <a:ext cx="628652" cy="342901"/>
          </a:xfrm>
          <a:prstGeom prst="rect">
            <a:avLst/>
          </a:prstGeom>
        </p:spPr>
      </p:pic>
      <p:sp>
        <p:nvSpPr>
          <p:cNvPr id="14" name="Hexágono 13">
            <a:extLst>
              <a:ext uri="{FF2B5EF4-FFF2-40B4-BE49-F238E27FC236}">
                <a16:creationId xmlns:a16="http://schemas.microsoft.com/office/drawing/2014/main" id="{B04FE0D1-0967-4B0D-87D6-52AD16EE30B6}"/>
              </a:ext>
            </a:extLst>
          </p:cNvPr>
          <p:cNvSpPr/>
          <p:nvPr/>
        </p:nvSpPr>
        <p:spPr>
          <a:xfrm>
            <a:off x="1216696" y="3268160"/>
            <a:ext cx="222367" cy="182320"/>
          </a:xfrm>
          <a:prstGeom prst="hexagon">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5" name="Hexágono 14">
            <a:extLst>
              <a:ext uri="{FF2B5EF4-FFF2-40B4-BE49-F238E27FC236}">
                <a16:creationId xmlns:a16="http://schemas.microsoft.com/office/drawing/2014/main" id="{F6DFBD0E-D555-47F0-A0BB-25937AE2ED7F}"/>
              </a:ext>
            </a:extLst>
          </p:cNvPr>
          <p:cNvSpPr/>
          <p:nvPr/>
        </p:nvSpPr>
        <p:spPr>
          <a:xfrm>
            <a:off x="1179249" y="6330570"/>
            <a:ext cx="222367" cy="182320"/>
          </a:xfrm>
          <a:prstGeom prst="hexagon">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33374476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1CA9F5C3-1B88-FB4A-87C8-FEDE4C1C109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9144"/>
            <a:ext cx="9144000" cy="6839712"/>
          </a:xfrm>
          <a:prstGeom prst="rect">
            <a:avLst/>
          </a:prstGeom>
        </p:spPr>
      </p:pic>
      <p:sp>
        <p:nvSpPr>
          <p:cNvPr id="3" name="CuadroTexto 2">
            <a:extLst>
              <a:ext uri="{FF2B5EF4-FFF2-40B4-BE49-F238E27FC236}">
                <a16:creationId xmlns:a16="http://schemas.microsoft.com/office/drawing/2014/main" id="{8F464CB9-F252-48B7-A252-03D63E2BEF96}"/>
              </a:ext>
            </a:extLst>
          </p:cNvPr>
          <p:cNvSpPr txBox="1"/>
          <p:nvPr/>
        </p:nvSpPr>
        <p:spPr>
          <a:xfrm>
            <a:off x="1558978" y="970101"/>
            <a:ext cx="4557010" cy="400110"/>
          </a:xfrm>
          <a:prstGeom prst="rect">
            <a:avLst/>
          </a:prstGeom>
          <a:noFill/>
        </p:spPr>
        <p:txBody>
          <a:bodyPr wrap="square" rtlCol="0">
            <a:spAutoFit/>
          </a:bodyPr>
          <a:lstStyle/>
          <a:p>
            <a:r>
              <a:rPr lang="es-ES" sz="2000" dirty="0">
                <a:solidFill>
                  <a:srgbClr val="CB4E33"/>
                </a:solidFill>
              </a:rPr>
              <a:t>ISD. Tendencias normativas</a:t>
            </a:r>
          </a:p>
        </p:txBody>
      </p:sp>
      <p:sp>
        <p:nvSpPr>
          <p:cNvPr id="5" name="Hexágono 4">
            <a:extLst>
              <a:ext uri="{FF2B5EF4-FFF2-40B4-BE49-F238E27FC236}">
                <a16:creationId xmlns:a16="http://schemas.microsoft.com/office/drawing/2014/main" id="{E40991D6-70FE-4306-9993-4F92D88119B3}"/>
              </a:ext>
            </a:extLst>
          </p:cNvPr>
          <p:cNvSpPr/>
          <p:nvPr/>
        </p:nvSpPr>
        <p:spPr>
          <a:xfrm>
            <a:off x="1636449" y="1430201"/>
            <a:ext cx="211491" cy="182320"/>
          </a:xfrm>
          <a:prstGeom prst="hexagon">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6" name="CuadroTexto 5">
            <a:extLst>
              <a:ext uri="{FF2B5EF4-FFF2-40B4-BE49-F238E27FC236}">
                <a16:creationId xmlns:a16="http://schemas.microsoft.com/office/drawing/2014/main" id="{FA0AE66B-D804-4321-8ACD-F7E0C79FB217}"/>
              </a:ext>
            </a:extLst>
          </p:cNvPr>
          <p:cNvSpPr txBox="1"/>
          <p:nvPr/>
        </p:nvSpPr>
        <p:spPr>
          <a:xfrm>
            <a:off x="1847939" y="1377736"/>
            <a:ext cx="7095763" cy="338554"/>
          </a:xfrm>
          <a:prstGeom prst="rect">
            <a:avLst/>
          </a:prstGeom>
          <a:noFill/>
        </p:spPr>
        <p:txBody>
          <a:bodyPr wrap="square" rtlCol="0">
            <a:spAutoFit/>
          </a:bodyPr>
          <a:lstStyle/>
          <a:p>
            <a:pPr algn="just"/>
            <a:r>
              <a:rPr lang="es-ES" sz="1600" dirty="0"/>
              <a:t>﻿ Sucesores del Grupo III</a:t>
            </a:r>
          </a:p>
        </p:txBody>
      </p:sp>
      <p:sp>
        <p:nvSpPr>
          <p:cNvPr id="7" name="Rectángulo 6">
            <a:extLst>
              <a:ext uri="{FF2B5EF4-FFF2-40B4-BE49-F238E27FC236}">
                <a16:creationId xmlns:a16="http://schemas.microsoft.com/office/drawing/2014/main" id="{9C22F0CA-999A-40B6-BAA5-D04B47F53BC0}"/>
              </a:ext>
            </a:extLst>
          </p:cNvPr>
          <p:cNvSpPr/>
          <p:nvPr/>
        </p:nvSpPr>
        <p:spPr>
          <a:xfrm>
            <a:off x="1943191" y="1809129"/>
            <a:ext cx="6925602" cy="1134478"/>
          </a:xfrm>
          <a:prstGeom prst="rect">
            <a:avLst/>
          </a:prstGeom>
          <a:noFill/>
          <a:ln>
            <a:solidFill>
              <a:schemeClr val="accent1"/>
            </a:solidFill>
          </a:ln>
        </p:spPr>
        <p:txBody>
          <a:bodyPr wrap="square">
            <a:spAutoFit/>
          </a:bodyPr>
          <a:lstStyle/>
          <a:p>
            <a:pPr marL="285750" indent="-285750" algn="just">
              <a:lnSpc>
                <a:spcPct val="107000"/>
              </a:lnSpc>
              <a:buFont typeface="Arial" panose="020B0604020202020204" pitchFamily="34" charset="0"/>
              <a:buChar char="•"/>
            </a:pPr>
            <a:r>
              <a:rPr lang="es-ES" sz="1600" dirty="0">
                <a:latin typeface="Calibri" panose="020F0502020204030204" pitchFamily="34" charset="0"/>
                <a:ea typeface="Calibri" panose="020F0502020204030204" pitchFamily="34" charset="0"/>
                <a:cs typeface="Times New Roman" panose="02020603050405020304" pitchFamily="18" charset="0"/>
              </a:rPr>
              <a:t>En algunas Comunidades se mejora a este colectivo: bonificación inversamente proporcional a la cuota, partiendo del 99,9%, en Canarias y, en Madrid, del 15% para hermanos y del 10% a sobrinos del causante. En otros territorios cuando se dan unas circunstancias particulares</a:t>
            </a:r>
          </a:p>
        </p:txBody>
      </p:sp>
      <p:sp>
        <p:nvSpPr>
          <p:cNvPr id="8" name="Hexágono 7">
            <a:extLst>
              <a:ext uri="{FF2B5EF4-FFF2-40B4-BE49-F238E27FC236}">
                <a16:creationId xmlns:a16="http://schemas.microsoft.com/office/drawing/2014/main" id="{13F27E99-B775-4C90-B1AA-43D8B61E2DA6}"/>
              </a:ext>
            </a:extLst>
          </p:cNvPr>
          <p:cNvSpPr/>
          <p:nvPr/>
        </p:nvSpPr>
        <p:spPr>
          <a:xfrm>
            <a:off x="1674637" y="3231208"/>
            <a:ext cx="211491" cy="182320"/>
          </a:xfrm>
          <a:prstGeom prst="hexagon">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9" name="CuadroTexto 8">
            <a:extLst>
              <a:ext uri="{FF2B5EF4-FFF2-40B4-BE49-F238E27FC236}">
                <a16:creationId xmlns:a16="http://schemas.microsoft.com/office/drawing/2014/main" id="{6AF7E048-0611-4CE6-84E7-BFF7C92D0694}"/>
              </a:ext>
            </a:extLst>
          </p:cNvPr>
          <p:cNvSpPr txBox="1"/>
          <p:nvPr/>
        </p:nvSpPr>
        <p:spPr>
          <a:xfrm>
            <a:off x="1943189" y="3168480"/>
            <a:ext cx="7095763" cy="338554"/>
          </a:xfrm>
          <a:prstGeom prst="rect">
            <a:avLst/>
          </a:prstGeom>
          <a:noFill/>
        </p:spPr>
        <p:txBody>
          <a:bodyPr wrap="square" rtlCol="0">
            <a:spAutoFit/>
          </a:bodyPr>
          <a:lstStyle/>
          <a:p>
            <a:pPr algn="just"/>
            <a:r>
              <a:rPr lang="es-ES" sz="1600" dirty="0"/>
              <a:t>﻿Donaciones Grupos I y II</a:t>
            </a:r>
          </a:p>
        </p:txBody>
      </p:sp>
      <p:sp>
        <p:nvSpPr>
          <p:cNvPr id="10" name="Rectángulo 9">
            <a:extLst>
              <a:ext uri="{FF2B5EF4-FFF2-40B4-BE49-F238E27FC236}">
                <a16:creationId xmlns:a16="http://schemas.microsoft.com/office/drawing/2014/main" id="{5EDC859E-6847-4E97-8E89-E15449483695}"/>
              </a:ext>
            </a:extLst>
          </p:cNvPr>
          <p:cNvSpPr/>
          <p:nvPr/>
        </p:nvSpPr>
        <p:spPr>
          <a:xfrm>
            <a:off x="1943191" y="3657115"/>
            <a:ext cx="6925602" cy="2451825"/>
          </a:xfrm>
          <a:prstGeom prst="rect">
            <a:avLst/>
          </a:prstGeom>
          <a:noFill/>
          <a:ln>
            <a:solidFill>
              <a:schemeClr val="accent1"/>
            </a:solidFill>
          </a:ln>
        </p:spPr>
        <p:txBody>
          <a:bodyPr wrap="square">
            <a:spAutoFit/>
          </a:bodyPr>
          <a:lstStyle/>
          <a:p>
            <a:pPr marL="171450" indent="-171450" algn="just">
              <a:lnSpc>
                <a:spcPct val="107000"/>
              </a:lnSpc>
              <a:buFont typeface="Arial" panose="020B0604020202020204" pitchFamily="34" charset="0"/>
              <a:buChar char="•"/>
            </a:pPr>
            <a:r>
              <a:rPr lang="es-ES" sz="1600" dirty="0">
                <a:latin typeface="Calibri" panose="020F0502020204030204" pitchFamily="34" charset="0"/>
                <a:ea typeface="Calibri" panose="020F0502020204030204" pitchFamily="34" charset="0"/>
                <a:cs typeface="Times New Roman" panose="02020603050405020304" pitchFamily="18" charset="0"/>
              </a:rPr>
              <a:t>Prácticamente no se tributa en Andalucía, Cantabria, Madrid y Región de Murcia</a:t>
            </a:r>
          </a:p>
          <a:p>
            <a:pPr marL="171450" indent="-171450" algn="just">
              <a:lnSpc>
                <a:spcPct val="107000"/>
              </a:lnSpc>
              <a:buFont typeface="Arial" panose="020B0604020202020204" pitchFamily="34" charset="0"/>
              <a:buChar char="•"/>
            </a:pPr>
            <a:r>
              <a:rPr lang="es-ES" sz="1600" dirty="0">
                <a:latin typeface="Calibri" panose="020F0502020204030204" pitchFamily="34" charset="0"/>
                <a:ea typeface="Calibri" panose="020F0502020204030204" pitchFamily="34" charset="0"/>
                <a:cs typeface="Times New Roman" panose="02020603050405020304" pitchFamily="18" charset="0"/>
              </a:rPr>
              <a:t>Castilla-La Mancha tiene una bonificación del 95–98%, en La Rioja 99% hasta 400.000€ de base liquidable y del 50% al resto, y en Baleares se paga al 7%</a:t>
            </a:r>
          </a:p>
          <a:p>
            <a:pPr marL="171450" indent="-171450" algn="just">
              <a:lnSpc>
                <a:spcPct val="107000"/>
              </a:lnSpc>
              <a:buFont typeface="Arial" panose="020B0604020202020204" pitchFamily="34" charset="0"/>
              <a:buChar char="•"/>
            </a:pPr>
            <a:r>
              <a:rPr lang="es-ES" sz="1600" dirty="0">
                <a:latin typeface="Calibri" panose="020F0502020204030204" pitchFamily="34" charset="0"/>
                <a:ea typeface="Calibri" panose="020F0502020204030204" pitchFamily="34" charset="0"/>
                <a:cs typeface="Times New Roman" panose="02020603050405020304" pitchFamily="18" charset="0"/>
              </a:rPr>
              <a:t>Cataluña y Galicia tienen tarifas del 5–9% y Aragón una bonificación del 65% para bases &lt; 500.000€</a:t>
            </a:r>
          </a:p>
          <a:p>
            <a:pPr marL="171450" indent="-171450" algn="just">
              <a:lnSpc>
                <a:spcPct val="107000"/>
              </a:lnSpc>
              <a:buFont typeface="Arial" panose="020B0604020202020204" pitchFamily="34" charset="0"/>
              <a:buChar char="•"/>
            </a:pPr>
            <a:r>
              <a:rPr lang="es-ES" sz="1600" dirty="0">
                <a:latin typeface="Calibri" panose="020F0502020204030204" pitchFamily="34" charset="0"/>
                <a:ea typeface="Calibri" panose="020F0502020204030204" pitchFamily="34" charset="0"/>
                <a:cs typeface="Times New Roman" panose="02020603050405020304" pitchFamily="18" charset="0"/>
              </a:rPr>
              <a:t>Canarias aplica bonificaciones decrecientes</a:t>
            </a:r>
          </a:p>
          <a:p>
            <a:pPr marL="171450" indent="-171450" algn="just">
              <a:lnSpc>
                <a:spcPct val="107000"/>
              </a:lnSpc>
              <a:buFont typeface="Arial" panose="020B0604020202020204" pitchFamily="34" charset="0"/>
              <a:buChar char="•"/>
            </a:pPr>
            <a:r>
              <a:rPr lang="es-ES" sz="1600" dirty="0">
                <a:latin typeface="Calibri" panose="020F0502020204030204" pitchFamily="34" charset="0"/>
                <a:ea typeface="Calibri" panose="020F0502020204030204" pitchFamily="34" charset="0"/>
                <a:cs typeface="Times New Roman" panose="02020603050405020304" pitchFamily="18" charset="0"/>
              </a:rPr>
              <a:t>País Vasco: 1,5% en Grupos I y II</a:t>
            </a:r>
          </a:p>
          <a:p>
            <a:pPr marL="171450" indent="-171450" algn="just">
              <a:lnSpc>
                <a:spcPct val="107000"/>
              </a:lnSpc>
              <a:buFont typeface="Arial" panose="020B0604020202020204" pitchFamily="34" charset="0"/>
              <a:buChar char="•"/>
            </a:pPr>
            <a:r>
              <a:rPr lang="es-ES" sz="1600" dirty="0">
                <a:latin typeface="Calibri" panose="020F0502020204030204" pitchFamily="34" charset="0"/>
                <a:ea typeface="Calibri" panose="020F0502020204030204" pitchFamily="34" charset="0"/>
                <a:cs typeface="Times New Roman" panose="02020603050405020304" pitchFamily="18" charset="0"/>
              </a:rPr>
              <a:t>Navarra: 0,8% cónyuge y el resto del Grupo II a tarifa 0,8–8%</a:t>
            </a:r>
          </a:p>
        </p:txBody>
      </p:sp>
      <p:pic>
        <p:nvPicPr>
          <p:cNvPr id="11" name="Imagen 10">
            <a:extLst>
              <a:ext uri="{FF2B5EF4-FFF2-40B4-BE49-F238E27FC236}">
                <a16:creationId xmlns:a16="http://schemas.microsoft.com/office/drawing/2014/main" id="{55652A2B-4316-4AC0-BC8D-DC6F1FD7B6ED}"/>
              </a:ext>
            </a:extLst>
          </p:cNvPr>
          <p:cNvPicPr>
            <a:picLocks noChangeAspect="1"/>
          </p:cNvPicPr>
          <p:nvPr/>
        </p:nvPicPr>
        <p:blipFill>
          <a:blip r:embed="rId3"/>
          <a:stretch>
            <a:fillRect/>
          </a:stretch>
        </p:blipFill>
        <p:spPr>
          <a:xfrm>
            <a:off x="1000370" y="969342"/>
            <a:ext cx="628652" cy="342901"/>
          </a:xfrm>
          <a:prstGeom prst="rect">
            <a:avLst/>
          </a:prstGeom>
        </p:spPr>
      </p:pic>
    </p:spTree>
    <p:extLst>
      <p:ext uri="{BB962C8B-B14F-4D97-AF65-F5344CB8AC3E}">
        <p14:creationId xmlns:p14="http://schemas.microsoft.com/office/powerpoint/2010/main" val="14727399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1CA9F5C3-1B88-FB4A-87C8-FEDE4C1C109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9144"/>
            <a:ext cx="9144000" cy="6839712"/>
          </a:xfrm>
          <a:prstGeom prst="rect">
            <a:avLst/>
          </a:prstGeom>
        </p:spPr>
      </p:pic>
      <p:sp>
        <p:nvSpPr>
          <p:cNvPr id="3" name="CuadroTexto 2">
            <a:extLst>
              <a:ext uri="{FF2B5EF4-FFF2-40B4-BE49-F238E27FC236}">
                <a16:creationId xmlns:a16="http://schemas.microsoft.com/office/drawing/2014/main" id="{6D1795FE-96B5-41A9-A1C6-E4AFE4D11C68}"/>
              </a:ext>
            </a:extLst>
          </p:cNvPr>
          <p:cNvSpPr txBox="1"/>
          <p:nvPr/>
        </p:nvSpPr>
        <p:spPr>
          <a:xfrm>
            <a:off x="1558978" y="970101"/>
            <a:ext cx="7306348" cy="400110"/>
          </a:xfrm>
          <a:prstGeom prst="rect">
            <a:avLst/>
          </a:prstGeom>
          <a:noFill/>
        </p:spPr>
        <p:txBody>
          <a:bodyPr wrap="square" rtlCol="0">
            <a:spAutoFit/>
          </a:bodyPr>
          <a:lstStyle/>
          <a:p>
            <a:r>
              <a:rPr lang="es-ES" sz="2000" dirty="0">
                <a:solidFill>
                  <a:srgbClr val="CB4E33"/>
                </a:solidFill>
              </a:rPr>
              <a:t>Resumen del panorama en </a:t>
            </a:r>
            <a:r>
              <a:rPr lang="es-ES" sz="2000" dirty="0" err="1">
                <a:solidFill>
                  <a:srgbClr val="CB4E33"/>
                </a:solidFill>
              </a:rPr>
              <a:t>ITPyAJD</a:t>
            </a:r>
            <a:r>
              <a:rPr lang="es-ES" sz="2000" dirty="0">
                <a:solidFill>
                  <a:srgbClr val="CB4E33"/>
                </a:solidFill>
              </a:rPr>
              <a:t> - Competencias normativas </a:t>
            </a:r>
          </a:p>
        </p:txBody>
      </p:sp>
      <p:sp>
        <p:nvSpPr>
          <p:cNvPr id="5" name="Rectángulo 4">
            <a:extLst>
              <a:ext uri="{FF2B5EF4-FFF2-40B4-BE49-F238E27FC236}">
                <a16:creationId xmlns:a16="http://schemas.microsoft.com/office/drawing/2014/main" id="{3CE27B70-F9F6-49DE-A6A1-7EDCEE6A1D41}"/>
              </a:ext>
            </a:extLst>
          </p:cNvPr>
          <p:cNvSpPr/>
          <p:nvPr/>
        </p:nvSpPr>
        <p:spPr>
          <a:xfrm>
            <a:off x="1042415" y="1602083"/>
            <a:ext cx="7616953" cy="2957861"/>
          </a:xfrm>
          <a:prstGeom prst="rect">
            <a:avLst/>
          </a:prstGeom>
          <a:solidFill>
            <a:schemeClr val="bg1"/>
          </a:solidFill>
          <a:ln>
            <a:solidFill>
              <a:srgbClr val="FBC7B7"/>
            </a:solidFill>
          </a:ln>
        </p:spPr>
        <p:txBody>
          <a:bodyPr wrap="square">
            <a:spAutoFit/>
          </a:bodyPr>
          <a:lstStyle/>
          <a:p>
            <a:pPr marL="285750" indent="-285750" algn="just">
              <a:lnSpc>
                <a:spcPct val="150000"/>
              </a:lnSpc>
              <a:buFont typeface="Arial" panose="020B0604020202020204" pitchFamily="34" charset="0"/>
              <a:buChar char="•"/>
            </a:pPr>
            <a:r>
              <a:rPr lang="es-ES" b="1" dirty="0"/>
              <a:t>TPO</a:t>
            </a:r>
          </a:p>
          <a:p>
            <a:pPr marL="742950" lvl="1" indent="-285750" algn="just">
              <a:lnSpc>
                <a:spcPct val="150000"/>
              </a:lnSpc>
              <a:buFont typeface="Calibri" panose="020F0502020204030204" pitchFamily="34" charset="0"/>
              <a:buChar char="–"/>
            </a:pPr>
            <a:r>
              <a:rPr lang="es-ES" dirty="0"/>
              <a:t>Tipos de concesiones administrativas, transmisiones de bienes muebles e inmuebles, constitución y cesión de derechos reales sobre muebles e inmuebles, excepto derechos de garantía y arrendamiento de muebles e inmuebles</a:t>
            </a:r>
          </a:p>
          <a:p>
            <a:pPr marL="742950" lvl="1" indent="-285750" algn="just">
              <a:lnSpc>
                <a:spcPct val="150000"/>
              </a:lnSpc>
              <a:buFont typeface="Calibri" panose="020F0502020204030204" pitchFamily="34" charset="0"/>
              <a:buChar char="–"/>
            </a:pPr>
            <a:r>
              <a:rPr lang="es-ES" dirty="0"/>
              <a:t>Deducciones y bonificaciones de la cuota en relación a los actos anteriores</a:t>
            </a:r>
          </a:p>
        </p:txBody>
      </p:sp>
      <p:sp>
        <p:nvSpPr>
          <p:cNvPr id="6" name="Rectángulo 5">
            <a:extLst>
              <a:ext uri="{FF2B5EF4-FFF2-40B4-BE49-F238E27FC236}">
                <a16:creationId xmlns:a16="http://schemas.microsoft.com/office/drawing/2014/main" id="{FBC7416F-B062-408B-B096-A18D2C0835BF}"/>
              </a:ext>
            </a:extLst>
          </p:cNvPr>
          <p:cNvSpPr/>
          <p:nvPr/>
        </p:nvSpPr>
        <p:spPr>
          <a:xfrm>
            <a:off x="1042413" y="4734125"/>
            <a:ext cx="7616955" cy="1711366"/>
          </a:xfrm>
          <a:prstGeom prst="rect">
            <a:avLst/>
          </a:prstGeom>
          <a:solidFill>
            <a:schemeClr val="bg1"/>
          </a:solidFill>
          <a:ln>
            <a:solidFill>
              <a:srgbClr val="FBC7B7"/>
            </a:solidFill>
          </a:ln>
        </p:spPr>
        <p:txBody>
          <a:bodyPr wrap="square">
            <a:spAutoFit/>
          </a:bodyPr>
          <a:lstStyle/>
          <a:p>
            <a:pPr marL="285750" indent="-285750" algn="just">
              <a:lnSpc>
                <a:spcPct val="150000"/>
              </a:lnSpc>
              <a:buFont typeface="Arial" panose="020B0604020202020204" pitchFamily="34" charset="0"/>
              <a:buChar char="•"/>
            </a:pPr>
            <a:r>
              <a:rPr lang="es-ES" b="1" dirty="0"/>
              <a:t>AJD</a:t>
            </a:r>
          </a:p>
          <a:p>
            <a:pPr marL="742950" lvl="1" indent="-285750" algn="just">
              <a:lnSpc>
                <a:spcPct val="150000"/>
              </a:lnSpc>
              <a:buFont typeface="Calibri" panose="020F0502020204030204" pitchFamily="34" charset="0"/>
              <a:buChar char="–"/>
            </a:pPr>
            <a:r>
              <a:rPr lang="es-ES" dirty="0"/>
              <a:t>Tipo de gravamen de los documentos notariales</a:t>
            </a:r>
          </a:p>
          <a:p>
            <a:pPr marL="742950" lvl="1" indent="-285750" algn="just">
              <a:lnSpc>
                <a:spcPct val="150000"/>
              </a:lnSpc>
              <a:buFont typeface="Calibri" panose="020F0502020204030204" pitchFamily="34" charset="0"/>
              <a:buChar char="–"/>
            </a:pPr>
            <a:r>
              <a:rPr lang="es-ES" dirty="0"/>
              <a:t>Deducciones y bonificaciones de la cuota en relación a estos documentos</a:t>
            </a:r>
          </a:p>
        </p:txBody>
      </p:sp>
      <p:pic>
        <p:nvPicPr>
          <p:cNvPr id="7" name="Imagen 6">
            <a:extLst>
              <a:ext uri="{FF2B5EF4-FFF2-40B4-BE49-F238E27FC236}">
                <a16:creationId xmlns:a16="http://schemas.microsoft.com/office/drawing/2014/main" id="{43DF3B0F-6927-4DD3-A6B9-2FAD47AA2AE7}"/>
              </a:ext>
            </a:extLst>
          </p:cNvPr>
          <p:cNvPicPr>
            <a:picLocks noChangeAspect="1"/>
          </p:cNvPicPr>
          <p:nvPr/>
        </p:nvPicPr>
        <p:blipFill>
          <a:blip r:embed="rId3"/>
          <a:stretch>
            <a:fillRect/>
          </a:stretch>
        </p:blipFill>
        <p:spPr>
          <a:xfrm>
            <a:off x="1000370" y="969342"/>
            <a:ext cx="628652" cy="342901"/>
          </a:xfrm>
          <a:prstGeom prst="rect">
            <a:avLst/>
          </a:prstGeom>
        </p:spPr>
      </p:pic>
    </p:spTree>
    <p:extLst>
      <p:ext uri="{BB962C8B-B14F-4D97-AF65-F5344CB8AC3E}">
        <p14:creationId xmlns:p14="http://schemas.microsoft.com/office/powerpoint/2010/main" val="5439559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1CA9F5C3-1B88-FB4A-87C8-FEDE4C1C109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9144"/>
            <a:ext cx="9144000" cy="6839712"/>
          </a:xfrm>
          <a:prstGeom prst="rect">
            <a:avLst/>
          </a:prstGeom>
        </p:spPr>
      </p:pic>
      <p:sp>
        <p:nvSpPr>
          <p:cNvPr id="3" name="CuadroTexto 2">
            <a:extLst>
              <a:ext uri="{FF2B5EF4-FFF2-40B4-BE49-F238E27FC236}">
                <a16:creationId xmlns:a16="http://schemas.microsoft.com/office/drawing/2014/main" id="{F8AF1243-3F2C-44A2-93AC-CA2401987192}"/>
              </a:ext>
            </a:extLst>
          </p:cNvPr>
          <p:cNvSpPr txBox="1"/>
          <p:nvPr/>
        </p:nvSpPr>
        <p:spPr>
          <a:xfrm>
            <a:off x="1558978" y="942669"/>
            <a:ext cx="4557010" cy="400110"/>
          </a:xfrm>
          <a:prstGeom prst="rect">
            <a:avLst/>
          </a:prstGeom>
          <a:noFill/>
        </p:spPr>
        <p:txBody>
          <a:bodyPr wrap="square" rtlCol="0">
            <a:spAutoFit/>
          </a:bodyPr>
          <a:lstStyle/>
          <a:p>
            <a:r>
              <a:rPr lang="es-ES" sz="2000" dirty="0" err="1">
                <a:solidFill>
                  <a:srgbClr val="CB4E33"/>
                </a:solidFill>
              </a:rPr>
              <a:t>ITPyAJD</a:t>
            </a:r>
            <a:r>
              <a:rPr lang="es-ES" sz="2000" dirty="0">
                <a:solidFill>
                  <a:srgbClr val="CB4E33"/>
                </a:solidFill>
              </a:rPr>
              <a:t>. Tendencias</a:t>
            </a:r>
          </a:p>
        </p:txBody>
      </p:sp>
      <p:sp>
        <p:nvSpPr>
          <p:cNvPr id="5" name="Hexágono 4">
            <a:extLst>
              <a:ext uri="{FF2B5EF4-FFF2-40B4-BE49-F238E27FC236}">
                <a16:creationId xmlns:a16="http://schemas.microsoft.com/office/drawing/2014/main" id="{C97389E7-633A-412F-B044-20455294F50C}"/>
              </a:ext>
            </a:extLst>
          </p:cNvPr>
          <p:cNvSpPr/>
          <p:nvPr/>
        </p:nvSpPr>
        <p:spPr>
          <a:xfrm>
            <a:off x="1636449" y="1535178"/>
            <a:ext cx="211491" cy="182320"/>
          </a:xfrm>
          <a:prstGeom prst="hexagon">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6" name="CuadroTexto 5">
            <a:extLst>
              <a:ext uri="{FF2B5EF4-FFF2-40B4-BE49-F238E27FC236}">
                <a16:creationId xmlns:a16="http://schemas.microsoft.com/office/drawing/2014/main" id="{D6EC5D56-F2F2-4C10-9736-FE999A9A87E2}"/>
              </a:ext>
            </a:extLst>
          </p:cNvPr>
          <p:cNvSpPr txBox="1"/>
          <p:nvPr/>
        </p:nvSpPr>
        <p:spPr>
          <a:xfrm>
            <a:off x="1847939" y="1482713"/>
            <a:ext cx="7095763" cy="369332"/>
          </a:xfrm>
          <a:prstGeom prst="rect">
            <a:avLst/>
          </a:prstGeom>
          <a:noFill/>
        </p:spPr>
        <p:txBody>
          <a:bodyPr wrap="square" rtlCol="0">
            <a:spAutoFit/>
          </a:bodyPr>
          <a:lstStyle/>
          <a:p>
            <a:pPr algn="just"/>
            <a:r>
              <a:rPr lang="es-ES" dirty="0"/>
              <a:t>﻿TPO</a:t>
            </a:r>
          </a:p>
        </p:txBody>
      </p:sp>
      <p:sp>
        <p:nvSpPr>
          <p:cNvPr id="7" name="Rectángulo 6">
            <a:extLst>
              <a:ext uri="{FF2B5EF4-FFF2-40B4-BE49-F238E27FC236}">
                <a16:creationId xmlns:a16="http://schemas.microsoft.com/office/drawing/2014/main" id="{55E35803-8FA6-4025-8757-6AFEA17C0207}"/>
              </a:ext>
            </a:extLst>
          </p:cNvPr>
          <p:cNvSpPr/>
          <p:nvPr/>
        </p:nvSpPr>
        <p:spPr>
          <a:xfrm>
            <a:off x="1847938" y="1904510"/>
            <a:ext cx="7095765" cy="1234697"/>
          </a:xfrm>
          <a:prstGeom prst="rect">
            <a:avLst/>
          </a:prstGeom>
          <a:noFill/>
          <a:ln>
            <a:solidFill>
              <a:schemeClr val="accent1"/>
            </a:solidFill>
          </a:ln>
        </p:spPr>
        <p:txBody>
          <a:bodyPr wrap="square">
            <a:spAutoFit/>
          </a:bodyPr>
          <a:lstStyle/>
          <a:p>
            <a:pPr marL="285750" indent="-285750" algn="just">
              <a:lnSpc>
                <a:spcPct val="107000"/>
              </a:lnSpc>
              <a:buFont typeface="Arial" panose="020B0604020202020204" pitchFamily="34" charset="0"/>
              <a:buChar char="•"/>
            </a:pPr>
            <a:r>
              <a:rPr lang="es-ES" sz="1400" dirty="0">
                <a:latin typeface="Calibri" panose="020F0502020204030204" pitchFamily="34" charset="0"/>
                <a:ea typeface="Calibri" panose="020F0502020204030204" pitchFamily="34" charset="0"/>
                <a:cs typeface="Times New Roman" panose="02020603050405020304" pitchFamily="18" charset="0"/>
              </a:rPr>
              <a:t>Tipos inferiores al 7%: Madrid y Navarra 6% y en Canarias el 6,5%</a:t>
            </a:r>
          </a:p>
          <a:p>
            <a:pPr marL="285750" indent="-285750" algn="just">
              <a:lnSpc>
                <a:spcPct val="107000"/>
              </a:lnSpc>
              <a:buFont typeface="Arial" panose="020B0604020202020204" pitchFamily="34" charset="0"/>
              <a:buChar char="•"/>
            </a:pPr>
            <a:r>
              <a:rPr lang="es-ES" sz="1400" dirty="0">
                <a:latin typeface="Calibri" panose="020F0502020204030204" pitchFamily="34" charset="0"/>
                <a:ea typeface="Calibri" panose="020F0502020204030204" pitchFamily="34" charset="0"/>
                <a:cs typeface="Times New Roman" panose="02020603050405020304" pitchFamily="18" charset="0"/>
              </a:rPr>
              <a:t>Tipo 7%: La Rioja y territorios forales del País Vasco</a:t>
            </a:r>
          </a:p>
          <a:p>
            <a:pPr marL="285750" indent="-285750" algn="just">
              <a:lnSpc>
                <a:spcPct val="107000"/>
              </a:lnSpc>
              <a:buFont typeface="Arial" panose="020B0604020202020204" pitchFamily="34" charset="0"/>
              <a:buChar char="•"/>
            </a:pPr>
            <a:r>
              <a:rPr lang="es-ES" sz="1400" dirty="0">
                <a:latin typeface="Calibri" panose="020F0502020204030204" pitchFamily="34" charset="0"/>
                <a:ea typeface="Calibri" panose="020F0502020204030204" pitchFamily="34" charset="0"/>
                <a:cs typeface="Times New Roman" panose="02020603050405020304" pitchFamily="18" charset="0"/>
              </a:rPr>
              <a:t>Tipos superiores al 7%: Murcia: 8%; Castilla-La Mancha: 9%; Cantabria, Galicia y Comunidad Valenciana: 10%; Andalucía, Aragón, Asturias y Castilla y León tienen tramos del 8 al 10%; Baleares y Extremadura tienen tarifa del 8 al 11%; en Cataluña la tarifa es 10–11%</a:t>
            </a:r>
          </a:p>
        </p:txBody>
      </p:sp>
      <p:sp>
        <p:nvSpPr>
          <p:cNvPr id="8" name="Hexágono 7">
            <a:extLst>
              <a:ext uri="{FF2B5EF4-FFF2-40B4-BE49-F238E27FC236}">
                <a16:creationId xmlns:a16="http://schemas.microsoft.com/office/drawing/2014/main" id="{E98F055F-9DD9-44BE-B3B1-53B301C47F2C}"/>
              </a:ext>
            </a:extLst>
          </p:cNvPr>
          <p:cNvSpPr/>
          <p:nvPr/>
        </p:nvSpPr>
        <p:spPr>
          <a:xfrm>
            <a:off x="1636449" y="3576023"/>
            <a:ext cx="211491" cy="182320"/>
          </a:xfrm>
          <a:prstGeom prst="hexagon">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9" name="CuadroTexto 8">
            <a:extLst>
              <a:ext uri="{FF2B5EF4-FFF2-40B4-BE49-F238E27FC236}">
                <a16:creationId xmlns:a16="http://schemas.microsoft.com/office/drawing/2014/main" id="{281C3F6B-2A50-4006-B787-B86EC660EC33}"/>
              </a:ext>
            </a:extLst>
          </p:cNvPr>
          <p:cNvSpPr txBox="1"/>
          <p:nvPr/>
        </p:nvSpPr>
        <p:spPr>
          <a:xfrm>
            <a:off x="1847939" y="3523558"/>
            <a:ext cx="7095763" cy="369332"/>
          </a:xfrm>
          <a:prstGeom prst="rect">
            <a:avLst/>
          </a:prstGeom>
          <a:noFill/>
        </p:spPr>
        <p:txBody>
          <a:bodyPr wrap="square" rtlCol="0">
            <a:spAutoFit/>
          </a:bodyPr>
          <a:lstStyle/>
          <a:p>
            <a:pPr algn="just"/>
            <a:r>
              <a:rPr lang="es-ES" dirty="0"/>
              <a:t>﻿AJD</a:t>
            </a:r>
          </a:p>
        </p:txBody>
      </p:sp>
      <p:sp>
        <p:nvSpPr>
          <p:cNvPr id="10" name="Rectángulo 9">
            <a:extLst>
              <a:ext uri="{FF2B5EF4-FFF2-40B4-BE49-F238E27FC236}">
                <a16:creationId xmlns:a16="http://schemas.microsoft.com/office/drawing/2014/main" id="{915B8453-DD7B-4F03-B6E2-213C089E0AF9}"/>
              </a:ext>
            </a:extLst>
          </p:cNvPr>
          <p:cNvSpPr/>
          <p:nvPr/>
        </p:nvSpPr>
        <p:spPr>
          <a:xfrm>
            <a:off x="1847940" y="3945355"/>
            <a:ext cx="7095763" cy="1465209"/>
          </a:xfrm>
          <a:prstGeom prst="rect">
            <a:avLst/>
          </a:prstGeom>
          <a:noFill/>
          <a:ln>
            <a:solidFill>
              <a:schemeClr val="accent1"/>
            </a:solidFill>
          </a:ln>
        </p:spPr>
        <p:txBody>
          <a:bodyPr wrap="square">
            <a:spAutoFit/>
          </a:bodyPr>
          <a:lstStyle/>
          <a:p>
            <a:pPr marL="285750" indent="-285750" algn="just">
              <a:lnSpc>
                <a:spcPct val="107000"/>
              </a:lnSpc>
              <a:buFont typeface="Arial" panose="020B0604020202020204" pitchFamily="34" charset="0"/>
              <a:buChar char="•"/>
            </a:pPr>
            <a:r>
              <a:rPr lang="es-ES" sz="1400" dirty="0">
                <a:latin typeface="Calibri" panose="020F0502020204030204" pitchFamily="34" charset="0"/>
                <a:ea typeface="Calibri" panose="020F0502020204030204" pitchFamily="34" charset="0"/>
                <a:cs typeface="Times New Roman" panose="02020603050405020304" pitchFamily="18" charset="0"/>
              </a:rPr>
              <a:t>País Vasco y Navarra: 0,5%; Canarias y Madrid: 0,75%; La Rioja: 1%; Asturias: 1,2%; y Andalucía, Aragón, Baleares, Cantabria, Castilla y León, Castilla-La Mancha, Cataluña, Extremadura, Galicia, Murcia y C. Valenciana: 1,5%</a:t>
            </a:r>
          </a:p>
          <a:p>
            <a:pPr marL="285750" indent="-285750" algn="just">
              <a:lnSpc>
                <a:spcPct val="107000"/>
              </a:lnSpc>
              <a:buFont typeface="Arial" panose="020B0604020202020204" pitchFamily="34" charset="0"/>
              <a:buChar char="•"/>
            </a:pPr>
            <a:r>
              <a:rPr lang="es-ES" sz="1400" dirty="0">
                <a:latin typeface="Calibri" panose="020F0502020204030204" pitchFamily="34" charset="0"/>
                <a:ea typeface="Calibri" panose="020F0502020204030204" pitchFamily="34" charset="0"/>
                <a:cs typeface="Times New Roman" panose="02020603050405020304" pitchFamily="18" charset="0"/>
              </a:rPr>
              <a:t>En AJD, documentos notariales, cuando las escrituras documentan la constitución de préstamos hipotecarios, muchas CCAA han eliminado los tipos reducidos o los han subido sobre el general</a:t>
            </a:r>
          </a:p>
        </p:txBody>
      </p:sp>
      <p:sp>
        <p:nvSpPr>
          <p:cNvPr id="11" name="Hexágono 10">
            <a:extLst>
              <a:ext uri="{FF2B5EF4-FFF2-40B4-BE49-F238E27FC236}">
                <a16:creationId xmlns:a16="http://schemas.microsoft.com/office/drawing/2014/main" id="{66E9508D-E875-47AA-8EB9-AF0E0C04155B}"/>
              </a:ext>
            </a:extLst>
          </p:cNvPr>
          <p:cNvSpPr/>
          <p:nvPr/>
        </p:nvSpPr>
        <p:spPr>
          <a:xfrm>
            <a:off x="1636448" y="5595865"/>
            <a:ext cx="211491" cy="182320"/>
          </a:xfrm>
          <a:prstGeom prst="hexagon">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2" name="CuadroTexto 11">
            <a:extLst>
              <a:ext uri="{FF2B5EF4-FFF2-40B4-BE49-F238E27FC236}">
                <a16:creationId xmlns:a16="http://schemas.microsoft.com/office/drawing/2014/main" id="{AD477205-9B46-4120-ABEF-72744AFA6E83}"/>
              </a:ext>
            </a:extLst>
          </p:cNvPr>
          <p:cNvSpPr txBox="1"/>
          <p:nvPr/>
        </p:nvSpPr>
        <p:spPr>
          <a:xfrm>
            <a:off x="1847938" y="5543400"/>
            <a:ext cx="7095763" cy="369332"/>
          </a:xfrm>
          <a:prstGeom prst="rect">
            <a:avLst/>
          </a:prstGeom>
          <a:noFill/>
        </p:spPr>
        <p:txBody>
          <a:bodyPr wrap="square" rtlCol="0">
            <a:spAutoFit/>
          </a:bodyPr>
          <a:lstStyle/>
          <a:p>
            <a:pPr algn="just"/>
            <a:r>
              <a:rPr lang="es-ES" dirty="0"/>
              <a:t>﻿Particularidades en ambas modalidades</a:t>
            </a:r>
          </a:p>
        </p:txBody>
      </p:sp>
      <p:sp>
        <p:nvSpPr>
          <p:cNvPr id="13" name="Rectángulo 12">
            <a:extLst>
              <a:ext uri="{FF2B5EF4-FFF2-40B4-BE49-F238E27FC236}">
                <a16:creationId xmlns:a16="http://schemas.microsoft.com/office/drawing/2014/main" id="{6AD15D81-1A51-4510-8EFB-C52FD7BAE3AD}"/>
              </a:ext>
            </a:extLst>
          </p:cNvPr>
          <p:cNvSpPr/>
          <p:nvPr/>
        </p:nvSpPr>
        <p:spPr>
          <a:xfrm>
            <a:off x="1847939" y="6019775"/>
            <a:ext cx="7095763" cy="543162"/>
          </a:xfrm>
          <a:prstGeom prst="rect">
            <a:avLst/>
          </a:prstGeom>
          <a:noFill/>
          <a:ln>
            <a:solidFill>
              <a:schemeClr val="accent1"/>
            </a:solidFill>
          </a:ln>
        </p:spPr>
        <p:txBody>
          <a:bodyPr wrap="square">
            <a:spAutoFit/>
          </a:bodyPr>
          <a:lstStyle/>
          <a:p>
            <a:pPr algn="just">
              <a:lnSpc>
                <a:spcPct val="107000"/>
              </a:lnSpc>
            </a:pPr>
            <a:r>
              <a:rPr lang="es-ES" sz="1400" dirty="0">
                <a:latin typeface="Calibri" panose="020F0502020204030204" pitchFamily="34" charset="0"/>
                <a:ea typeface="Calibri" panose="020F0502020204030204" pitchFamily="34" charset="0"/>
                <a:cs typeface="Times New Roman" panose="02020603050405020304" pitchFamily="18" charset="0"/>
              </a:rPr>
              <a:t>Tipos reducidos para adquisición de inmuebles y documentación de la adquisición de vivienda nueva si los sujetos pasivos son jóvenes, discapacitados o familias numerosas</a:t>
            </a:r>
          </a:p>
        </p:txBody>
      </p:sp>
      <p:pic>
        <p:nvPicPr>
          <p:cNvPr id="14" name="Imagen 13">
            <a:extLst>
              <a:ext uri="{FF2B5EF4-FFF2-40B4-BE49-F238E27FC236}">
                <a16:creationId xmlns:a16="http://schemas.microsoft.com/office/drawing/2014/main" id="{7F763FFD-2B9D-40FB-91F8-88A3C9F252F2}"/>
              </a:ext>
            </a:extLst>
          </p:cNvPr>
          <p:cNvPicPr>
            <a:picLocks noChangeAspect="1"/>
          </p:cNvPicPr>
          <p:nvPr/>
        </p:nvPicPr>
        <p:blipFill>
          <a:blip r:embed="rId3"/>
          <a:stretch>
            <a:fillRect/>
          </a:stretch>
        </p:blipFill>
        <p:spPr>
          <a:xfrm>
            <a:off x="1000370" y="941910"/>
            <a:ext cx="628652" cy="342901"/>
          </a:xfrm>
          <a:prstGeom prst="rect">
            <a:avLst/>
          </a:prstGeom>
        </p:spPr>
      </p:pic>
    </p:spTree>
    <p:extLst>
      <p:ext uri="{BB962C8B-B14F-4D97-AF65-F5344CB8AC3E}">
        <p14:creationId xmlns:p14="http://schemas.microsoft.com/office/powerpoint/2010/main" val="21795243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B4D3D850-2041-4B7C-AED9-54DA385B14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8" name="Picture 4" descr="Crisis del COVID-19: sobre la escritura de «coronavirus» | Noticia | Real  Academia Española">
            <a:extLst>
              <a:ext uri="{FF2B5EF4-FFF2-40B4-BE49-F238E27FC236}">
                <a16:creationId xmlns:a16="http://schemas.microsoft.com/office/drawing/2014/main" id="{DD8416C9-BA0F-4DE4-A0DE-907D26D04AA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555" r="51945" b="-1"/>
          <a:stretch/>
        </p:blipFill>
        <p:spPr bwMode="auto">
          <a:xfrm>
            <a:off x="20" y="10"/>
            <a:ext cx="4571980" cy="685799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Resultado de imagen de campo bosque">
            <a:extLst>
              <a:ext uri="{FF2B5EF4-FFF2-40B4-BE49-F238E27FC236}">
                <a16:creationId xmlns:a16="http://schemas.microsoft.com/office/drawing/2014/main" id="{5E00103F-5801-46C9-A88E-9D3CAC37260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583" r="34750"/>
          <a:stretch/>
        </p:blipFill>
        <p:spPr bwMode="auto">
          <a:xfrm>
            <a:off x="4572000" y="10"/>
            <a:ext cx="4572000" cy="6857990"/>
          </a:xfrm>
          <a:prstGeom prst="rect">
            <a:avLst/>
          </a:prstGeom>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B497CCB5-5FC2-473C-AFCC-2430CEF1DF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885915" y="2164437"/>
            <a:ext cx="3372170" cy="252912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uadroTexto 4">
            <a:extLst>
              <a:ext uri="{FF2B5EF4-FFF2-40B4-BE49-F238E27FC236}">
                <a16:creationId xmlns:a16="http://schemas.microsoft.com/office/drawing/2014/main" id="{CC40ACF0-765A-4028-A66D-A0B6C9786285}"/>
              </a:ext>
            </a:extLst>
          </p:cNvPr>
          <p:cNvSpPr txBox="1"/>
          <p:nvPr/>
        </p:nvSpPr>
        <p:spPr>
          <a:xfrm>
            <a:off x="3215143" y="2761554"/>
            <a:ext cx="2713713" cy="1345720"/>
          </a:xfrm>
          <a:prstGeom prst="rect">
            <a:avLst/>
          </a:prstGeom>
          <a:noFill/>
        </p:spPr>
        <p:txBody>
          <a:bodyPr vert="horz" lIns="91440" tIns="45720" rIns="91440" bIns="45720" rtlCol="0" anchor="ctr">
            <a:normAutofit/>
          </a:bodyPr>
          <a:lstStyle/>
          <a:p>
            <a:pPr algn="ctr" defTabSz="914400">
              <a:lnSpc>
                <a:spcPct val="90000"/>
              </a:lnSpc>
              <a:spcBef>
                <a:spcPct val="0"/>
              </a:spcBef>
              <a:spcAft>
                <a:spcPts val="600"/>
              </a:spcAft>
            </a:pPr>
            <a:r>
              <a:rPr lang="en-US" sz="2200" b="1" kern="1200">
                <a:solidFill>
                  <a:srgbClr val="080808"/>
                </a:solidFill>
                <a:latin typeface="+mj-lt"/>
                <a:ea typeface="+mj-ea"/>
                <a:cs typeface="+mj-cs"/>
              </a:rPr>
              <a:t>MEDIDAS RELACIONADAS CON LA SOSTENIBILIDAD Y LA COVID-19</a:t>
            </a:r>
          </a:p>
        </p:txBody>
      </p:sp>
      <p:sp>
        <p:nvSpPr>
          <p:cNvPr id="77" name="Frame 76">
            <a:extLst>
              <a:ext uri="{FF2B5EF4-FFF2-40B4-BE49-F238E27FC236}">
                <a16:creationId xmlns:a16="http://schemas.microsoft.com/office/drawing/2014/main" id="{599C8C75-BFDF-44E7-A028-EEB5EDD588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447277" y="1835459"/>
            <a:ext cx="4249446" cy="3187083"/>
          </a:xfrm>
          <a:prstGeom prst="frame">
            <a:avLst>
              <a:gd name="adj1" fmla="val 1195"/>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 name="Imagen 5">
            <a:extLst>
              <a:ext uri="{FF2B5EF4-FFF2-40B4-BE49-F238E27FC236}">
                <a16:creationId xmlns:a16="http://schemas.microsoft.com/office/drawing/2014/main" id="{8716BCF7-D0BB-497B-B2E9-0AEE75844B7E}"/>
              </a:ext>
            </a:extLst>
          </p:cNvPr>
          <p:cNvPicPr>
            <a:picLocks noChangeAspect="1"/>
          </p:cNvPicPr>
          <p:nvPr/>
        </p:nvPicPr>
        <p:blipFill rotWithShape="1">
          <a:blip r:embed="rId4"/>
          <a:srcRect/>
          <a:stretch/>
        </p:blipFill>
        <p:spPr>
          <a:xfrm>
            <a:off x="-28575" y="8053"/>
            <a:ext cx="9173718" cy="904875"/>
          </a:xfrm>
          <a:prstGeom prst="rect">
            <a:avLst/>
          </a:prstGeom>
        </p:spPr>
      </p:pic>
    </p:spTree>
    <p:extLst>
      <p:ext uri="{BB962C8B-B14F-4D97-AF65-F5344CB8AC3E}">
        <p14:creationId xmlns:p14="http://schemas.microsoft.com/office/powerpoint/2010/main" val="13077710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1CA9F5C3-1B88-FB4A-87C8-FEDE4C1C109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9144"/>
            <a:ext cx="9144000" cy="6839712"/>
          </a:xfrm>
          <a:prstGeom prst="rect">
            <a:avLst/>
          </a:prstGeom>
        </p:spPr>
      </p:pic>
      <p:sp>
        <p:nvSpPr>
          <p:cNvPr id="3" name="CuadroTexto 2">
            <a:extLst>
              <a:ext uri="{FF2B5EF4-FFF2-40B4-BE49-F238E27FC236}">
                <a16:creationId xmlns:a16="http://schemas.microsoft.com/office/drawing/2014/main" id="{655DD0DF-DA1D-4A8F-A419-70FD65D58E40}"/>
              </a:ext>
            </a:extLst>
          </p:cNvPr>
          <p:cNvSpPr txBox="1"/>
          <p:nvPr/>
        </p:nvSpPr>
        <p:spPr>
          <a:xfrm>
            <a:off x="1621123" y="890199"/>
            <a:ext cx="7247669" cy="400110"/>
          </a:xfrm>
          <a:prstGeom prst="rect">
            <a:avLst/>
          </a:prstGeom>
          <a:noFill/>
        </p:spPr>
        <p:txBody>
          <a:bodyPr wrap="square" rtlCol="0">
            <a:spAutoFit/>
          </a:bodyPr>
          <a:lstStyle/>
          <a:p>
            <a:r>
              <a:rPr lang="es-ES" sz="2000" b="1" dirty="0">
                <a:solidFill>
                  <a:schemeClr val="accent3">
                    <a:lumMod val="50000"/>
                  </a:schemeClr>
                </a:solidFill>
              </a:rPr>
              <a:t>Medidas relacionadas con la sostenibilidad</a:t>
            </a:r>
          </a:p>
        </p:txBody>
      </p:sp>
      <p:graphicFrame>
        <p:nvGraphicFramePr>
          <p:cNvPr id="5" name="Tabla 4">
            <a:extLst>
              <a:ext uri="{FF2B5EF4-FFF2-40B4-BE49-F238E27FC236}">
                <a16:creationId xmlns:a16="http://schemas.microsoft.com/office/drawing/2014/main" id="{B669EE60-97CE-468D-9FF6-43D3F33B1171}"/>
              </a:ext>
            </a:extLst>
          </p:cNvPr>
          <p:cNvGraphicFramePr>
            <a:graphicFrameLocks noGrp="1"/>
          </p:cNvGraphicFramePr>
          <p:nvPr>
            <p:extLst>
              <p:ext uri="{D42A27DB-BD31-4B8C-83A1-F6EECF244321}">
                <p14:modId xmlns:p14="http://schemas.microsoft.com/office/powerpoint/2010/main" val="2432775399"/>
              </p:ext>
            </p:extLst>
          </p:nvPr>
        </p:nvGraphicFramePr>
        <p:xfrm>
          <a:off x="736847" y="2825002"/>
          <a:ext cx="8131946" cy="1335786"/>
        </p:xfrm>
        <a:graphic>
          <a:graphicData uri="http://schemas.openxmlformats.org/drawingml/2006/table">
            <a:tbl>
              <a:tblPr>
                <a:tableStyleId>{2D5ABB26-0587-4C30-8999-92F81FD0307C}</a:tableStyleId>
              </a:tblPr>
              <a:tblGrid>
                <a:gridCol w="1260629">
                  <a:extLst>
                    <a:ext uri="{9D8B030D-6E8A-4147-A177-3AD203B41FA5}">
                      <a16:colId xmlns:a16="http://schemas.microsoft.com/office/drawing/2014/main" val="3067661137"/>
                    </a:ext>
                  </a:extLst>
                </a:gridCol>
                <a:gridCol w="6871317">
                  <a:extLst>
                    <a:ext uri="{9D8B030D-6E8A-4147-A177-3AD203B41FA5}">
                      <a16:colId xmlns:a16="http://schemas.microsoft.com/office/drawing/2014/main" val="3723998460"/>
                    </a:ext>
                  </a:extLst>
                </a:gridCol>
              </a:tblGrid>
              <a:tr h="238125">
                <a:tc rowSpan="2">
                  <a:txBody>
                    <a:bodyPr/>
                    <a:lstStyle/>
                    <a:p>
                      <a:pPr algn="ctr" fontAlgn="t">
                        <a:lnSpc>
                          <a:spcPct val="120000"/>
                        </a:lnSpc>
                      </a:pPr>
                      <a:r>
                        <a:rPr lang="es-ES" sz="1800" b="1" u="none" strike="noStrike" dirty="0">
                          <a:effectLst/>
                        </a:rPr>
                        <a:t>Aragón</a:t>
                      </a:r>
                      <a:endParaRPr lang="es-ES" sz="1800" b="1"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tcPr>
                </a:tc>
                <a:tc>
                  <a:txBody>
                    <a:bodyPr/>
                    <a:lstStyle/>
                    <a:p>
                      <a:pPr algn="l" fontAlgn="ctr">
                        <a:lnSpc>
                          <a:spcPct val="120000"/>
                        </a:lnSpc>
                      </a:pPr>
                      <a:r>
                        <a:rPr lang="es-ES" sz="1800" b="1" u="none" strike="noStrike" dirty="0">
                          <a:effectLst/>
                        </a:rPr>
                        <a:t>IRPF</a:t>
                      </a:r>
                      <a:endParaRPr lang="es-ES" sz="18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tcPr>
                </a:tc>
                <a:extLst>
                  <a:ext uri="{0D108BD9-81ED-4DB2-BD59-A6C34878D82A}">
                    <a16:rowId xmlns:a16="http://schemas.microsoft.com/office/drawing/2014/main" val="3828438716"/>
                  </a:ext>
                </a:extLst>
              </a:tr>
              <a:tr h="628178">
                <a:tc vMerge="1">
                  <a:txBody>
                    <a:bodyPr/>
                    <a:lstStyle/>
                    <a:p>
                      <a:endParaRPr lang="es-ES"/>
                    </a:p>
                  </a:txBody>
                  <a:tcPr/>
                </a:tc>
                <a:tc>
                  <a:txBody>
                    <a:bodyPr/>
                    <a:lstStyle/>
                    <a:p>
                      <a:pPr algn="just" fontAlgn="ctr">
                        <a:lnSpc>
                          <a:spcPct val="120000"/>
                        </a:lnSpc>
                      </a:pPr>
                      <a:r>
                        <a:rPr lang="es-ES" sz="1800" u="none" strike="noStrike" dirty="0">
                          <a:effectLst/>
                        </a:rPr>
                        <a:t>Deducción del 20% de las donaciones a favor de organismos públicos o entidades sin ánimo de lucro cuya finalidad sea la defensa del medioambiente, con el límite del 10% de la cuota</a:t>
                      </a:r>
                      <a:endParaRPr lang="es-ES" sz="18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tcPr>
                </a:tc>
                <a:extLst>
                  <a:ext uri="{0D108BD9-81ED-4DB2-BD59-A6C34878D82A}">
                    <a16:rowId xmlns:a16="http://schemas.microsoft.com/office/drawing/2014/main" val="345702367"/>
                  </a:ext>
                </a:extLst>
              </a:tr>
            </a:tbl>
          </a:graphicData>
        </a:graphic>
      </p:graphicFrame>
      <p:graphicFrame>
        <p:nvGraphicFramePr>
          <p:cNvPr id="6" name="Tabla 5">
            <a:extLst>
              <a:ext uri="{FF2B5EF4-FFF2-40B4-BE49-F238E27FC236}">
                <a16:creationId xmlns:a16="http://schemas.microsoft.com/office/drawing/2014/main" id="{C10B8402-6AD4-4261-A429-CA86DDF1B632}"/>
              </a:ext>
            </a:extLst>
          </p:cNvPr>
          <p:cNvGraphicFramePr>
            <a:graphicFrameLocks noGrp="1"/>
          </p:cNvGraphicFramePr>
          <p:nvPr>
            <p:extLst>
              <p:ext uri="{D42A27DB-BD31-4B8C-83A1-F6EECF244321}">
                <p14:modId xmlns:p14="http://schemas.microsoft.com/office/powerpoint/2010/main" val="4010390546"/>
              </p:ext>
            </p:extLst>
          </p:nvPr>
        </p:nvGraphicFramePr>
        <p:xfrm>
          <a:off x="733799" y="4509123"/>
          <a:ext cx="8131946" cy="1664970"/>
        </p:xfrm>
        <a:graphic>
          <a:graphicData uri="http://schemas.openxmlformats.org/drawingml/2006/table">
            <a:tbl>
              <a:tblPr>
                <a:tableStyleId>{2D5ABB26-0587-4C30-8999-92F81FD0307C}</a:tableStyleId>
              </a:tblPr>
              <a:tblGrid>
                <a:gridCol w="1260629">
                  <a:extLst>
                    <a:ext uri="{9D8B030D-6E8A-4147-A177-3AD203B41FA5}">
                      <a16:colId xmlns:a16="http://schemas.microsoft.com/office/drawing/2014/main" val="261529087"/>
                    </a:ext>
                  </a:extLst>
                </a:gridCol>
                <a:gridCol w="6871317">
                  <a:extLst>
                    <a:ext uri="{9D8B030D-6E8A-4147-A177-3AD203B41FA5}">
                      <a16:colId xmlns:a16="http://schemas.microsoft.com/office/drawing/2014/main" val="1879302323"/>
                    </a:ext>
                  </a:extLst>
                </a:gridCol>
              </a:tblGrid>
              <a:tr h="245071">
                <a:tc rowSpan="2">
                  <a:txBody>
                    <a:bodyPr/>
                    <a:lstStyle/>
                    <a:p>
                      <a:pPr algn="ctr" fontAlgn="t">
                        <a:lnSpc>
                          <a:spcPct val="120000"/>
                        </a:lnSpc>
                      </a:pPr>
                      <a:r>
                        <a:rPr lang="es-ES" sz="1800" b="1" u="none" strike="noStrike" dirty="0">
                          <a:effectLst/>
                        </a:rPr>
                        <a:t>Asturias</a:t>
                      </a:r>
                      <a:endParaRPr lang="es-ES" sz="1800" b="1"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tcPr>
                </a:tc>
                <a:tc>
                  <a:txBody>
                    <a:bodyPr/>
                    <a:lstStyle/>
                    <a:p>
                      <a:pPr algn="l" fontAlgn="ctr">
                        <a:lnSpc>
                          <a:spcPct val="120000"/>
                        </a:lnSpc>
                      </a:pPr>
                      <a:r>
                        <a:rPr lang="es-ES" sz="1800" b="1" u="none" strike="noStrike" dirty="0">
                          <a:effectLst/>
                        </a:rPr>
                        <a:t>IRPF</a:t>
                      </a:r>
                      <a:endParaRPr lang="es-ES" sz="18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tcPr>
                </a:tc>
                <a:extLst>
                  <a:ext uri="{0D108BD9-81ED-4DB2-BD59-A6C34878D82A}">
                    <a16:rowId xmlns:a16="http://schemas.microsoft.com/office/drawing/2014/main" val="3625784439"/>
                  </a:ext>
                </a:extLst>
              </a:tr>
              <a:tr h="889891">
                <a:tc vMerge="1">
                  <a:txBody>
                    <a:bodyPr/>
                    <a:lstStyle/>
                    <a:p>
                      <a:endParaRPr lang="es-ES"/>
                    </a:p>
                  </a:txBody>
                  <a:tcPr/>
                </a:tc>
                <a:tc>
                  <a:txBody>
                    <a:bodyPr/>
                    <a:lstStyle/>
                    <a:p>
                      <a:pPr algn="just" fontAlgn="ctr">
                        <a:lnSpc>
                          <a:spcPct val="120000"/>
                        </a:lnSpc>
                      </a:pPr>
                      <a:r>
                        <a:rPr lang="es-ES" sz="1800" u="none" strike="noStrike" dirty="0">
                          <a:effectLst/>
                        </a:rPr>
                        <a:t>Deducción del 30% de las cantidades invertidas durante el ejercicio para la obtención de la certificación de la gestión forestal sostenible otorgada por la Entidad Solicitante de la Certificación Forestal Regional del Principado de Asturias, con un máximo de 1.000€</a:t>
                      </a:r>
                      <a:endParaRPr lang="es-ES" sz="18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tcPr>
                </a:tc>
                <a:extLst>
                  <a:ext uri="{0D108BD9-81ED-4DB2-BD59-A6C34878D82A}">
                    <a16:rowId xmlns:a16="http://schemas.microsoft.com/office/drawing/2014/main" val="4193143681"/>
                  </a:ext>
                </a:extLst>
              </a:tr>
            </a:tbl>
          </a:graphicData>
        </a:graphic>
      </p:graphicFrame>
      <p:pic>
        <p:nvPicPr>
          <p:cNvPr id="9" name="Imagen 8">
            <a:extLst>
              <a:ext uri="{FF2B5EF4-FFF2-40B4-BE49-F238E27FC236}">
                <a16:creationId xmlns:a16="http://schemas.microsoft.com/office/drawing/2014/main" id="{C682051C-214F-454E-A253-83A587D3C97C}"/>
              </a:ext>
            </a:extLst>
          </p:cNvPr>
          <p:cNvPicPr>
            <a:picLocks noChangeAspect="1"/>
          </p:cNvPicPr>
          <p:nvPr/>
        </p:nvPicPr>
        <p:blipFill>
          <a:blip r:embed="rId3"/>
          <a:stretch>
            <a:fillRect/>
          </a:stretch>
        </p:blipFill>
        <p:spPr>
          <a:xfrm>
            <a:off x="1091810" y="918803"/>
            <a:ext cx="628652" cy="342901"/>
          </a:xfrm>
          <a:prstGeom prst="rect">
            <a:avLst/>
          </a:prstGeom>
        </p:spPr>
      </p:pic>
      <p:graphicFrame>
        <p:nvGraphicFramePr>
          <p:cNvPr id="10" name="Tabla 9">
            <a:extLst>
              <a:ext uri="{FF2B5EF4-FFF2-40B4-BE49-F238E27FC236}">
                <a16:creationId xmlns:a16="http://schemas.microsoft.com/office/drawing/2014/main" id="{6E3D8616-9C81-4BF6-BFF4-99F2F5A7F4FC}"/>
              </a:ext>
            </a:extLst>
          </p:cNvPr>
          <p:cNvGraphicFramePr>
            <a:graphicFrameLocks noGrp="1"/>
          </p:cNvGraphicFramePr>
          <p:nvPr>
            <p:extLst>
              <p:ext uri="{D42A27DB-BD31-4B8C-83A1-F6EECF244321}">
                <p14:modId xmlns:p14="http://schemas.microsoft.com/office/powerpoint/2010/main" val="1171558799"/>
              </p:ext>
            </p:extLst>
          </p:nvPr>
        </p:nvGraphicFramePr>
        <p:xfrm>
          <a:off x="733799" y="1509780"/>
          <a:ext cx="8131946" cy="1006602"/>
        </p:xfrm>
        <a:graphic>
          <a:graphicData uri="http://schemas.openxmlformats.org/drawingml/2006/table">
            <a:tbl>
              <a:tblPr>
                <a:tableStyleId>{2D5ABB26-0587-4C30-8999-92F81FD0307C}</a:tableStyleId>
              </a:tblPr>
              <a:tblGrid>
                <a:gridCol w="1260629">
                  <a:extLst>
                    <a:ext uri="{9D8B030D-6E8A-4147-A177-3AD203B41FA5}">
                      <a16:colId xmlns:a16="http://schemas.microsoft.com/office/drawing/2014/main" val="3067661137"/>
                    </a:ext>
                  </a:extLst>
                </a:gridCol>
                <a:gridCol w="6871317">
                  <a:extLst>
                    <a:ext uri="{9D8B030D-6E8A-4147-A177-3AD203B41FA5}">
                      <a16:colId xmlns:a16="http://schemas.microsoft.com/office/drawing/2014/main" val="3723998460"/>
                    </a:ext>
                  </a:extLst>
                </a:gridCol>
              </a:tblGrid>
              <a:tr h="238125">
                <a:tc rowSpan="2">
                  <a:txBody>
                    <a:bodyPr/>
                    <a:lstStyle/>
                    <a:p>
                      <a:pPr algn="ctr" fontAlgn="t">
                        <a:lnSpc>
                          <a:spcPct val="120000"/>
                        </a:lnSpc>
                      </a:pPr>
                      <a:r>
                        <a:rPr lang="es-ES" sz="1800" b="1" u="none" strike="noStrike" dirty="0">
                          <a:effectLst/>
                        </a:rPr>
                        <a:t>Andalucía</a:t>
                      </a:r>
                      <a:endParaRPr lang="es-ES" sz="1800" b="1"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tcPr>
                </a:tc>
                <a:tc>
                  <a:txBody>
                    <a:bodyPr/>
                    <a:lstStyle/>
                    <a:p>
                      <a:pPr algn="l" fontAlgn="ctr">
                        <a:lnSpc>
                          <a:spcPct val="120000"/>
                        </a:lnSpc>
                      </a:pPr>
                      <a:r>
                        <a:rPr lang="es-ES" sz="1800" b="1" u="none" strike="noStrike" dirty="0">
                          <a:effectLst/>
                        </a:rPr>
                        <a:t>TPO</a:t>
                      </a:r>
                      <a:endParaRPr lang="es-ES" sz="18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tcPr>
                </a:tc>
                <a:extLst>
                  <a:ext uri="{0D108BD9-81ED-4DB2-BD59-A6C34878D82A}">
                    <a16:rowId xmlns:a16="http://schemas.microsoft.com/office/drawing/2014/main" val="3828438716"/>
                  </a:ext>
                </a:extLst>
              </a:tr>
              <a:tr h="628178">
                <a:tc vMerge="1">
                  <a:txBody>
                    <a:bodyPr/>
                    <a:lstStyle/>
                    <a:p>
                      <a:endParaRPr lang="es-ES"/>
                    </a:p>
                  </a:txBody>
                  <a:tcPr/>
                </a:tc>
                <a:tc>
                  <a:txBody>
                    <a:bodyPr/>
                    <a:lstStyle/>
                    <a:p>
                      <a:pPr algn="just" fontAlgn="ctr">
                        <a:lnSpc>
                          <a:spcPct val="120000"/>
                        </a:lnSpc>
                      </a:pPr>
                      <a:r>
                        <a:rPr lang="es-ES" sz="1800" u="none" strike="noStrike" dirty="0">
                          <a:effectLst/>
                        </a:rPr>
                        <a:t>Tipo reducido del 1% para la adquisición de vehículos de “0” emisiones </a:t>
                      </a:r>
                      <a:r>
                        <a:rPr lang="es-ES" sz="1800" b="1" u="none" strike="noStrike" dirty="0">
                          <a:effectLst/>
                        </a:rPr>
                        <a:t>(Novedad)</a:t>
                      </a:r>
                      <a:endParaRPr lang="es-ES" sz="18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tcPr>
                </a:tc>
                <a:extLst>
                  <a:ext uri="{0D108BD9-81ED-4DB2-BD59-A6C34878D82A}">
                    <a16:rowId xmlns:a16="http://schemas.microsoft.com/office/drawing/2014/main" val="345702367"/>
                  </a:ext>
                </a:extLst>
              </a:tr>
            </a:tbl>
          </a:graphicData>
        </a:graphic>
      </p:graphicFrame>
    </p:spTree>
    <p:extLst>
      <p:ext uri="{BB962C8B-B14F-4D97-AF65-F5344CB8AC3E}">
        <p14:creationId xmlns:p14="http://schemas.microsoft.com/office/powerpoint/2010/main" val="15788860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1CA9F5C3-1B88-FB4A-87C8-FEDE4C1C109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9144"/>
            <a:ext cx="9144000" cy="6839712"/>
          </a:xfrm>
          <a:prstGeom prst="rect">
            <a:avLst/>
          </a:prstGeom>
        </p:spPr>
      </p:pic>
      <p:sp>
        <p:nvSpPr>
          <p:cNvPr id="3" name="CuadroTexto 2">
            <a:extLst>
              <a:ext uri="{FF2B5EF4-FFF2-40B4-BE49-F238E27FC236}">
                <a16:creationId xmlns:a16="http://schemas.microsoft.com/office/drawing/2014/main" id="{655DD0DF-DA1D-4A8F-A419-70FD65D58E40}"/>
              </a:ext>
            </a:extLst>
          </p:cNvPr>
          <p:cNvSpPr txBox="1"/>
          <p:nvPr/>
        </p:nvSpPr>
        <p:spPr>
          <a:xfrm>
            <a:off x="1621123" y="890199"/>
            <a:ext cx="7247669" cy="400110"/>
          </a:xfrm>
          <a:prstGeom prst="rect">
            <a:avLst/>
          </a:prstGeom>
          <a:noFill/>
        </p:spPr>
        <p:txBody>
          <a:bodyPr wrap="square" rtlCol="0">
            <a:spAutoFit/>
          </a:bodyPr>
          <a:lstStyle/>
          <a:p>
            <a:r>
              <a:rPr lang="es-ES" sz="2000" b="1" dirty="0">
                <a:solidFill>
                  <a:schemeClr val="accent3">
                    <a:lumMod val="50000"/>
                  </a:schemeClr>
                </a:solidFill>
              </a:rPr>
              <a:t>Medidas relacionadas con la sostenibilidad</a:t>
            </a:r>
          </a:p>
        </p:txBody>
      </p:sp>
      <p:graphicFrame>
        <p:nvGraphicFramePr>
          <p:cNvPr id="7" name="Tabla 6">
            <a:extLst>
              <a:ext uri="{FF2B5EF4-FFF2-40B4-BE49-F238E27FC236}">
                <a16:creationId xmlns:a16="http://schemas.microsoft.com/office/drawing/2014/main" id="{A081FD80-F0C6-4AED-B700-BD5F4E7B1E6D}"/>
              </a:ext>
            </a:extLst>
          </p:cNvPr>
          <p:cNvGraphicFramePr>
            <a:graphicFrameLocks noGrp="1"/>
          </p:cNvGraphicFramePr>
          <p:nvPr>
            <p:extLst>
              <p:ext uri="{D42A27DB-BD31-4B8C-83A1-F6EECF244321}">
                <p14:modId xmlns:p14="http://schemas.microsoft.com/office/powerpoint/2010/main" val="2349606862"/>
              </p:ext>
            </p:extLst>
          </p:nvPr>
        </p:nvGraphicFramePr>
        <p:xfrm>
          <a:off x="736847" y="1453041"/>
          <a:ext cx="8131946" cy="1189482"/>
        </p:xfrm>
        <a:graphic>
          <a:graphicData uri="http://schemas.openxmlformats.org/drawingml/2006/table">
            <a:tbl>
              <a:tblPr>
                <a:tableStyleId>{2D5ABB26-0587-4C30-8999-92F81FD0307C}</a:tableStyleId>
              </a:tblPr>
              <a:tblGrid>
                <a:gridCol w="1260629">
                  <a:extLst>
                    <a:ext uri="{9D8B030D-6E8A-4147-A177-3AD203B41FA5}">
                      <a16:colId xmlns:a16="http://schemas.microsoft.com/office/drawing/2014/main" val="3724424314"/>
                    </a:ext>
                  </a:extLst>
                </a:gridCol>
                <a:gridCol w="6871317">
                  <a:extLst>
                    <a:ext uri="{9D8B030D-6E8A-4147-A177-3AD203B41FA5}">
                      <a16:colId xmlns:a16="http://schemas.microsoft.com/office/drawing/2014/main" val="1030587328"/>
                    </a:ext>
                  </a:extLst>
                </a:gridCol>
              </a:tblGrid>
              <a:tr h="284170">
                <a:tc rowSpan="2">
                  <a:txBody>
                    <a:bodyPr/>
                    <a:lstStyle/>
                    <a:p>
                      <a:pPr algn="ctr" fontAlgn="t">
                        <a:lnSpc>
                          <a:spcPct val="120000"/>
                        </a:lnSpc>
                      </a:pPr>
                      <a:r>
                        <a:rPr lang="es-ES" sz="1600" b="1" u="none" strike="noStrike" dirty="0">
                          <a:effectLst/>
                        </a:rPr>
                        <a:t>Baleares</a:t>
                      </a:r>
                      <a:endParaRPr lang="es-ES" sz="1600" b="1"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tcPr>
                </a:tc>
                <a:tc>
                  <a:txBody>
                    <a:bodyPr/>
                    <a:lstStyle/>
                    <a:p>
                      <a:pPr algn="l" fontAlgn="ctr">
                        <a:lnSpc>
                          <a:spcPct val="120000"/>
                        </a:lnSpc>
                      </a:pPr>
                      <a:r>
                        <a:rPr lang="es-ES" sz="1600" b="1" u="none" strike="noStrike" dirty="0">
                          <a:effectLst/>
                        </a:rPr>
                        <a:t>IRPF</a:t>
                      </a:r>
                      <a:endParaRPr lang="es-ES" sz="16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tcPr>
                </a:tc>
                <a:extLst>
                  <a:ext uri="{0D108BD9-81ED-4DB2-BD59-A6C34878D82A}">
                    <a16:rowId xmlns:a16="http://schemas.microsoft.com/office/drawing/2014/main" val="1821271392"/>
                  </a:ext>
                </a:extLst>
              </a:tr>
              <a:tr h="836529">
                <a:tc vMerge="1">
                  <a:txBody>
                    <a:bodyPr/>
                    <a:lstStyle/>
                    <a:p>
                      <a:endParaRPr lang="es-ES"/>
                    </a:p>
                  </a:txBody>
                  <a:tcPr/>
                </a:tc>
                <a:tc>
                  <a:txBody>
                    <a:bodyPr/>
                    <a:lstStyle/>
                    <a:p>
                      <a:pPr algn="just" fontAlgn="ctr">
                        <a:lnSpc>
                          <a:spcPct val="120000"/>
                        </a:lnSpc>
                      </a:pPr>
                      <a:r>
                        <a:rPr lang="es-ES" sz="1600" u="none" strike="noStrike" dirty="0">
                          <a:effectLst/>
                        </a:rPr>
                        <a:t>Deducción del 50% del importe de las inversiones que mejoren la calidad y la sostenibilidad de la vivienda habitual del contribuyente, o de un arrendatario con contrato sometido a la LAU</a:t>
                      </a:r>
                      <a:endParaRPr lang="es-ES" sz="1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tcPr>
                </a:tc>
                <a:extLst>
                  <a:ext uri="{0D108BD9-81ED-4DB2-BD59-A6C34878D82A}">
                    <a16:rowId xmlns:a16="http://schemas.microsoft.com/office/drawing/2014/main" val="781758150"/>
                  </a:ext>
                </a:extLst>
              </a:tr>
            </a:tbl>
          </a:graphicData>
        </a:graphic>
      </p:graphicFrame>
      <p:graphicFrame>
        <p:nvGraphicFramePr>
          <p:cNvPr id="8" name="Tabla 7">
            <a:extLst>
              <a:ext uri="{FF2B5EF4-FFF2-40B4-BE49-F238E27FC236}">
                <a16:creationId xmlns:a16="http://schemas.microsoft.com/office/drawing/2014/main" id="{A3580A92-3A0F-4BE8-8436-62E0B9368E7B}"/>
              </a:ext>
            </a:extLst>
          </p:cNvPr>
          <p:cNvGraphicFramePr>
            <a:graphicFrameLocks noGrp="1"/>
          </p:cNvGraphicFramePr>
          <p:nvPr>
            <p:extLst>
              <p:ext uri="{D42A27DB-BD31-4B8C-83A1-F6EECF244321}">
                <p14:modId xmlns:p14="http://schemas.microsoft.com/office/powerpoint/2010/main" val="4236342744"/>
              </p:ext>
            </p:extLst>
          </p:nvPr>
        </p:nvGraphicFramePr>
        <p:xfrm>
          <a:off x="736846" y="2898724"/>
          <a:ext cx="8131946" cy="2369439"/>
        </p:xfrm>
        <a:graphic>
          <a:graphicData uri="http://schemas.openxmlformats.org/drawingml/2006/table">
            <a:tbl>
              <a:tblPr>
                <a:tableStyleId>{2D5ABB26-0587-4C30-8999-92F81FD0307C}</a:tableStyleId>
              </a:tblPr>
              <a:tblGrid>
                <a:gridCol w="1251751">
                  <a:extLst>
                    <a:ext uri="{9D8B030D-6E8A-4147-A177-3AD203B41FA5}">
                      <a16:colId xmlns:a16="http://schemas.microsoft.com/office/drawing/2014/main" val="2647620644"/>
                    </a:ext>
                  </a:extLst>
                </a:gridCol>
                <a:gridCol w="6880195">
                  <a:extLst>
                    <a:ext uri="{9D8B030D-6E8A-4147-A177-3AD203B41FA5}">
                      <a16:colId xmlns:a16="http://schemas.microsoft.com/office/drawing/2014/main" val="3424980621"/>
                    </a:ext>
                  </a:extLst>
                </a:gridCol>
              </a:tblGrid>
              <a:tr h="284170">
                <a:tc rowSpan="3">
                  <a:txBody>
                    <a:bodyPr/>
                    <a:lstStyle/>
                    <a:p>
                      <a:pPr algn="ctr" fontAlgn="t">
                        <a:lnSpc>
                          <a:spcPct val="120000"/>
                        </a:lnSpc>
                      </a:pPr>
                      <a:r>
                        <a:rPr lang="es-ES" sz="1600" b="1" u="none" strike="noStrike" dirty="0">
                          <a:effectLst/>
                        </a:rPr>
                        <a:t>Canarias</a:t>
                      </a:r>
                      <a:endParaRPr lang="es-ES" sz="1600" b="1"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tcPr>
                </a:tc>
                <a:tc>
                  <a:txBody>
                    <a:bodyPr/>
                    <a:lstStyle/>
                    <a:p>
                      <a:pPr algn="l" fontAlgn="ctr">
                        <a:lnSpc>
                          <a:spcPct val="120000"/>
                        </a:lnSpc>
                      </a:pPr>
                      <a:r>
                        <a:rPr lang="es-ES" sz="1600" b="1" u="none" strike="noStrike" dirty="0">
                          <a:effectLst/>
                        </a:rPr>
                        <a:t>IRPF</a:t>
                      </a:r>
                      <a:endParaRPr lang="es-ES" sz="16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tcPr>
                </a:tc>
                <a:extLst>
                  <a:ext uri="{0D108BD9-81ED-4DB2-BD59-A6C34878D82A}">
                    <a16:rowId xmlns:a16="http://schemas.microsoft.com/office/drawing/2014/main" val="177954361"/>
                  </a:ext>
                </a:extLst>
              </a:tr>
              <a:tr h="1112708">
                <a:tc vMerge="1">
                  <a:txBody>
                    <a:bodyPr/>
                    <a:lstStyle/>
                    <a:p>
                      <a:endParaRPr lang="es-ES"/>
                    </a:p>
                  </a:txBody>
                  <a:tcPr/>
                </a:tc>
                <a:tc>
                  <a:txBody>
                    <a:bodyPr/>
                    <a:lstStyle/>
                    <a:p>
                      <a:pPr algn="just" fontAlgn="ctr">
                        <a:lnSpc>
                          <a:spcPct val="120000"/>
                        </a:lnSpc>
                      </a:pPr>
                      <a:r>
                        <a:rPr lang="es-ES" sz="1600" u="none" strike="noStrike" dirty="0">
                          <a:effectLst/>
                        </a:rPr>
                        <a:t>Deducción del 10%, con límite de 150€, de las donaciones dinerarias con finalidad ecológica efectuadas a entidades públicas dependientes de la Comunidad Autónoma o a entidades sin fines lucrativos cuyo fin sea la defensa del medioambiente</a:t>
                      </a:r>
                      <a:endParaRPr lang="es-ES" sz="1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tcPr>
                </a:tc>
                <a:extLst>
                  <a:ext uri="{0D108BD9-81ED-4DB2-BD59-A6C34878D82A}">
                    <a16:rowId xmlns:a16="http://schemas.microsoft.com/office/drawing/2014/main" val="1217561875"/>
                  </a:ext>
                </a:extLst>
              </a:tr>
              <a:tr h="697969">
                <a:tc vMerge="1">
                  <a:txBody>
                    <a:bodyPr/>
                    <a:lstStyle/>
                    <a:p>
                      <a:endParaRPr lang="es-ES"/>
                    </a:p>
                  </a:txBody>
                  <a:tcPr/>
                </a:tc>
                <a:tc>
                  <a:txBody>
                    <a:bodyPr/>
                    <a:lstStyle/>
                    <a:p>
                      <a:pPr algn="just" fontAlgn="ctr">
                        <a:lnSpc>
                          <a:spcPct val="120000"/>
                        </a:lnSpc>
                      </a:pPr>
                      <a:r>
                        <a:rPr lang="es-ES" sz="1600" u="none" strike="noStrike" dirty="0">
                          <a:effectLst/>
                        </a:rPr>
                        <a:t>Deducción del 10%, con una base máxima de 7.000€ y límite del 10% de la cuota íntegra autonómica, de las cantidades destinadas por los titulares de los inmuebles a la rehabilitación energética de vivienda habitual</a:t>
                      </a:r>
                      <a:endParaRPr lang="es-ES" sz="1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tcPr>
                </a:tc>
                <a:extLst>
                  <a:ext uri="{0D108BD9-81ED-4DB2-BD59-A6C34878D82A}">
                    <a16:rowId xmlns:a16="http://schemas.microsoft.com/office/drawing/2014/main" val="1637493670"/>
                  </a:ext>
                </a:extLst>
              </a:tr>
            </a:tbl>
          </a:graphicData>
        </a:graphic>
      </p:graphicFrame>
      <p:pic>
        <p:nvPicPr>
          <p:cNvPr id="9" name="Imagen 8">
            <a:extLst>
              <a:ext uri="{FF2B5EF4-FFF2-40B4-BE49-F238E27FC236}">
                <a16:creationId xmlns:a16="http://schemas.microsoft.com/office/drawing/2014/main" id="{C682051C-214F-454E-A253-83A587D3C97C}"/>
              </a:ext>
            </a:extLst>
          </p:cNvPr>
          <p:cNvPicPr>
            <a:picLocks noChangeAspect="1"/>
          </p:cNvPicPr>
          <p:nvPr/>
        </p:nvPicPr>
        <p:blipFill>
          <a:blip r:embed="rId3"/>
          <a:stretch>
            <a:fillRect/>
          </a:stretch>
        </p:blipFill>
        <p:spPr>
          <a:xfrm>
            <a:off x="1091810" y="918803"/>
            <a:ext cx="628652" cy="342901"/>
          </a:xfrm>
          <a:prstGeom prst="rect">
            <a:avLst/>
          </a:prstGeom>
        </p:spPr>
      </p:pic>
      <p:graphicFrame>
        <p:nvGraphicFramePr>
          <p:cNvPr id="10" name="Tabla 9">
            <a:extLst>
              <a:ext uri="{FF2B5EF4-FFF2-40B4-BE49-F238E27FC236}">
                <a16:creationId xmlns:a16="http://schemas.microsoft.com/office/drawing/2014/main" id="{9FCDCE9E-C0EF-4488-9CF8-A8288055D03B}"/>
              </a:ext>
            </a:extLst>
          </p:cNvPr>
          <p:cNvGraphicFramePr>
            <a:graphicFrameLocks noGrp="1"/>
          </p:cNvGraphicFramePr>
          <p:nvPr>
            <p:extLst>
              <p:ext uri="{D42A27DB-BD31-4B8C-83A1-F6EECF244321}">
                <p14:modId xmlns:p14="http://schemas.microsoft.com/office/powerpoint/2010/main" val="2730185071"/>
              </p:ext>
            </p:extLst>
          </p:nvPr>
        </p:nvGraphicFramePr>
        <p:xfrm>
          <a:off x="736846" y="5524365"/>
          <a:ext cx="8131946" cy="1215880"/>
        </p:xfrm>
        <a:graphic>
          <a:graphicData uri="http://schemas.openxmlformats.org/drawingml/2006/table">
            <a:tbl>
              <a:tblPr>
                <a:tableStyleId>{2D5ABB26-0587-4C30-8999-92F81FD0307C}</a:tableStyleId>
              </a:tblPr>
              <a:tblGrid>
                <a:gridCol w="1269507">
                  <a:extLst>
                    <a:ext uri="{9D8B030D-6E8A-4147-A177-3AD203B41FA5}">
                      <a16:colId xmlns:a16="http://schemas.microsoft.com/office/drawing/2014/main" val="3648944955"/>
                    </a:ext>
                  </a:extLst>
                </a:gridCol>
                <a:gridCol w="6862439">
                  <a:extLst>
                    <a:ext uri="{9D8B030D-6E8A-4147-A177-3AD203B41FA5}">
                      <a16:colId xmlns:a16="http://schemas.microsoft.com/office/drawing/2014/main" val="2313045631"/>
                    </a:ext>
                  </a:extLst>
                </a:gridCol>
              </a:tblGrid>
              <a:tr h="291338">
                <a:tc rowSpan="2">
                  <a:txBody>
                    <a:bodyPr/>
                    <a:lstStyle/>
                    <a:p>
                      <a:pPr algn="ctr" fontAlgn="t">
                        <a:lnSpc>
                          <a:spcPct val="120000"/>
                        </a:lnSpc>
                      </a:pPr>
                      <a:r>
                        <a:rPr lang="es-ES" sz="1600" b="1" u="none" strike="noStrike" dirty="0">
                          <a:effectLst/>
                        </a:rPr>
                        <a:t>Cantabria</a:t>
                      </a:r>
                      <a:endParaRPr lang="es-ES" sz="1600" b="1"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tcPr>
                </a:tc>
                <a:tc>
                  <a:txBody>
                    <a:bodyPr/>
                    <a:lstStyle/>
                    <a:p>
                      <a:pPr algn="l" fontAlgn="ctr">
                        <a:lnSpc>
                          <a:spcPct val="120000"/>
                        </a:lnSpc>
                      </a:pPr>
                      <a:r>
                        <a:rPr lang="es-ES" sz="1600" b="1" u="none" strike="noStrike" dirty="0">
                          <a:effectLst/>
                        </a:rPr>
                        <a:t>IRPF</a:t>
                      </a:r>
                      <a:endParaRPr lang="es-ES" sz="16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tcPr>
                </a:tc>
                <a:extLst>
                  <a:ext uri="{0D108BD9-81ED-4DB2-BD59-A6C34878D82A}">
                    <a16:rowId xmlns:a16="http://schemas.microsoft.com/office/drawing/2014/main" val="3414414207"/>
                  </a:ext>
                </a:extLst>
              </a:tr>
              <a:tr h="913747">
                <a:tc vMerge="1">
                  <a:txBody>
                    <a:bodyPr/>
                    <a:lstStyle/>
                    <a:p>
                      <a:endParaRPr lang="es-ES"/>
                    </a:p>
                  </a:txBody>
                  <a:tcPr/>
                </a:tc>
                <a:tc>
                  <a:txBody>
                    <a:bodyPr/>
                    <a:lstStyle/>
                    <a:p>
                      <a:pPr algn="just" fontAlgn="ctr">
                        <a:lnSpc>
                          <a:spcPct val="120000"/>
                        </a:lnSpc>
                      </a:pPr>
                      <a:r>
                        <a:rPr lang="es-ES" sz="1400" u="none" strike="noStrike" dirty="0">
                          <a:effectLst/>
                        </a:rPr>
                        <a:t>Deducción del 15% de las cantidades satisfechas por obras en viviendas propiedad del contribuyente cuando el objeto sea, entre otros, la mejora de la eficiencia energética, la protección del medioambiente, la utilización de energías renovables o la estanqueidad</a:t>
                      </a:r>
                      <a:endParaRPr lang="es-ES"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tcPr>
                </a:tc>
                <a:extLst>
                  <a:ext uri="{0D108BD9-81ED-4DB2-BD59-A6C34878D82A}">
                    <a16:rowId xmlns:a16="http://schemas.microsoft.com/office/drawing/2014/main" val="3436141463"/>
                  </a:ext>
                </a:extLst>
              </a:tr>
            </a:tbl>
          </a:graphicData>
        </a:graphic>
      </p:graphicFrame>
    </p:spTree>
    <p:extLst>
      <p:ext uri="{BB962C8B-B14F-4D97-AF65-F5344CB8AC3E}">
        <p14:creationId xmlns:p14="http://schemas.microsoft.com/office/powerpoint/2010/main" val="17541355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1CA9F5C3-1B88-FB4A-87C8-FEDE4C1C109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9144"/>
            <a:ext cx="9144000" cy="6839712"/>
          </a:xfrm>
          <a:prstGeom prst="rect">
            <a:avLst/>
          </a:prstGeom>
        </p:spPr>
      </p:pic>
      <p:sp>
        <p:nvSpPr>
          <p:cNvPr id="3" name="CuadroTexto 2">
            <a:extLst>
              <a:ext uri="{FF2B5EF4-FFF2-40B4-BE49-F238E27FC236}">
                <a16:creationId xmlns:a16="http://schemas.microsoft.com/office/drawing/2014/main" id="{2A62EA72-DC96-4FCD-8552-D0B614FFAB15}"/>
              </a:ext>
            </a:extLst>
          </p:cNvPr>
          <p:cNvSpPr txBox="1"/>
          <p:nvPr/>
        </p:nvSpPr>
        <p:spPr>
          <a:xfrm>
            <a:off x="1621123" y="890199"/>
            <a:ext cx="7247669" cy="400110"/>
          </a:xfrm>
          <a:prstGeom prst="rect">
            <a:avLst/>
          </a:prstGeom>
          <a:noFill/>
        </p:spPr>
        <p:txBody>
          <a:bodyPr wrap="square" rtlCol="0">
            <a:spAutoFit/>
          </a:bodyPr>
          <a:lstStyle/>
          <a:p>
            <a:r>
              <a:rPr lang="es-ES" sz="2000" b="1" dirty="0">
                <a:solidFill>
                  <a:schemeClr val="accent3">
                    <a:lumMod val="50000"/>
                  </a:schemeClr>
                </a:solidFill>
              </a:rPr>
              <a:t>Medidas relacionadas con la sostenibilidad</a:t>
            </a:r>
          </a:p>
        </p:txBody>
      </p:sp>
      <p:pic>
        <p:nvPicPr>
          <p:cNvPr id="5" name="Imagen 4">
            <a:extLst>
              <a:ext uri="{FF2B5EF4-FFF2-40B4-BE49-F238E27FC236}">
                <a16:creationId xmlns:a16="http://schemas.microsoft.com/office/drawing/2014/main" id="{F56073DC-22B2-4162-AB35-05F4C98EFDEC}"/>
              </a:ext>
            </a:extLst>
          </p:cNvPr>
          <p:cNvPicPr>
            <a:picLocks noChangeAspect="1"/>
          </p:cNvPicPr>
          <p:nvPr/>
        </p:nvPicPr>
        <p:blipFill>
          <a:blip r:embed="rId3"/>
          <a:stretch>
            <a:fillRect/>
          </a:stretch>
        </p:blipFill>
        <p:spPr>
          <a:xfrm>
            <a:off x="1091810" y="918803"/>
            <a:ext cx="628652" cy="342901"/>
          </a:xfrm>
          <a:prstGeom prst="rect">
            <a:avLst/>
          </a:prstGeom>
        </p:spPr>
      </p:pic>
      <p:graphicFrame>
        <p:nvGraphicFramePr>
          <p:cNvPr id="7" name="Tabla 6">
            <a:extLst>
              <a:ext uri="{FF2B5EF4-FFF2-40B4-BE49-F238E27FC236}">
                <a16:creationId xmlns:a16="http://schemas.microsoft.com/office/drawing/2014/main" id="{7F8A5FCC-23CF-43DA-9BD3-63FCBDBE4DFE}"/>
              </a:ext>
            </a:extLst>
          </p:cNvPr>
          <p:cNvGraphicFramePr>
            <a:graphicFrameLocks noGrp="1"/>
          </p:cNvGraphicFramePr>
          <p:nvPr>
            <p:extLst>
              <p:ext uri="{D42A27DB-BD31-4B8C-83A1-F6EECF244321}">
                <p14:modId xmlns:p14="http://schemas.microsoft.com/office/powerpoint/2010/main" val="3735807361"/>
              </p:ext>
            </p:extLst>
          </p:nvPr>
        </p:nvGraphicFramePr>
        <p:xfrm>
          <a:off x="636485" y="1357237"/>
          <a:ext cx="8131946" cy="3990601"/>
        </p:xfrm>
        <a:graphic>
          <a:graphicData uri="http://schemas.openxmlformats.org/drawingml/2006/table">
            <a:tbl>
              <a:tblPr>
                <a:tableStyleId>{2D5ABB26-0587-4C30-8999-92F81FD0307C}</a:tableStyleId>
              </a:tblPr>
              <a:tblGrid>
                <a:gridCol w="1287264">
                  <a:extLst>
                    <a:ext uri="{9D8B030D-6E8A-4147-A177-3AD203B41FA5}">
                      <a16:colId xmlns:a16="http://schemas.microsoft.com/office/drawing/2014/main" val="372860433"/>
                    </a:ext>
                  </a:extLst>
                </a:gridCol>
                <a:gridCol w="6844682">
                  <a:extLst>
                    <a:ext uri="{9D8B030D-6E8A-4147-A177-3AD203B41FA5}">
                      <a16:colId xmlns:a16="http://schemas.microsoft.com/office/drawing/2014/main" val="3007258376"/>
                    </a:ext>
                  </a:extLst>
                </a:gridCol>
              </a:tblGrid>
              <a:tr h="205941">
                <a:tc rowSpan="4">
                  <a:txBody>
                    <a:bodyPr/>
                    <a:lstStyle/>
                    <a:p>
                      <a:pPr algn="ctr" fontAlgn="t">
                        <a:lnSpc>
                          <a:spcPct val="120000"/>
                        </a:lnSpc>
                      </a:pPr>
                      <a:r>
                        <a:rPr lang="es-ES" sz="1400" b="1" u="none" strike="noStrike" dirty="0">
                          <a:effectLst/>
                        </a:rPr>
                        <a:t>Castilla y León</a:t>
                      </a:r>
                      <a:endParaRPr lang="es-ES" sz="1400" b="1" i="0" u="none" strike="noStrike" dirty="0">
                        <a:solidFill>
                          <a:srgbClr val="000000"/>
                        </a:solidFill>
                        <a:effectLst/>
                        <a:latin typeface="Calibri" panose="020F0502020204030204" pitchFamily="34" charset="0"/>
                      </a:endParaRPr>
                    </a:p>
                  </a:txBody>
                  <a:tcPr marL="5732" marR="5732" marT="5732" marB="0">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tcPr>
                </a:tc>
                <a:tc>
                  <a:txBody>
                    <a:bodyPr/>
                    <a:lstStyle/>
                    <a:p>
                      <a:pPr algn="l" fontAlgn="ctr">
                        <a:lnSpc>
                          <a:spcPct val="120000"/>
                        </a:lnSpc>
                      </a:pPr>
                      <a:r>
                        <a:rPr lang="es-ES" sz="1400" b="1" u="none" strike="noStrike" dirty="0">
                          <a:effectLst/>
                        </a:rPr>
                        <a:t>IRPF</a:t>
                      </a:r>
                      <a:endParaRPr lang="es-ES" sz="1400" b="1" i="0" u="none" strike="noStrike" dirty="0">
                        <a:solidFill>
                          <a:srgbClr val="000000"/>
                        </a:solidFill>
                        <a:effectLst/>
                        <a:latin typeface="Calibri" panose="020F0502020204030204" pitchFamily="34" charset="0"/>
                      </a:endParaRPr>
                    </a:p>
                  </a:txBody>
                  <a:tcPr marL="5732" marR="5732" marT="5732"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tcPr>
                </a:tc>
                <a:extLst>
                  <a:ext uri="{0D108BD9-81ED-4DB2-BD59-A6C34878D82A}">
                    <a16:rowId xmlns:a16="http://schemas.microsoft.com/office/drawing/2014/main" val="752442283"/>
                  </a:ext>
                </a:extLst>
              </a:tr>
              <a:tr h="1014656">
                <a:tc vMerge="1">
                  <a:txBody>
                    <a:bodyPr/>
                    <a:lstStyle/>
                    <a:p>
                      <a:endParaRPr lang="es-ES"/>
                    </a:p>
                  </a:txBody>
                  <a:tcPr/>
                </a:tc>
                <a:tc>
                  <a:txBody>
                    <a:bodyPr/>
                    <a:lstStyle/>
                    <a:p>
                      <a:pPr algn="just" fontAlgn="ctr">
                        <a:lnSpc>
                          <a:spcPct val="120000"/>
                        </a:lnSpc>
                      </a:pPr>
                      <a:r>
                        <a:rPr lang="es-ES" sz="1300" u="none" strike="noStrike" dirty="0">
                          <a:effectLst/>
                        </a:rPr>
                        <a:t>Deducción del 15%, con un límite máximo de 20.000€, de las  inversiones realizadas en la rehabilitación de la vivienda habitual del contribuyente consistente en la instalación de paneles solares, para producir agua caliente, mejora de eficiencia energética o en la utilización de energías renovables y en instalaciones pare mejorar el consumo de agua</a:t>
                      </a:r>
                      <a:endParaRPr lang="es-ES" sz="1300" b="0" i="0" u="none" strike="noStrike" dirty="0">
                        <a:solidFill>
                          <a:srgbClr val="000000"/>
                        </a:solidFill>
                        <a:effectLst/>
                        <a:latin typeface="Calibri" panose="020F0502020204030204" pitchFamily="34" charset="0"/>
                      </a:endParaRPr>
                    </a:p>
                  </a:txBody>
                  <a:tcPr marL="5732" marR="5732" marT="5732"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tcPr>
                </a:tc>
                <a:extLst>
                  <a:ext uri="{0D108BD9-81ED-4DB2-BD59-A6C34878D82A}">
                    <a16:rowId xmlns:a16="http://schemas.microsoft.com/office/drawing/2014/main" val="1132195499"/>
                  </a:ext>
                </a:extLst>
              </a:tr>
              <a:tr h="1519729">
                <a:tc vMerge="1">
                  <a:txBody>
                    <a:bodyPr/>
                    <a:lstStyle/>
                    <a:p>
                      <a:endParaRPr lang="es-ES"/>
                    </a:p>
                  </a:txBody>
                  <a:tcPr/>
                </a:tc>
                <a:tc>
                  <a:txBody>
                    <a:bodyPr/>
                    <a:lstStyle/>
                    <a:p>
                      <a:pPr algn="just" fontAlgn="ctr">
                        <a:lnSpc>
                          <a:spcPct val="120000"/>
                        </a:lnSpc>
                      </a:pPr>
                      <a:r>
                        <a:rPr lang="es-ES" sz="1300" u="none" strike="noStrike" dirty="0">
                          <a:effectLst/>
                        </a:rPr>
                        <a:t>Deducción del 15%  de los gastos y donaciones de las cantidades destinadas por los titulares de los bienes para la recuperación, conservación o mejora de espacios naturales y lugares integrados en la Red Natura 2000 ubicados en el territorio de Castilla y León, cuando se realicen a favor de las Administraciones Públicas así como de las entidades o instituciones dependientes de las mismas. También por las cantidades donadas para la recuperación de esos espacios a favor de instituciones públicas o de entidades de instituciones dependientes de las mismas</a:t>
                      </a:r>
                      <a:endParaRPr lang="es-ES" sz="1300" b="0" i="0" u="none" strike="noStrike" dirty="0">
                        <a:solidFill>
                          <a:srgbClr val="000000"/>
                        </a:solidFill>
                        <a:effectLst/>
                        <a:latin typeface="Calibri" panose="020F0502020204030204" pitchFamily="34" charset="0"/>
                      </a:endParaRPr>
                    </a:p>
                  </a:txBody>
                  <a:tcPr marL="5732" marR="5732" marT="5732"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tcPr>
                </a:tc>
                <a:extLst>
                  <a:ext uri="{0D108BD9-81ED-4DB2-BD59-A6C34878D82A}">
                    <a16:rowId xmlns:a16="http://schemas.microsoft.com/office/drawing/2014/main" val="644638511"/>
                  </a:ext>
                </a:extLst>
              </a:tr>
              <a:tr h="913641">
                <a:tc vMerge="1">
                  <a:txBody>
                    <a:bodyPr/>
                    <a:lstStyle/>
                    <a:p>
                      <a:endParaRPr lang="es-ES"/>
                    </a:p>
                  </a:txBody>
                  <a:tcPr/>
                </a:tc>
                <a:tc>
                  <a:txBody>
                    <a:bodyPr/>
                    <a:lstStyle/>
                    <a:p>
                      <a:pPr algn="just" fontAlgn="ctr">
                        <a:lnSpc>
                          <a:spcPct val="120000"/>
                        </a:lnSpc>
                      </a:pPr>
                      <a:r>
                        <a:rPr lang="es-ES" sz="1300" u="none" strike="noStrike" dirty="0">
                          <a:effectLst/>
                        </a:rPr>
                        <a:t>Deducción del 15% de las cantidades destinadas a la adquisición de un vehículo turismo que tenga la consideración de vehículo eléctrico puro o con autonomía extendida o bien se trate de un híbrido enchufable con autonomía en modo eléctrico de más de 40 kilómetros. El importe máximo de la deducción no puede superar los 4.000€. Como novedad, se limita el valor de adquisición del vehículo a 40.000€</a:t>
                      </a:r>
                      <a:endParaRPr lang="es-ES" sz="1300" b="0" i="0" u="none" strike="noStrike" dirty="0">
                        <a:solidFill>
                          <a:srgbClr val="000000"/>
                        </a:solidFill>
                        <a:effectLst/>
                        <a:latin typeface="Calibri" panose="020F0502020204030204" pitchFamily="34" charset="0"/>
                      </a:endParaRPr>
                    </a:p>
                  </a:txBody>
                  <a:tcPr marL="5732" marR="5732" marT="5732"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tcPr>
                </a:tc>
                <a:extLst>
                  <a:ext uri="{0D108BD9-81ED-4DB2-BD59-A6C34878D82A}">
                    <a16:rowId xmlns:a16="http://schemas.microsoft.com/office/drawing/2014/main" val="3943089377"/>
                  </a:ext>
                </a:extLst>
              </a:tr>
            </a:tbl>
          </a:graphicData>
        </a:graphic>
      </p:graphicFrame>
      <p:graphicFrame>
        <p:nvGraphicFramePr>
          <p:cNvPr id="8" name="Tabla 7">
            <a:extLst>
              <a:ext uri="{FF2B5EF4-FFF2-40B4-BE49-F238E27FC236}">
                <a16:creationId xmlns:a16="http://schemas.microsoft.com/office/drawing/2014/main" id="{494A08CC-3934-4CA0-91F9-1E93862EA5EC}"/>
              </a:ext>
            </a:extLst>
          </p:cNvPr>
          <p:cNvGraphicFramePr>
            <a:graphicFrameLocks noGrp="1"/>
          </p:cNvGraphicFramePr>
          <p:nvPr>
            <p:extLst>
              <p:ext uri="{D42A27DB-BD31-4B8C-83A1-F6EECF244321}">
                <p14:modId xmlns:p14="http://schemas.microsoft.com/office/powerpoint/2010/main" val="1873783400"/>
              </p:ext>
            </p:extLst>
          </p:nvPr>
        </p:nvGraphicFramePr>
        <p:xfrm>
          <a:off x="636485" y="5408332"/>
          <a:ext cx="8131946" cy="1299210"/>
        </p:xfrm>
        <a:graphic>
          <a:graphicData uri="http://schemas.openxmlformats.org/drawingml/2006/table">
            <a:tbl>
              <a:tblPr>
                <a:tableStyleId>{2D5ABB26-0587-4C30-8999-92F81FD0307C}</a:tableStyleId>
              </a:tblPr>
              <a:tblGrid>
                <a:gridCol w="1269507">
                  <a:extLst>
                    <a:ext uri="{9D8B030D-6E8A-4147-A177-3AD203B41FA5}">
                      <a16:colId xmlns:a16="http://schemas.microsoft.com/office/drawing/2014/main" val="117783251"/>
                    </a:ext>
                  </a:extLst>
                </a:gridCol>
                <a:gridCol w="6862439">
                  <a:extLst>
                    <a:ext uri="{9D8B030D-6E8A-4147-A177-3AD203B41FA5}">
                      <a16:colId xmlns:a16="http://schemas.microsoft.com/office/drawing/2014/main" val="3183071354"/>
                    </a:ext>
                  </a:extLst>
                </a:gridCol>
              </a:tblGrid>
              <a:tr h="190453">
                <a:tc rowSpan="2">
                  <a:txBody>
                    <a:bodyPr/>
                    <a:lstStyle/>
                    <a:p>
                      <a:pPr algn="ctr" fontAlgn="t">
                        <a:lnSpc>
                          <a:spcPct val="120000"/>
                        </a:lnSpc>
                      </a:pPr>
                      <a:r>
                        <a:rPr lang="es-ES" sz="1400" b="1" i="0" u="none" strike="noStrike" dirty="0">
                          <a:solidFill>
                            <a:srgbClr val="000000"/>
                          </a:solidFill>
                          <a:effectLst/>
                          <a:latin typeface="Calibri" panose="020F0502020204030204" pitchFamily="34" charset="0"/>
                        </a:rPr>
                        <a:t>Cataluña</a:t>
                      </a:r>
                    </a:p>
                  </a:txBody>
                  <a:tcPr marL="9525" marR="9525" marT="9525" marB="0">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tcPr>
                </a:tc>
                <a:tc>
                  <a:txBody>
                    <a:bodyPr/>
                    <a:lstStyle/>
                    <a:p>
                      <a:pPr algn="l" fontAlgn="ctr">
                        <a:lnSpc>
                          <a:spcPct val="120000"/>
                        </a:lnSpc>
                      </a:pPr>
                      <a:r>
                        <a:rPr lang="es-ES" sz="1400" b="1" u="none" strike="noStrike" dirty="0">
                          <a:effectLst/>
                        </a:rPr>
                        <a:t>IRPF</a:t>
                      </a:r>
                      <a:endParaRPr lang="es-ES" sz="14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tcPr>
                </a:tc>
                <a:extLst>
                  <a:ext uri="{0D108BD9-81ED-4DB2-BD59-A6C34878D82A}">
                    <a16:rowId xmlns:a16="http://schemas.microsoft.com/office/drawing/2014/main" val="232615077"/>
                  </a:ext>
                </a:extLst>
              </a:tr>
              <a:tr h="741318">
                <a:tc vMerge="1">
                  <a:txBody>
                    <a:bodyPr/>
                    <a:lstStyle/>
                    <a:p>
                      <a:endParaRPr lang="es-ES"/>
                    </a:p>
                  </a:txBody>
                  <a:tcPr/>
                </a:tc>
                <a:tc>
                  <a:txBody>
                    <a:bodyPr/>
                    <a:lstStyle/>
                    <a:p>
                      <a:pPr algn="just" fontAlgn="ctr">
                        <a:lnSpc>
                          <a:spcPct val="120000"/>
                        </a:lnSpc>
                      </a:pPr>
                      <a:r>
                        <a:rPr lang="es-ES" sz="1400" b="0" i="0" u="none" strike="noStrike" dirty="0">
                          <a:solidFill>
                            <a:srgbClr val="000000"/>
                          </a:solidFill>
                          <a:effectLst/>
                          <a:latin typeface="Calibri" panose="020F0502020204030204" pitchFamily="34" charset="0"/>
                        </a:rPr>
                        <a:t>Deducción del 15 por 100 de las cantidades donadas, con el límite máximo del 5 por 100 de la cuota íntegra autonómica, a favor de fundaciones o asociaciones que figuren en el censo de entidades ambientales vinculadas a la ecología y a la protección y mejora del medio ambiente del departamento competente en esta materia</a:t>
                      </a:r>
                    </a:p>
                  </a:txBody>
                  <a:tcPr marL="9525" marR="9525" marT="9525"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tcPr>
                </a:tc>
                <a:extLst>
                  <a:ext uri="{0D108BD9-81ED-4DB2-BD59-A6C34878D82A}">
                    <a16:rowId xmlns:a16="http://schemas.microsoft.com/office/drawing/2014/main" val="770503594"/>
                  </a:ext>
                </a:extLst>
              </a:tr>
            </a:tbl>
          </a:graphicData>
        </a:graphic>
      </p:graphicFrame>
    </p:spTree>
    <p:extLst>
      <p:ext uri="{BB962C8B-B14F-4D97-AF65-F5344CB8AC3E}">
        <p14:creationId xmlns:p14="http://schemas.microsoft.com/office/powerpoint/2010/main" val="12055325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1CA9F5C3-1B88-FB4A-87C8-FEDE4C1C109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9144"/>
            <a:ext cx="9144000" cy="6839712"/>
          </a:xfrm>
          <a:prstGeom prst="rect">
            <a:avLst/>
          </a:prstGeom>
        </p:spPr>
      </p:pic>
      <p:sp>
        <p:nvSpPr>
          <p:cNvPr id="3" name="Rectángulo 2">
            <a:extLst>
              <a:ext uri="{FF2B5EF4-FFF2-40B4-BE49-F238E27FC236}">
                <a16:creationId xmlns:a16="http://schemas.microsoft.com/office/drawing/2014/main" id="{6C3BB668-FF7E-4467-91CB-E51B2C78BB62}"/>
              </a:ext>
            </a:extLst>
          </p:cNvPr>
          <p:cNvSpPr/>
          <p:nvPr/>
        </p:nvSpPr>
        <p:spPr>
          <a:xfrm>
            <a:off x="771887" y="1119377"/>
            <a:ext cx="8024328" cy="5309146"/>
          </a:xfrm>
          <a:prstGeom prst="rect">
            <a:avLst/>
          </a:prstGeom>
          <a:solidFill>
            <a:schemeClr val="bg1"/>
          </a:solidFill>
        </p:spPr>
        <p:txBody>
          <a:bodyPr wrap="square">
            <a:spAutoFit/>
          </a:bodyPr>
          <a:lstStyle/>
          <a:p>
            <a:pPr lvl="1" algn="just">
              <a:lnSpc>
                <a:spcPct val="150000"/>
              </a:lnSpc>
              <a:defRPr/>
            </a:pPr>
            <a:r>
              <a:rPr lang="es-ES_tradnl" altLang="es-ES" sz="2000" b="1" dirty="0">
                <a:cs typeface="Times New Roman" charset="0"/>
              </a:rPr>
              <a:t>VII.	</a:t>
            </a:r>
            <a:r>
              <a:rPr lang="es-ES_tradnl" altLang="es-ES" sz="2000" dirty="0">
                <a:cs typeface="Times New Roman" charset="0"/>
              </a:rPr>
              <a:t>Panorama de la Fiscalidad Autonómica y Foral</a:t>
            </a:r>
          </a:p>
          <a:p>
            <a:pPr marL="1200150" lvl="2" indent="-285750" algn="just">
              <a:lnSpc>
                <a:spcPct val="150000"/>
              </a:lnSpc>
              <a:buFont typeface="Arial" panose="020B0604020202020204" pitchFamily="34" charset="0"/>
              <a:buChar char="•"/>
              <a:defRPr/>
            </a:pPr>
            <a:r>
              <a:rPr lang="es-ES_tradnl" altLang="es-ES" dirty="0">
                <a:cs typeface="Times New Roman" charset="0"/>
              </a:rPr>
              <a:t>Panorama Comunidad por Comunidad en (IRPF, IP, ISD, </a:t>
            </a:r>
            <a:r>
              <a:rPr lang="es-ES_tradnl" altLang="es-ES" dirty="0" err="1">
                <a:cs typeface="Times New Roman" charset="0"/>
              </a:rPr>
              <a:t>ITPyAJD</a:t>
            </a:r>
            <a:r>
              <a:rPr lang="es-ES_tradnl" altLang="es-ES" dirty="0">
                <a:cs typeface="Times New Roman" charset="0"/>
              </a:rPr>
              <a:t>) con análisis al detalle de la normativa vigente en 2021</a:t>
            </a:r>
            <a:endParaRPr lang="es-ES_tradnl" altLang="es-ES" sz="2000" dirty="0"/>
          </a:p>
          <a:p>
            <a:pPr lvl="1" algn="just">
              <a:lnSpc>
                <a:spcPct val="150000"/>
              </a:lnSpc>
              <a:defRPr/>
            </a:pPr>
            <a:r>
              <a:rPr lang="es-ES_tradnl" altLang="es-ES" sz="2000" b="1" dirty="0"/>
              <a:t>VIII.	</a:t>
            </a:r>
            <a:r>
              <a:rPr lang="es-ES_tradnl" altLang="es-ES" sz="2000" dirty="0"/>
              <a:t>Panorama resumido de cada CCAA</a:t>
            </a:r>
          </a:p>
          <a:p>
            <a:pPr marL="1200150" lvl="2" indent="-285750" algn="just">
              <a:lnSpc>
                <a:spcPct val="150000"/>
              </a:lnSpc>
              <a:buFont typeface="Arial" panose="020B0604020202020204" pitchFamily="34" charset="0"/>
              <a:buChar char="•"/>
              <a:defRPr/>
            </a:pPr>
            <a:r>
              <a:rPr lang="es-ES_tradnl" altLang="es-ES" dirty="0"/>
              <a:t>De un vistazo tenemos los principales parámetros de cada impuesto en cada Comunidad</a:t>
            </a:r>
            <a:endParaRPr lang="es-ES_tradnl" altLang="es-ES" sz="2000" dirty="0">
              <a:solidFill>
                <a:srgbClr val="FF0000"/>
              </a:solidFill>
            </a:endParaRPr>
          </a:p>
          <a:p>
            <a:pPr lvl="1" algn="just">
              <a:lnSpc>
                <a:spcPct val="150000"/>
              </a:lnSpc>
              <a:defRPr/>
            </a:pPr>
            <a:r>
              <a:rPr lang="es-ES_tradnl" altLang="es-ES" sz="2000" b="1" dirty="0"/>
              <a:t>IX.	</a:t>
            </a:r>
            <a:r>
              <a:rPr lang="es-ES_tradnl" altLang="es-ES" sz="2000" dirty="0"/>
              <a:t>Normativa</a:t>
            </a:r>
          </a:p>
          <a:p>
            <a:pPr marL="1200150" lvl="2" indent="-285750" algn="just">
              <a:lnSpc>
                <a:spcPct val="150000"/>
              </a:lnSpc>
              <a:buFont typeface="Arial" panose="020B0604020202020204" pitchFamily="34" charset="0"/>
              <a:buChar char="•"/>
              <a:defRPr/>
            </a:pPr>
            <a:r>
              <a:rPr lang="es-ES_tradnl" altLang="es-ES" dirty="0"/>
              <a:t>Relación de normas aplicables en cada Comunidad</a:t>
            </a:r>
            <a:endParaRPr lang="es-ES_tradnl" altLang="es-ES" sz="2000" dirty="0"/>
          </a:p>
          <a:p>
            <a:pPr lvl="1" algn="just">
              <a:lnSpc>
                <a:spcPct val="150000"/>
              </a:lnSpc>
              <a:defRPr/>
            </a:pPr>
            <a:r>
              <a:rPr lang="es-ES_tradnl" altLang="es-ES" sz="2000" b="1" dirty="0"/>
              <a:t>X.	</a:t>
            </a:r>
            <a:r>
              <a:rPr lang="es-ES_tradnl" altLang="es-ES" sz="2000" dirty="0"/>
              <a:t>Panorama de los tributos propios</a:t>
            </a:r>
          </a:p>
          <a:p>
            <a:pPr marL="1200150" lvl="2" indent="-285750" algn="just">
              <a:lnSpc>
                <a:spcPct val="150000"/>
              </a:lnSpc>
              <a:buFont typeface="Arial" panose="020B0604020202020204" pitchFamily="34" charset="0"/>
              <a:buChar char="•"/>
              <a:defRPr/>
            </a:pPr>
            <a:r>
              <a:rPr lang="es-ES_tradnl" altLang="es-ES" dirty="0"/>
              <a:t>Análisis de los impuestos propios que ha establecido cada Comunidad y de su recaudación</a:t>
            </a:r>
            <a:endParaRPr lang="es-ES_tradnl" altLang="es-ES" sz="2000" dirty="0"/>
          </a:p>
          <a:p>
            <a:pPr lvl="1" algn="just">
              <a:lnSpc>
                <a:spcPct val="150000"/>
              </a:lnSpc>
              <a:defRPr/>
            </a:pPr>
            <a:r>
              <a:rPr lang="es-ES_tradnl" altLang="es-ES" sz="2000" b="1" dirty="0"/>
              <a:t>XI.	</a:t>
            </a:r>
            <a:r>
              <a:rPr lang="es-ES_tradnl" altLang="es-ES" sz="2000" dirty="0"/>
              <a:t>Ejemplos </a:t>
            </a:r>
            <a:endParaRPr lang="es-ES_tradnl" altLang="es-ES" sz="2000" dirty="0">
              <a:solidFill>
                <a:srgbClr val="FF0000"/>
              </a:solidFill>
            </a:endParaRPr>
          </a:p>
        </p:txBody>
      </p:sp>
    </p:spTree>
    <p:extLst>
      <p:ext uri="{BB962C8B-B14F-4D97-AF65-F5344CB8AC3E}">
        <p14:creationId xmlns:p14="http://schemas.microsoft.com/office/powerpoint/2010/main" val="7415609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1CA9F5C3-1B88-FB4A-87C8-FEDE4C1C109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9144"/>
            <a:ext cx="9144000" cy="6839712"/>
          </a:xfrm>
          <a:prstGeom prst="rect">
            <a:avLst/>
          </a:prstGeom>
        </p:spPr>
      </p:pic>
      <p:sp>
        <p:nvSpPr>
          <p:cNvPr id="3" name="CuadroTexto 2">
            <a:extLst>
              <a:ext uri="{FF2B5EF4-FFF2-40B4-BE49-F238E27FC236}">
                <a16:creationId xmlns:a16="http://schemas.microsoft.com/office/drawing/2014/main" id="{F1F2B536-7A08-42EE-94B6-139812768235}"/>
              </a:ext>
            </a:extLst>
          </p:cNvPr>
          <p:cNvSpPr txBox="1"/>
          <p:nvPr/>
        </p:nvSpPr>
        <p:spPr>
          <a:xfrm>
            <a:off x="1621123" y="807903"/>
            <a:ext cx="7247669" cy="400110"/>
          </a:xfrm>
          <a:prstGeom prst="rect">
            <a:avLst/>
          </a:prstGeom>
          <a:noFill/>
        </p:spPr>
        <p:txBody>
          <a:bodyPr wrap="square" rtlCol="0">
            <a:spAutoFit/>
          </a:bodyPr>
          <a:lstStyle/>
          <a:p>
            <a:r>
              <a:rPr lang="es-ES" sz="2000" b="1" dirty="0">
                <a:solidFill>
                  <a:schemeClr val="accent3">
                    <a:lumMod val="50000"/>
                  </a:schemeClr>
                </a:solidFill>
              </a:rPr>
              <a:t>Medidas relacionadas con la sostenibilidad</a:t>
            </a:r>
          </a:p>
        </p:txBody>
      </p:sp>
      <p:pic>
        <p:nvPicPr>
          <p:cNvPr id="5" name="Imagen 4">
            <a:extLst>
              <a:ext uri="{FF2B5EF4-FFF2-40B4-BE49-F238E27FC236}">
                <a16:creationId xmlns:a16="http://schemas.microsoft.com/office/drawing/2014/main" id="{05ACF780-1C16-4F29-84A0-8D03DE7FA74C}"/>
              </a:ext>
            </a:extLst>
          </p:cNvPr>
          <p:cNvPicPr>
            <a:picLocks noChangeAspect="1"/>
          </p:cNvPicPr>
          <p:nvPr/>
        </p:nvPicPr>
        <p:blipFill>
          <a:blip r:embed="rId3"/>
          <a:stretch>
            <a:fillRect/>
          </a:stretch>
        </p:blipFill>
        <p:spPr>
          <a:xfrm>
            <a:off x="1091810" y="836507"/>
            <a:ext cx="628652" cy="342901"/>
          </a:xfrm>
          <a:prstGeom prst="rect">
            <a:avLst/>
          </a:prstGeom>
        </p:spPr>
      </p:pic>
      <p:graphicFrame>
        <p:nvGraphicFramePr>
          <p:cNvPr id="6" name="Tabla 5">
            <a:extLst>
              <a:ext uri="{FF2B5EF4-FFF2-40B4-BE49-F238E27FC236}">
                <a16:creationId xmlns:a16="http://schemas.microsoft.com/office/drawing/2014/main" id="{0BBDBEEA-2DDB-4E72-AF8E-99FDA8447A10}"/>
              </a:ext>
            </a:extLst>
          </p:cNvPr>
          <p:cNvGraphicFramePr>
            <a:graphicFrameLocks noGrp="1"/>
          </p:cNvGraphicFramePr>
          <p:nvPr>
            <p:extLst>
              <p:ext uri="{D42A27DB-BD31-4B8C-83A1-F6EECF244321}">
                <p14:modId xmlns:p14="http://schemas.microsoft.com/office/powerpoint/2010/main" val="1674495311"/>
              </p:ext>
            </p:extLst>
          </p:nvPr>
        </p:nvGraphicFramePr>
        <p:xfrm>
          <a:off x="728055" y="2714707"/>
          <a:ext cx="8131946" cy="1838869"/>
        </p:xfrm>
        <a:graphic>
          <a:graphicData uri="http://schemas.openxmlformats.org/drawingml/2006/table">
            <a:tbl>
              <a:tblPr>
                <a:tableStyleId>{2D5ABB26-0587-4C30-8999-92F81FD0307C}</a:tableStyleId>
              </a:tblPr>
              <a:tblGrid>
                <a:gridCol w="1269507">
                  <a:extLst>
                    <a:ext uri="{9D8B030D-6E8A-4147-A177-3AD203B41FA5}">
                      <a16:colId xmlns:a16="http://schemas.microsoft.com/office/drawing/2014/main" val="3461997883"/>
                    </a:ext>
                  </a:extLst>
                </a:gridCol>
                <a:gridCol w="6862439">
                  <a:extLst>
                    <a:ext uri="{9D8B030D-6E8A-4147-A177-3AD203B41FA5}">
                      <a16:colId xmlns:a16="http://schemas.microsoft.com/office/drawing/2014/main" val="3455755041"/>
                    </a:ext>
                  </a:extLst>
                </a:gridCol>
              </a:tblGrid>
              <a:tr h="300977">
                <a:tc rowSpan="3">
                  <a:txBody>
                    <a:bodyPr/>
                    <a:lstStyle/>
                    <a:p>
                      <a:pPr algn="ctr" fontAlgn="t">
                        <a:lnSpc>
                          <a:spcPct val="120000"/>
                        </a:lnSpc>
                      </a:pPr>
                      <a:r>
                        <a:rPr lang="es-ES" sz="1400" b="1" u="none" strike="noStrike" dirty="0">
                          <a:effectLst/>
                        </a:rPr>
                        <a:t>Región de Murcia</a:t>
                      </a:r>
                      <a:endParaRPr lang="es-ES" sz="1400" b="1"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tcPr>
                </a:tc>
                <a:tc>
                  <a:txBody>
                    <a:bodyPr/>
                    <a:lstStyle/>
                    <a:p>
                      <a:pPr algn="l" fontAlgn="ctr">
                        <a:lnSpc>
                          <a:spcPct val="120000"/>
                        </a:lnSpc>
                      </a:pPr>
                      <a:r>
                        <a:rPr lang="es-ES" sz="1400" b="1" u="none" strike="noStrike" dirty="0">
                          <a:effectLst/>
                        </a:rPr>
                        <a:t>IRPF</a:t>
                      </a:r>
                      <a:endParaRPr lang="es-ES" sz="14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tcPr>
                </a:tc>
                <a:extLst>
                  <a:ext uri="{0D108BD9-81ED-4DB2-BD59-A6C34878D82A}">
                    <a16:rowId xmlns:a16="http://schemas.microsoft.com/office/drawing/2014/main" val="1318500502"/>
                  </a:ext>
                </a:extLst>
              </a:tr>
              <a:tr h="946733">
                <a:tc vMerge="1">
                  <a:txBody>
                    <a:bodyPr/>
                    <a:lstStyle/>
                    <a:p>
                      <a:endParaRPr lang="es-ES"/>
                    </a:p>
                  </a:txBody>
                  <a:tcPr/>
                </a:tc>
                <a:tc>
                  <a:txBody>
                    <a:bodyPr/>
                    <a:lstStyle/>
                    <a:p>
                      <a:pPr algn="just" fontAlgn="ctr">
                        <a:lnSpc>
                          <a:spcPct val="120000"/>
                        </a:lnSpc>
                      </a:pPr>
                      <a:r>
                        <a:rPr lang="es-ES" sz="1400" u="none" strike="noStrike" dirty="0">
                          <a:effectLst/>
                        </a:rPr>
                        <a:t>Deducción del 10% de las inversiones realizadas en ejecución de proyectos de instalación de los recursos energéticos procedentes de fuentes de energía renovables solar térmica, fotovoltaica y eólica en vivienda habitual o en vivienda arrendada, con un máximo de 1.000€</a:t>
                      </a:r>
                      <a:endParaRPr lang="es-ES"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tcPr>
                </a:tc>
                <a:extLst>
                  <a:ext uri="{0D108BD9-81ED-4DB2-BD59-A6C34878D82A}">
                    <a16:rowId xmlns:a16="http://schemas.microsoft.com/office/drawing/2014/main" val="3489844745"/>
                  </a:ext>
                </a:extLst>
              </a:tr>
              <a:tr h="591159">
                <a:tc vMerge="1">
                  <a:txBody>
                    <a:bodyPr/>
                    <a:lstStyle/>
                    <a:p>
                      <a:endParaRPr lang="es-ES"/>
                    </a:p>
                  </a:txBody>
                  <a:tcPr/>
                </a:tc>
                <a:tc>
                  <a:txBody>
                    <a:bodyPr/>
                    <a:lstStyle/>
                    <a:p>
                      <a:pPr algn="just" fontAlgn="ctr">
                        <a:lnSpc>
                          <a:spcPct val="120000"/>
                        </a:lnSpc>
                      </a:pPr>
                      <a:r>
                        <a:rPr lang="es-ES" sz="1400" u="none" strike="noStrike" dirty="0">
                          <a:effectLst/>
                        </a:rPr>
                        <a:t>Deducción del 20% de las inversiones realizadas en dispositivos domésticos de ahorro de agua en vivienda habitual, con un máximo de 60€ al año</a:t>
                      </a:r>
                      <a:endParaRPr lang="es-ES"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tcPr>
                </a:tc>
                <a:extLst>
                  <a:ext uri="{0D108BD9-81ED-4DB2-BD59-A6C34878D82A}">
                    <a16:rowId xmlns:a16="http://schemas.microsoft.com/office/drawing/2014/main" val="392187754"/>
                  </a:ext>
                </a:extLst>
              </a:tr>
            </a:tbl>
          </a:graphicData>
        </a:graphic>
      </p:graphicFrame>
      <p:graphicFrame>
        <p:nvGraphicFramePr>
          <p:cNvPr id="7" name="Tabla 6">
            <a:extLst>
              <a:ext uri="{FF2B5EF4-FFF2-40B4-BE49-F238E27FC236}">
                <a16:creationId xmlns:a16="http://schemas.microsoft.com/office/drawing/2014/main" id="{896C8008-6EEE-4278-87A6-0BEFF06763B5}"/>
              </a:ext>
            </a:extLst>
          </p:cNvPr>
          <p:cNvGraphicFramePr>
            <a:graphicFrameLocks noGrp="1"/>
          </p:cNvGraphicFramePr>
          <p:nvPr>
            <p:extLst>
              <p:ext uri="{D42A27DB-BD31-4B8C-83A1-F6EECF244321}">
                <p14:modId xmlns:p14="http://schemas.microsoft.com/office/powerpoint/2010/main" val="3304709699"/>
              </p:ext>
            </p:extLst>
          </p:nvPr>
        </p:nvGraphicFramePr>
        <p:xfrm>
          <a:off x="728055" y="4605198"/>
          <a:ext cx="8131946" cy="2182069"/>
        </p:xfrm>
        <a:graphic>
          <a:graphicData uri="http://schemas.openxmlformats.org/drawingml/2006/table">
            <a:tbl>
              <a:tblPr>
                <a:tableStyleId>{2D5ABB26-0587-4C30-8999-92F81FD0307C}</a:tableStyleId>
              </a:tblPr>
              <a:tblGrid>
                <a:gridCol w="1260631">
                  <a:extLst>
                    <a:ext uri="{9D8B030D-6E8A-4147-A177-3AD203B41FA5}">
                      <a16:colId xmlns:a16="http://schemas.microsoft.com/office/drawing/2014/main" val="2107099403"/>
                    </a:ext>
                  </a:extLst>
                </a:gridCol>
                <a:gridCol w="6871315">
                  <a:extLst>
                    <a:ext uri="{9D8B030D-6E8A-4147-A177-3AD203B41FA5}">
                      <a16:colId xmlns:a16="http://schemas.microsoft.com/office/drawing/2014/main" val="155939457"/>
                    </a:ext>
                  </a:extLst>
                </a:gridCol>
              </a:tblGrid>
              <a:tr h="245943">
                <a:tc rowSpan="3">
                  <a:txBody>
                    <a:bodyPr/>
                    <a:lstStyle/>
                    <a:p>
                      <a:pPr algn="ctr" fontAlgn="t">
                        <a:lnSpc>
                          <a:spcPct val="120000"/>
                        </a:lnSpc>
                      </a:pPr>
                      <a:r>
                        <a:rPr lang="es-ES" sz="1400" b="1" u="none" strike="noStrike" dirty="0">
                          <a:effectLst/>
                        </a:rPr>
                        <a:t>La Rioja</a:t>
                      </a:r>
                      <a:endParaRPr lang="es-ES" sz="1400" b="1"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tcPr>
                </a:tc>
                <a:tc>
                  <a:txBody>
                    <a:bodyPr/>
                    <a:lstStyle/>
                    <a:p>
                      <a:pPr algn="l" fontAlgn="ctr">
                        <a:lnSpc>
                          <a:spcPct val="120000"/>
                        </a:lnSpc>
                      </a:pPr>
                      <a:r>
                        <a:rPr lang="es-ES" sz="1400" b="1" u="none" strike="noStrike" dirty="0">
                          <a:effectLst/>
                        </a:rPr>
                        <a:t>IRPF</a:t>
                      </a:r>
                      <a:endParaRPr lang="es-ES" sz="14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tcPr>
                </a:tc>
                <a:extLst>
                  <a:ext uri="{0D108BD9-81ED-4DB2-BD59-A6C34878D82A}">
                    <a16:rowId xmlns:a16="http://schemas.microsoft.com/office/drawing/2014/main" val="2935207980"/>
                  </a:ext>
                </a:extLst>
              </a:tr>
              <a:tr h="1332688">
                <a:tc vMerge="1">
                  <a:txBody>
                    <a:bodyPr/>
                    <a:lstStyle/>
                    <a:p>
                      <a:endParaRPr lang="es-ES"/>
                    </a:p>
                  </a:txBody>
                  <a:tcPr/>
                </a:tc>
                <a:tc>
                  <a:txBody>
                    <a:bodyPr/>
                    <a:lstStyle/>
                    <a:p>
                      <a:pPr algn="l" fontAlgn="ctr">
                        <a:lnSpc>
                          <a:spcPct val="120000"/>
                        </a:lnSpc>
                      </a:pPr>
                      <a:r>
                        <a:rPr lang="es-ES" sz="1400" u="none" strike="noStrike" dirty="0">
                          <a:effectLst/>
                        </a:rPr>
                        <a:t>Deducción de 15% por adquisición de vehículos eléctricos nuevos siempre que pertenezcan a determinadas categorías y cumplan ciertos requisitos. El importe máximo deducible por declaración será de 300 en general, y de 225€ para las bicicletas con pedaleo asistido por motor eléctrico </a:t>
                      </a:r>
                      <a:endParaRPr lang="es-ES"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tcPr>
                </a:tc>
                <a:extLst>
                  <a:ext uri="{0D108BD9-81ED-4DB2-BD59-A6C34878D82A}">
                    <a16:rowId xmlns:a16="http://schemas.microsoft.com/office/drawing/2014/main" val="2310127116"/>
                  </a:ext>
                </a:extLst>
              </a:tr>
              <a:tr h="583824">
                <a:tc vMerge="1">
                  <a:txBody>
                    <a:bodyPr/>
                    <a:lstStyle/>
                    <a:p>
                      <a:endParaRPr lang="es-ES"/>
                    </a:p>
                  </a:txBody>
                  <a:tcPr/>
                </a:tc>
                <a:tc>
                  <a:txBody>
                    <a:bodyPr/>
                    <a:lstStyle/>
                    <a:p>
                      <a:pPr algn="l" fontAlgn="ctr">
                        <a:lnSpc>
                          <a:spcPct val="120000"/>
                        </a:lnSpc>
                      </a:pPr>
                      <a:r>
                        <a:rPr lang="es-ES" sz="1400" u="none" strike="noStrike" dirty="0">
                          <a:effectLst/>
                        </a:rPr>
                        <a:t>Deducción del 15% por adquisición de bicicletas de pedaleo no asistido, con un límite de 50€ por vehículo y, a su vez, de dos vehículos por unidad familiar</a:t>
                      </a:r>
                      <a:endParaRPr lang="es-ES"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tcPr>
                </a:tc>
                <a:extLst>
                  <a:ext uri="{0D108BD9-81ED-4DB2-BD59-A6C34878D82A}">
                    <a16:rowId xmlns:a16="http://schemas.microsoft.com/office/drawing/2014/main" val="4247403290"/>
                  </a:ext>
                </a:extLst>
              </a:tr>
            </a:tbl>
          </a:graphicData>
        </a:graphic>
      </p:graphicFrame>
      <p:graphicFrame>
        <p:nvGraphicFramePr>
          <p:cNvPr id="8" name="Tabla 7">
            <a:extLst>
              <a:ext uri="{FF2B5EF4-FFF2-40B4-BE49-F238E27FC236}">
                <a16:creationId xmlns:a16="http://schemas.microsoft.com/office/drawing/2014/main" id="{7E1E87CC-95F1-4995-A983-6A79F6E87C1B}"/>
              </a:ext>
            </a:extLst>
          </p:cNvPr>
          <p:cNvGraphicFramePr>
            <a:graphicFrameLocks noGrp="1"/>
          </p:cNvGraphicFramePr>
          <p:nvPr>
            <p:extLst>
              <p:ext uri="{D42A27DB-BD31-4B8C-83A1-F6EECF244321}">
                <p14:modId xmlns:p14="http://schemas.microsoft.com/office/powerpoint/2010/main" val="877431749"/>
              </p:ext>
            </p:extLst>
          </p:nvPr>
        </p:nvGraphicFramePr>
        <p:xfrm>
          <a:off x="730740" y="1257601"/>
          <a:ext cx="8131946" cy="1405484"/>
        </p:xfrm>
        <a:graphic>
          <a:graphicData uri="http://schemas.openxmlformats.org/drawingml/2006/table">
            <a:tbl>
              <a:tblPr>
                <a:tableStyleId>{2D5ABB26-0587-4C30-8999-92F81FD0307C}</a:tableStyleId>
              </a:tblPr>
              <a:tblGrid>
                <a:gridCol w="1269507">
                  <a:extLst>
                    <a:ext uri="{9D8B030D-6E8A-4147-A177-3AD203B41FA5}">
                      <a16:colId xmlns:a16="http://schemas.microsoft.com/office/drawing/2014/main" val="117783251"/>
                    </a:ext>
                  </a:extLst>
                </a:gridCol>
                <a:gridCol w="6862439">
                  <a:extLst>
                    <a:ext uri="{9D8B030D-6E8A-4147-A177-3AD203B41FA5}">
                      <a16:colId xmlns:a16="http://schemas.microsoft.com/office/drawing/2014/main" val="3183071354"/>
                    </a:ext>
                  </a:extLst>
                </a:gridCol>
              </a:tblGrid>
              <a:tr h="252604">
                <a:tc rowSpan="3">
                  <a:txBody>
                    <a:bodyPr/>
                    <a:lstStyle/>
                    <a:p>
                      <a:pPr algn="ctr" fontAlgn="t">
                        <a:lnSpc>
                          <a:spcPct val="120000"/>
                        </a:lnSpc>
                      </a:pPr>
                      <a:r>
                        <a:rPr lang="es-ES" sz="1400" b="1" u="none" strike="noStrike" dirty="0">
                          <a:effectLst/>
                        </a:rPr>
                        <a:t>Galicia</a:t>
                      </a:r>
                      <a:endParaRPr lang="es-ES" sz="1400" b="1"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tcPr>
                </a:tc>
                <a:tc>
                  <a:txBody>
                    <a:bodyPr/>
                    <a:lstStyle/>
                    <a:p>
                      <a:pPr algn="l" fontAlgn="ctr">
                        <a:lnSpc>
                          <a:spcPct val="120000"/>
                        </a:lnSpc>
                      </a:pPr>
                      <a:r>
                        <a:rPr lang="es-ES" sz="1400" b="1" u="none" strike="noStrike" dirty="0">
                          <a:effectLst/>
                        </a:rPr>
                        <a:t>IRPF</a:t>
                      </a:r>
                      <a:endParaRPr lang="es-ES" sz="14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tcPr>
                </a:tc>
                <a:extLst>
                  <a:ext uri="{0D108BD9-81ED-4DB2-BD59-A6C34878D82A}">
                    <a16:rowId xmlns:a16="http://schemas.microsoft.com/office/drawing/2014/main" val="232615077"/>
                  </a:ext>
                </a:extLst>
              </a:tr>
              <a:tr h="618338">
                <a:tc vMerge="1">
                  <a:txBody>
                    <a:bodyPr/>
                    <a:lstStyle/>
                    <a:p>
                      <a:endParaRPr lang="es-ES"/>
                    </a:p>
                  </a:txBody>
                  <a:tcPr/>
                </a:tc>
                <a:tc>
                  <a:txBody>
                    <a:bodyPr/>
                    <a:lstStyle/>
                    <a:p>
                      <a:pPr algn="just" fontAlgn="ctr">
                        <a:lnSpc>
                          <a:spcPct val="120000"/>
                        </a:lnSpc>
                      </a:pPr>
                      <a:r>
                        <a:rPr lang="es-ES" sz="1400" b="0" i="0" u="none" strike="noStrike" dirty="0">
                          <a:solidFill>
                            <a:srgbClr val="000000"/>
                          </a:solidFill>
                          <a:effectLst/>
                          <a:latin typeface="Calibri" panose="020F0502020204030204" pitchFamily="34" charset="0"/>
                        </a:rPr>
                        <a:t>Deducción del 15% para las obras de mejora de eficiencia energética en edificios de viviendas </a:t>
                      </a:r>
                    </a:p>
                  </a:txBody>
                  <a:tcPr marL="9525" marR="9525" marT="9525"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tcPr>
                </a:tc>
                <a:extLst>
                  <a:ext uri="{0D108BD9-81ED-4DB2-BD59-A6C34878D82A}">
                    <a16:rowId xmlns:a16="http://schemas.microsoft.com/office/drawing/2014/main" val="770503594"/>
                  </a:ext>
                </a:extLst>
              </a:tr>
              <a:tr h="496147">
                <a:tc vMerge="1">
                  <a:txBody>
                    <a:bodyPr/>
                    <a:lstStyle/>
                    <a:p>
                      <a:endParaRPr lang="es-ES"/>
                    </a:p>
                  </a:txBody>
                  <a:tcPr/>
                </a:tc>
                <a:tc>
                  <a:txBody>
                    <a:bodyPr/>
                    <a:lstStyle/>
                    <a:p>
                      <a:pPr algn="just" fontAlgn="ctr">
                        <a:lnSpc>
                          <a:spcPct val="120000"/>
                        </a:lnSpc>
                      </a:pPr>
                      <a:r>
                        <a:rPr lang="es-ES" sz="1400" u="none" strike="noStrike" dirty="0">
                          <a:effectLst/>
                        </a:rPr>
                        <a:t>Deducción de hasta 150€ del coste de honorarios para la obtención del certificado que justifique el salto de letra en la calificación energética del inmueble</a:t>
                      </a:r>
                      <a:endParaRPr lang="es-ES"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tcPr>
                </a:tc>
                <a:extLst>
                  <a:ext uri="{0D108BD9-81ED-4DB2-BD59-A6C34878D82A}">
                    <a16:rowId xmlns:a16="http://schemas.microsoft.com/office/drawing/2014/main" val="3659785635"/>
                  </a:ext>
                </a:extLst>
              </a:tr>
            </a:tbl>
          </a:graphicData>
        </a:graphic>
      </p:graphicFrame>
    </p:spTree>
    <p:extLst>
      <p:ext uri="{BB962C8B-B14F-4D97-AF65-F5344CB8AC3E}">
        <p14:creationId xmlns:p14="http://schemas.microsoft.com/office/powerpoint/2010/main" val="18278394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1CA9F5C3-1B88-FB4A-87C8-FEDE4C1C109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9144"/>
            <a:ext cx="9144000" cy="6839712"/>
          </a:xfrm>
          <a:prstGeom prst="rect">
            <a:avLst/>
          </a:prstGeom>
        </p:spPr>
      </p:pic>
      <p:sp>
        <p:nvSpPr>
          <p:cNvPr id="3" name="CuadroTexto 2">
            <a:extLst>
              <a:ext uri="{FF2B5EF4-FFF2-40B4-BE49-F238E27FC236}">
                <a16:creationId xmlns:a16="http://schemas.microsoft.com/office/drawing/2014/main" id="{F73F48E1-66C7-4217-AA15-E7BFBBD0C6C0}"/>
              </a:ext>
            </a:extLst>
          </p:cNvPr>
          <p:cNvSpPr txBox="1"/>
          <p:nvPr/>
        </p:nvSpPr>
        <p:spPr>
          <a:xfrm>
            <a:off x="1621123" y="963351"/>
            <a:ext cx="7247669" cy="400110"/>
          </a:xfrm>
          <a:prstGeom prst="rect">
            <a:avLst/>
          </a:prstGeom>
          <a:noFill/>
        </p:spPr>
        <p:txBody>
          <a:bodyPr wrap="square" rtlCol="0">
            <a:spAutoFit/>
          </a:bodyPr>
          <a:lstStyle/>
          <a:p>
            <a:r>
              <a:rPr lang="es-ES" sz="2000" b="1" dirty="0">
                <a:solidFill>
                  <a:schemeClr val="accent3">
                    <a:lumMod val="50000"/>
                  </a:schemeClr>
                </a:solidFill>
              </a:rPr>
              <a:t>Medidas relacionadas con la sostenibilidad</a:t>
            </a:r>
          </a:p>
        </p:txBody>
      </p:sp>
      <p:pic>
        <p:nvPicPr>
          <p:cNvPr id="5" name="Imagen 4">
            <a:extLst>
              <a:ext uri="{FF2B5EF4-FFF2-40B4-BE49-F238E27FC236}">
                <a16:creationId xmlns:a16="http://schemas.microsoft.com/office/drawing/2014/main" id="{99CFDB91-54F6-45EE-B4B7-8E86D7B85EAC}"/>
              </a:ext>
            </a:extLst>
          </p:cNvPr>
          <p:cNvPicPr>
            <a:picLocks noChangeAspect="1"/>
          </p:cNvPicPr>
          <p:nvPr/>
        </p:nvPicPr>
        <p:blipFill>
          <a:blip r:embed="rId3"/>
          <a:stretch>
            <a:fillRect/>
          </a:stretch>
        </p:blipFill>
        <p:spPr>
          <a:xfrm>
            <a:off x="1091810" y="982811"/>
            <a:ext cx="628652" cy="342901"/>
          </a:xfrm>
          <a:prstGeom prst="rect">
            <a:avLst/>
          </a:prstGeom>
        </p:spPr>
      </p:pic>
      <p:graphicFrame>
        <p:nvGraphicFramePr>
          <p:cNvPr id="6" name="Tabla 5">
            <a:extLst>
              <a:ext uri="{FF2B5EF4-FFF2-40B4-BE49-F238E27FC236}">
                <a16:creationId xmlns:a16="http://schemas.microsoft.com/office/drawing/2014/main" id="{40ABB3AC-2466-4743-BAA5-E2C13ACC7D77}"/>
              </a:ext>
            </a:extLst>
          </p:cNvPr>
          <p:cNvGraphicFramePr>
            <a:graphicFrameLocks noGrp="1"/>
          </p:cNvGraphicFramePr>
          <p:nvPr>
            <p:extLst>
              <p:ext uri="{D42A27DB-BD31-4B8C-83A1-F6EECF244321}">
                <p14:modId xmlns:p14="http://schemas.microsoft.com/office/powerpoint/2010/main" val="3408135585"/>
              </p:ext>
            </p:extLst>
          </p:nvPr>
        </p:nvGraphicFramePr>
        <p:xfrm>
          <a:off x="868680" y="1579300"/>
          <a:ext cx="8055425" cy="4646676"/>
        </p:xfrm>
        <a:graphic>
          <a:graphicData uri="http://schemas.openxmlformats.org/drawingml/2006/table">
            <a:tbl>
              <a:tblPr>
                <a:tableStyleId>{2D5ABB26-0587-4C30-8999-92F81FD0307C}</a:tableStyleId>
              </a:tblPr>
              <a:tblGrid>
                <a:gridCol w="1368289">
                  <a:extLst>
                    <a:ext uri="{9D8B030D-6E8A-4147-A177-3AD203B41FA5}">
                      <a16:colId xmlns:a16="http://schemas.microsoft.com/office/drawing/2014/main" val="1220700356"/>
                    </a:ext>
                  </a:extLst>
                </a:gridCol>
                <a:gridCol w="6687136">
                  <a:extLst>
                    <a:ext uri="{9D8B030D-6E8A-4147-A177-3AD203B41FA5}">
                      <a16:colId xmlns:a16="http://schemas.microsoft.com/office/drawing/2014/main" val="240389856"/>
                    </a:ext>
                  </a:extLst>
                </a:gridCol>
              </a:tblGrid>
              <a:tr h="187094">
                <a:tc rowSpan="4">
                  <a:txBody>
                    <a:bodyPr/>
                    <a:lstStyle/>
                    <a:p>
                      <a:pPr algn="ctr" fontAlgn="t">
                        <a:lnSpc>
                          <a:spcPct val="120000"/>
                        </a:lnSpc>
                      </a:pPr>
                      <a:r>
                        <a:rPr lang="es-ES" sz="1800" b="1" u="none" strike="noStrike" dirty="0">
                          <a:effectLst/>
                        </a:rPr>
                        <a:t>C. Valenciana</a:t>
                      </a:r>
                      <a:endParaRPr lang="es-ES" sz="1800" b="1"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tcPr>
                </a:tc>
                <a:tc>
                  <a:txBody>
                    <a:bodyPr/>
                    <a:lstStyle/>
                    <a:p>
                      <a:pPr algn="l" fontAlgn="ctr">
                        <a:lnSpc>
                          <a:spcPct val="120000"/>
                        </a:lnSpc>
                      </a:pPr>
                      <a:r>
                        <a:rPr lang="es-ES" sz="1800" b="1" u="none" strike="noStrike" dirty="0">
                          <a:effectLst/>
                        </a:rPr>
                        <a:t>IRPF</a:t>
                      </a:r>
                      <a:endParaRPr lang="es-ES" sz="18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tcPr>
                </a:tc>
                <a:extLst>
                  <a:ext uri="{0D108BD9-81ED-4DB2-BD59-A6C34878D82A}">
                    <a16:rowId xmlns:a16="http://schemas.microsoft.com/office/drawing/2014/main" val="1148806049"/>
                  </a:ext>
                </a:extLst>
              </a:tr>
              <a:tr h="676707">
                <a:tc vMerge="1">
                  <a:txBody>
                    <a:bodyPr/>
                    <a:lstStyle/>
                    <a:p>
                      <a:endParaRPr lang="es-ES"/>
                    </a:p>
                  </a:txBody>
                  <a:tcPr/>
                </a:tc>
                <a:tc>
                  <a:txBody>
                    <a:bodyPr/>
                    <a:lstStyle/>
                    <a:p>
                      <a:pPr algn="just" fontAlgn="ctr">
                        <a:lnSpc>
                          <a:spcPct val="120000"/>
                        </a:lnSpc>
                      </a:pPr>
                      <a:r>
                        <a:rPr lang="es-ES" sz="1800" u="none" strike="noStrike" dirty="0">
                          <a:effectLst/>
                        </a:rPr>
                        <a:t>Deducción del 40% (antes 20%) por las cantidades invertidas en instalaciones de autoconsumo de energía eléctrica o destinadas al aprovechamiento de determinadas fuentes de energía renovable realizadas en viviendas situadas en la Comunidad Valenciana y en instalaciones colectivas del edificio, tanto las que tengan carácter de habitual como las que constituyan segundas residencias</a:t>
                      </a:r>
                      <a:endParaRPr lang="es-ES" sz="18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tcPr>
                </a:tc>
                <a:extLst>
                  <a:ext uri="{0D108BD9-81ED-4DB2-BD59-A6C34878D82A}">
                    <a16:rowId xmlns:a16="http://schemas.microsoft.com/office/drawing/2014/main" val="2997425827"/>
                  </a:ext>
                </a:extLst>
              </a:tr>
              <a:tr h="509208">
                <a:tc vMerge="1">
                  <a:txBody>
                    <a:bodyPr/>
                    <a:lstStyle/>
                    <a:p>
                      <a:endParaRPr lang="es-ES"/>
                    </a:p>
                  </a:txBody>
                  <a:tcPr/>
                </a:tc>
                <a:tc>
                  <a:txBody>
                    <a:bodyPr/>
                    <a:lstStyle/>
                    <a:p>
                      <a:pPr algn="just" fontAlgn="ctr">
                        <a:lnSpc>
                          <a:spcPct val="120000"/>
                        </a:lnSpc>
                      </a:pPr>
                      <a:r>
                        <a:rPr lang="es-ES" sz="1800" u="none" strike="noStrike" dirty="0">
                          <a:effectLst/>
                        </a:rPr>
                        <a:t>Deducción del 20% de los donativos con finalidad ecológica realizados a favor de la Generalitat Valenciana, de Corporaciones Locales de esta Comunidad y de Entidades Territoriales que persigan la defensa y conservación del medioambiente</a:t>
                      </a:r>
                      <a:endParaRPr lang="es-ES" sz="18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tcPr>
                </a:tc>
                <a:extLst>
                  <a:ext uri="{0D108BD9-81ED-4DB2-BD59-A6C34878D82A}">
                    <a16:rowId xmlns:a16="http://schemas.microsoft.com/office/drawing/2014/main" val="2098920982"/>
                  </a:ext>
                </a:extLst>
              </a:tr>
              <a:tr h="341709">
                <a:tc vMerge="1">
                  <a:txBody>
                    <a:bodyPr/>
                    <a:lstStyle/>
                    <a:p>
                      <a:pPr algn="ctr" fontAlgn="t">
                        <a:lnSpc>
                          <a:spcPct val="120000"/>
                        </a:lnSpc>
                      </a:pPr>
                      <a:endParaRPr lang="es-ES" sz="1400" b="1"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tcPr>
                </a:tc>
                <a:tc>
                  <a:txBody>
                    <a:bodyPr/>
                    <a:lstStyle/>
                    <a:p>
                      <a:pPr algn="just" fontAlgn="ctr">
                        <a:lnSpc>
                          <a:spcPct val="120000"/>
                        </a:lnSpc>
                      </a:pPr>
                      <a:r>
                        <a:rPr lang="es-ES" sz="1800" b="0" i="0" u="none" strike="noStrike" dirty="0">
                          <a:solidFill>
                            <a:srgbClr val="000000"/>
                          </a:solidFill>
                          <a:effectLst/>
                          <a:latin typeface="Calibri" panose="020F0502020204030204" pitchFamily="34" charset="0"/>
                        </a:rPr>
                        <a:t>Nueva deducción del 10% de las cantidades satisfechas por la adquisición de bicicletas y vehículos de movilidad personal o por su electrificación </a:t>
                      </a:r>
                      <a:r>
                        <a:rPr lang="es-ES" sz="1800" b="1" i="0" u="none" strike="noStrike" dirty="0">
                          <a:solidFill>
                            <a:srgbClr val="000000"/>
                          </a:solidFill>
                          <a:effectLst/>
                          <a:latin typeface="Calibri" panose="020F0502020204030204" pitchFamily="34" charset="0"/>
                        </a:rPr>
                        <a:t>(Novedad)</a:t>
                      </a:r>
                      <a:endParaRPr lang="es-ES" sz="18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tcPr>
                </a:tc>
                <a:extLst>
                  <a:ext uri="{0D108BD9-81ED-4DB2-BD59-A6C34878D82A}">
                    <a16:rowId xmlns:a16="http://schemas.microsoft.com/office/drawing/2014/main" val="60313865"/>
                  </a:ext>
                </a:extLst>
              </a:tr>
            </a:tbl>
          </a:graphicData>
        </a:graphic>
      </p:graphicFrame>
    </p:spTree>
    <p:extLst>
      <p:ext uri="{BB962C8B-B14F-4D97-AF65-F5344CB8AC3E}">
        <p14:creationId xmlns:p14="http://schemas.microsoft.com/office/powerpoint/2010/main" val="1261060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1CA9F5C3-1B88-FB4A-87C8-FEDE4C1C109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9144"/>
            <a:ext cx="9144000" cy="6839712"/>
          </a:xfrm>
          <a:prstGeom prst="rect">
            <a:avLst/>
          </a:prstGeom>
        </p:spPr>
      </p:pic>
      <p:sp>
        <p:nvSpPr>
          <p:cNvPr id="3" name="CuadroTexto 2">
            <a:extLst>
              <a:ext uri="{FF2B5EF4-FFF2-40B4-BE49-F238E27FC236}">
                <a16:creationId xmlns:a16="http://schemas.microsoft.com/office/drawing/2014/main" id="{F73F48E1-66C7-4217-AA15-E7BFBBD0C6C0}"/>
              </a:ext>
            </a:extLst>
          </p:cNvPr>
          <p:cNvSpPr txBox="1"/>
          <p:nvPr/>
        </p:nvSpPr>
        <p:spPr>
          <a:xfrm>
            <a:off x="1621123" y="871911"/>
            <a:ext cx="7247669" cy="400110"/>
          </a:xfrm>
          <a:prstGeom prst="rect">
            <a:avLst/>
          </a:prstGeom>
          <a:noFill/>
        </p:spPr>
        <p:txBody>
          <a:bodyPr wrap="square" rtlCol="0">
            <a:spAutoFit/>
          </a:bodyPr>
          <a:lstStyle/>
          <a:p>
            <a:r>
              <a:rPr lang="es-ES" sz="2000" b="1" dirty="0">
                <a:solidFill>
                  <a:schemeClr val="accent3">
                    <a:lumMod val="50000"/>
                  </a:schemeClr>
                </a:solidFill>
              </a:rPr>
              <a:t>Medidas relacionadas con la sostenibilidad</a:t>
            </a:r>
          </a:p>
        </p:txBody>
      </p:sp>
      <p:pic>
        <p:nvPicPr>
          <p:cNvPr id="5" name="Imagen 4">
            <a:extLst>
              <a:ext uri="{FF2B5EF4-FFF2-40B4-BE49-F238E27FC236}">
                <a16:creationId xmlns:a16="http://schemas.microsoft.com/office/drawing/2014/main" id="{99CFDB91-54F6-45EE-B4B7-8E86D7B85EAC}"/>
              </a:ext>
            </a:extLst>
          </p:cNvPr>
          <p:cNvPicPr>
            <a:picLocks noChangeAspect="1"/>
          </p:cNvPicPr>
          <p:nvPr/>
        </p:nvPicPr>
        <p:blipFill>
          <a:blip r:embed="rId3"/>
          <a:stretch>
            <a:fillRect/>
          </a:stretch>
        </p:blipFill>
        <p:spPr>
          <a:xfrm>
            <a:off x="1091810" y="891371"/>
            <a:ext cx="628652" cy="342901"/>
          </a:xfrm>
          <a:prstGeom prst="rect">
            <a:avLst/>
          </a:prstGeom>
        </p:spPr>
      </p:pic>
      <p:graphicFrame>
        <p:nvGraphicFramePr>
          <p:cNvPr id="7" name="Tabla 6">
            <a:extLst>
              <a:ext uri="{FF2B5EF4-FFF2-40B4-BE49-F238E27FC236}">
                <a16:creationId xmlns:a16="http://schemas.microsoft.com/office/drawing/2014/main" id="{8F31A23C-8C80-4489-96E1-8F1CD3AE1E78}"/>
              </a:ext>
            </a:extLst>
          </p:cNvPr>
          <p:cNvGraphicFramePr>
            <a:graphicFrameLocks noGrp="1"/>
          </p:cNvGraphicFramePr>
          <p:nvPr>
            <p:extLst>
              <p:ext uri="{D42A27DB-BD31-4B8C-83A1-F6EECF244321}">
                <p14:modId xmlns:p14="http://schemas.microsoft.com/office/powerpoint/2010/main" val="1289713011"/>
              </p:ext>
            </p:extLst>
          </p:nvPr>
        </p:nvGraphicFramePr>
        <p:xfrm>
          <a:off x="736846" y="1448620"/>
          <a:ext cx="8131946" cy="3871268"/>
        </p:xfrm>
        <a:graphic>
          <a:graphicData uri="http://schemas.openxmlformats.org/drawingml/2006/table">
            <a:tbl>
              <a:tblPr>
                <a:tableStyleId>{2D5ABB26-0587-4C30-8999-92F81FD0307C}</a:tableStyleId>
              </a:tblPr>
              <a:tblGrid>
                <a:gridCol w="1269507">
                  <a:extLst>
                    <a:ext uri="{9D8B030D-6E8A-4147-A177-3AD203B41FA5}">
                      <a16:colId xmlns:a16="http://schemas.microsoft.com/office/drawing/2014/main" val="1978528176"/>
                    </a:ext>
                  </a:extLst>
                </a:gridCol>
                <a:gridCol w="6862439">
                  <a:extLst>
                    <a:ext uri="{9D8B030D-6E8A-4147-A177-3AD203B41FA5}">
                      <a16:colId xmlns:a16="http://schemas.microsoft.com/office/drawing/2014/main" val="2454193272"/>
                    </a:ext>
                  </a:extLst>
                </a:gridCol>
              </a:tblGrid>
              <a:tr h="130233">
                <a:tc rowSpan="4">
                  <a:txBody>
                    <a:bodyPr/>
                    <a:lstStyle/>
                    <a:p>
                      <a:pPr algn="ctr" fontAlgn="t">
                        <a:lnSpc>
                          <a:spcPct val="120000"/>
                        </a:lnSpc>
                      </a:pPr>
                      <a:r>
                        <a:rPr lang="es-ES" sz="1500" b="1" u="none" strike="noStrike" dirty="0">
                          <a:effectLst/>
                        </a:rPr>
                        <a:t>Navarra</a:t>
                      </a:r>
                      <a:endParaRPr lang="es-ES" sz="1500" b="1" i="0" u="none" strike="noStrike" dirty="0">
                        <a:solidFill>
                          <a:srgbClr val="000000"/>
                        </a:solidFill>
                        <a:effectLst/>
                        <a:latin typeface="Calibri" panose="020F0502020204030204" pitchFamily="34" charset="0"/>
                      </a:endParaRPr>
                    </a:p>
                  </a:txBody>
                  <a:tcPr marL="7697" marR="7697" marT="7697" marB="0">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tcPr>
                </a:tc>
                <a:tc>
                  <a:txBody>
                    <a:bodyPr/>
                    <a:lstStyle/>
                    <a:p>
                      <a:pPr algn="just" fontAlgn="ctr">
                        <a:lnSpc>
                          <a:spcPct val="120000"/>
                        </a:lnSpc>
                      </a:pPr>
                      <a:r>
                        <a:rPr lang="es-ES" sz="1500" b="1" u="none" strike="noStrike" dirty="0">
                          <a:effectLst/>
                        </a:rPr>
                        <a:t>IRPF</a:t>
                      </a:r>
                      <a:endParaRPr lang="es-ES" sz="1500" b="1" i="0" u="none" strike="noStrike" dirty="0">
                        <a:solidFill>
                          <a:srgbClr val="000000"/>
                        </a:solidFill>
                        <a:effectLst/>
                        <a:latin typeface="Calibri" panose="020F0502020204030204" pitchFamily="34" charset="0"/>
                      </a:endParaRPr>
                    </a:p>
                  </a:txBody>
                  <a:tcPr marL="7697" marR="7697" marT="7697"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tcPr>
                </a:tc>
                <a:extLst>
                  <a:ext uri="{0D108BD9-81ED-4DB2-BD59-A6C34878D82A}">
                    <a16:rowId xmlns:a16="http://schemas.microsoft.com/office/drawing/2014/main" val="289949060"/>
                  </a:ext>
                </a:extLst>
              </a:tr>
              <a:tr h="1055412">
                <a:tc vMerge="1">
                  <a:txBody>
                    <a:bodyPr/>
                    <a:lstStyle/>
                    <a:p>
                      <a:endParaRPr lang="es-ES"/>
                    </a:p>
                  </a:txBody>
                  <a:tcPr/>
                </a:tc>
                <a:tc>
                  <a:txBody>
                    <a:bodyPr/>
                    <a:lstStyle/>
                    <a:p>
                      <a:pPr algn="just" fontAlgn="ctr">
                        <a:lnSpc>
                          <a:spcPct val="120000"/>
                        </a:lnSpc>
                      </a:pPr>
                      <a:r>
                        <a:rPr lang="es-ES" sz="1500" u="none" strike="noStrike" dirty="0">
                          <a:effectLst/>
                        </a:rPr>
                        <a:t>Deducción del 15% de las inversiones realizadas en instalaciones térmicas de los edificios que utilicen biomasa como combustible, y que no se encuentren afectas a actividades empresariales o profesionales. Este porcentaje será del 30% en determinadas inversiones en instalaciones de energía eléctrica procedente de energías renovables</a:t>
                      </a:r>
                      <a:endParaRPr lang="es-ES" sz="1500" b="0" i="0" u="none" strike="noStrike" dirty="0">
                        <a:solidFill>
                          <a:srgbClr val="000000"/>
                        </a:solidFill>
                        <a:effectLst/>
                        <a:latin typeface="Calibri" panose="020F0502020204030204" pitchFamily="34" charset="0"/>
                      </a:endParaRPr>
                    </a:p>
                  </a:txBody>
                  <a:tcPr marL="7697" marR="7697" marT="7697"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tcPr>
                </a:tc>
                <a:extLst>
                  <a:ext uri="{0D108BD9-81ED-4DB2-BD59-A6C34878D82A}">
                    <a16:rowId xmlns:a16="http://schemas.microsoft.com/office/drawing/2014/main" val="1329925717"/>
                  </a:ext>
                </a:extLst>
              </a:tr>
              <a:tr h="471966">
                <a:tc vMerge="1">
                  <a:txBody>
                    <a:bodyPr/>
                    <a:lstStyle/>
                    <a:p>
                      <a:endParaRPr lang="es-ES"/>
                    </a:p>
                  </a:txBody>
                  <a:tcPr/>
                </a:tc>
                <a:tc>
                  <a:txBody>
                    <a:bodyPr/>
                    <a:lstStyle/>
                    <a:p>
                      <a:pPr algn="just" fontAlgn="ctr">
                        <a:lnSpc>
                          <a:spcPct val="120000"/>
                        </a:lnSpc>
                      </a:pPr>
                      <a:r>
                        <a:rPr lang="es-ES" sz="1500" u="none" strike="noStrike" dirty="0">
                          <a:effectLst/>
                        </a:rPr>
                        <a:t>Deducción del 30% de las inversiones en vehículos eléctricos nuevos o híbridos enchufables, siempre que pertenezcan a algunas categorías concretas</a:t>
                      </a:r>
                      <a:endParaRPr lang="es-ES" sz="1500" b="0" i="0" u="none" strike="noStrike" dirty="0">
                        <a:solidFill>
                          <a:srgbClr val="000000"/>
                        </a:solidFill>
                        <a:effectLst/>
                        <a:latin typeface="Calibri" panose="020F0502020204030204" pitchFamily="34" charset="0"/>
                      </a:endParaRPr>
                    </a:p>
                  </a:txBody>
                  <a:tcPr marL="7697" marR="7697" marT="7697"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tcPr>
                </a:tc>
                <a:extLst>
                  <a:ext uri="{0D108BD9-81ED-4DB2-BD59-A6C34878D82A}">
                    <a16:rowId xmlns:a16="http://schemas.microsoft.com/office/drawing/2014/main" val="2653522041"/>
                  </a:ext>
                </a:extLst>
              </a:tr>
              <a:tr h="1405479">
                <a:tc vMerge="1">
                  <a:txBody>
                    <a:bodyPr/>
                    <a:lstStyle/>
                    <a:p>
                      <a:endParaRPr lang="es-ES"/>
                    </a:p>
                  </a:txBody>
                  <a:tcPr/>
                </a:tc>
                <a:tc>
                  <a:txBody>
                    <a:bodyPr/>
                    <a:lstStyle/>
                    <a:p>
                      <a:pPr algn="just" fontAlgn="ctr">
                        <a:lnSpc>
                          <a:spcPct val="120000"/>
                        </a:lnSpc>
                      </a:pPr>
                      <a:r>
                        <a:rPr lang="es-ES" sz="1500" u="none" strike="noStrike" dirty="0">
                          <a:effectLst/>
                        </a:rPr>
                        <a:t>15% del importe de la inversión realizada en la obra civil, instalaciones, cableados y punto de conexión necesarios para la puesta en servicio de un sistema de recarga de potencia normal o de alta potencia. El porcentaje podrá incrementarse en 2 puntos cuando la potencia del punto de recarga sea igual o superior a 7,4Kw e igual o inferior a 22 </a:t>
                      </a:r>
                      <a:r>
                        <a:rPr lang="es-ES" sz="1500" u="none" strike="noStrike" dirty="0" err="1">
                          <a:effectLst/>
                        </a:rPr>
                        <a:t>Kw</a:t>
                      </a:r>
                      <a:r>
                        <a:rPr lang="es-ES" sz="1500" u="none" strike="noStrike" dirty="0">
                          <a:effectLst/>
                        </a:rPr>
                        <a:t>. Se incrementará en 5 puntos si la potencia del punto de recarga es superior a 22Kw e inferior a 50 </a:t>
                      </a:r>
                      <a:r>
                        <a:rPr lang="es-ES" sz="1500" u="none" strike="noStrike" dirty="0" err="1">
                          <a:effectLst/>
                        </a:rPr>
                        <a:t>Kw</a:t>
                      </a:r>
                      <a:endParaRPr lang="es-ES" sz="1500" b="0" i="0" u="none" strike="noStrike" dirty="0">
                        <a:solidFill>
                          <a:srgbClr val="000000"/>
                        </a:solidFill>
                        <a:effectLst/>
                        <a:latin typeface="Calibri" panose="020F0502020204030204" pitchFamily="34" charset="0"/>
                      </a:endParaRPr>
                    </a:p>
                  </a:txBody>
                  <a:tcPr marL="7697" marR="7697" marT="7697"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tcPr>
                </a:tc>
                <a:extLst>
                  <a:ext uri="{0D108BD9-81ED-4DB2-BD59-A6C34878D82A}">
                    <a16:rowId xmlns:a16="http://schemas.microsoft.com/office/drawing/2014/main" val="2100341001"/>
                  </a:ext>
                </a:extLst>
              </a:tr>
            </a:tbl>
          </a:graphicData>
        </a:graphic>
      </p:graphicFrame>
      <p:graphicFrame>
        <p:nvGraphicFramePr>
          <p:cNvPr id="8" name="Tabla 7">
            <a:extLst>
              <a:ext uri="{FF2B5EF4-FFF2-40B4-BE49-F238E27FC236}">
                <a16:creationId xmlns:a16="http://schemas.microsoft.com/office/drawing/2014/main" id="{14F4C9C4-FE1F-4756-9FC2-C70D510A1F43}"/>
              </a:ext>
            </a:extLst>
          </p:cNvPr>
          <p:cNvGraphicFramePr>
            <a:graphicFrameLocks noGrp="1"/>
          </p:cNvGraphicFramePr>
          <p:nvPr>
            <p:extLst>
              <p:ext uri="{D42A27DB-BD31-4B8C-83A1-F6EECF244321}">
                <p14:modId xmlns:p14="http://schemas.microsoft.com/office/powerpoint/2010/main" val="4103966484"/>
              </p:ext>
            </p:extLst>
          </p:nvPr>
        </p:nvGraphicFramePr>
        <p:xfrm>
          <a:off x="736846" y="5555684"/>
          <a:ext cx="8131946" cy="838354"/>
        </p:xfrm>
        <a:graphic>
          <a:graphicData uri="http://schemas.openxmlformats.org/drawingml/2006/table">
            <a:tbl>
              <a:tblPr>
                <a:tableStyleId>{2D5ABB26-0587-4C30-8999-92F81FD0307C}</a:tableStyleId>
              </a:tblPr>
              <a:tblGrid>
                <a:gridCol w="1269507">
                  <a:extLst>
                    <a:ext uri="{9D8B030D-6E8A-4147-A177-3AD203B41FA5}">
                      <a16:colId xmlns:a16="http://schemas.microsoft.com/office/drawing/2014/main" val="1978528176"/>
                    </a:ext>
                  </a:extLst>
                </a:gridCol>
                <a:gridCol w="6862439">
                  <a:extLst>
                    <a:ext uri="{9D8B030D-6E8A-4147-A177-3AD203B41FA5}">
                      <a16:colId xmlns:a16="http://schemas.microsoft.com/office/drawing/2014/main" val="2454193272"/>
                    </a:ext>
                  </a:extLst>
                </a:gridCol>
              </a:tblGrid>
              <a:tr h="0">
                <a:tc rowSpan="2">
                  <a:txBody>
                    <a:bodyPr/>
                    <a:lstStyle/>
                    <a:p>
                      <a:pPr algn="ctr" fontAlgn="t">
                        <a:lnSpc>
                          <a:spcPct val="120000"/>
                        </a:lnSpc>
                      </a:pPr>
                      <a:r>
                        <a:rPr lang="es-ES" sz="1500" b="1" i="0" u="none" strike="noStrike" dirty="0">
                          <a:solidFill>
                            <a:srgbClr val="000000"/>
                          </a:solidFill>
                          <a:effectLst/>
                          <a:latin typeface="Calibri" panose="020F0502020204030204" pitchFamily="34" charset="0"/>
                        </a:rPr>
                        <a:t>País Vasco</a:t>
                      </a:r>
                    </a:p>
                  </a:txBody>
                  <a:tcPr marL="7697" marR="7697" marT="7697" marB="0">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tcPr>
                </a:tc>
                <a:tc>
                  <a:txBody>
                    <a:bodyPr/>
                    <a:lstStyle/>
                    <a:p>
                      <a:pPr algn="just" fontAlgn="ctr">
                        <a:lnSpc>
                          <a:spcPct val="120000"/>
                        </a:lnSpc>
                      </a:pPr>
                      <a:r>
                        <a:rPr lang="es-ES" sz="1500" b="1" u="none" strike="noStrike" dirty="0">
                          <a:effectLst/>
                        </a:rPr>
                        <a:t>IRPF</a:t>
                      </a:r>
                      <a:endParaRPr lang="es-ES" sz="1500" b="1" i="0" u="none" strike="noStrike" dirty="0">
                        <a:solidFill>
                          <a:srgbClr val="000000"/>
                        </a:solidFill>
                        <a:effectLst/>
                        <a:latin typeface="Calibri" panose="020F0502020204030204" pitchFamily="34" charset="0"/>
                      </a:endParaRPr>
                    </a:p>
                  </a:txBody>
                  <a:tcPr marL="7697" marR="7697" marT="7697"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tcPr>
                </a:tc>
                <a:extLst>
                  <a:ext uri="{0D108BD9-81ED-4DB2-BD59-A6C34878D82A}">
                    <a16:rowId xmlns:a16="http://schemas.microsoft.com/office/drawing/2014/main" val="289949060"/>
                  </a:ext>
                </a:extLst>
              </a:tr>
              <a:tr h="38773">
                <a:tc vMerge="1">
                  <a:txBody>
                    <a:bodyPr/>
                    <a:lstStyle/>
                    <a:p>
                      <a:endParaRPr lang="es-ES"/>
                    </a:p>
                  </a:txBody>
                  <a:tcPr/>
                </a:tc>
                <a:tc>
                  <a:txBody>
                    <a:bodyPr/>
                    <a:lstStyle/>
                    <a:p>
                      <a:pPr algn="just" fontAlgn="ctr">
                        <a:lnSpc>
                          <a:spcPct val="120000"/>
                        </a:lnSpc>
                      </a:pPr>
                      <a:r>
                        <a:rPr lang="es-ES" sz="1500" u="none" strike="noStrike" dirty="0">
                          <a:effectLst/>
                        </a:rPr>
                        <a:t>Álava: deducción del 15% de las cantidades invertidas en la instalación de puntos de recarga de vehículos eléctricos particulares </a:t>
                      </a:r>
                      <a:r>
                        <a:rPr lang="es-ES" sz="1500" b="1" u="none" strike="noStrike">
                          <a:effectLst/>
                        </a:rPr>
                        <a:t>(Novedad</a:t>
                      </a:r>
                      <a:r>
                        <a:rPr lang="es-ES" sz="1500" b="1" u="none" strike="noStrike" dirty="0">
                          <a:effectLst/>
                        </a:rPr>
                        <a:t>)</a:t>
                      </a:r>
                      <a:endParaRPr lang="es-ES" sz="1500" b="0" i="0" u="none" strike="noStrike" dirty="0">
                        <a:solidFill>
                          <a:srgbClr val="000000"/>
                        </a:solidFill>
                        <a:effectLst/>
                        <a:latin typeface="Calibri" panose="020F0502020204030204" pitchFamily="34" charset="0"/>
                      </a:endParaRPr>
                    </a:p>
                  </a:txBody>
                  <a:tcPr marL="7697" marR="7697" marT="7697"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tcPr>
                </a:tc>
                <a:extLst>
                  <a:ext uri="{0D108BD9-81ED-4DB2-BD59-A6C34878D82A}">
                    <a16:rowId xmlns:a16="http://schemas.microsoft.com/office/drawing/2014/main" val="1329925717"/>
                  </a:ext>
                </a:extLst>
              </a:tr>
            </a:tbl>
          </a:graphicData>
        </a:graphic>
      </p:graphicFrame>
    </p:spTree>
    <p:extLst>
      <p:ext uri="{BB962C8B-B14F-4D97-AF65-F5344CB8AC3E}">
        <p14:creationId xmlns:p14="http://schemas.microsoft.com/office/powerpoint/2010/main" val="22353172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1CA9F5C3-1B88-FB4A-87C8-FEDE4C1C109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9144"/>
            <a:ext cx="9144000" cy="6839712"/>
          </a:xfrm>
          <a:prstGeom prst="rect">
            <a:avLst/>
          </a:prstGeom>
        </p:spPr>
      </p:pic>
      <p:sp>
        <p:nvSpPr>
          <p:cNvPr id="3" name="CuadroTexto 2">
            <a:extLst>
              <a:ext uri="{FF2B5EF4-FFF2-40B4-BE49-F238E27FC236}">
                <a16:creationId xmlns:a16="http://schemas.microsoft.com/office/drawing/2014/main" id="{E330D54E-9EE3-4197-8358-A649209CCC6C}"/>
              </a:ext>
            </a:extLst>
          </p:cNvPr>
          <p:cNvSpPr txBox="1"/>
          <p:nvPr/>
        </p:nvSpPr>
        <p:spPr>
          <a:xfrm>
            <a:off x="1621123" y="881055"/>
            <a:ext cx="7247669" cy="400110"/>
          </a:xfrm>
          <a:prstGeom prst="rect">
            <a:avLst/>
          </a:prstGeom>
          <a:noFill/>
        </p:spPr>
        <p:txBody>
          <a:bodyPr wrap="square" rtlCol="0">
            <a:spAutoFit/>
          </a:bodyPr>
          <a:lstStyle/>
          <a:p>
            <a:r>
              <a:rPr lang="es-ES" sz="2000" b="1" dirty="0">
                <a:solidFill>
                  <a:srgbClr val="C00000"/>
                </a:solidFill>
              </a:rPr>
              <a:t>Medidas relacionadas con la Covid-19</a:t>
            </a:r>
          </a:p>
        </p:txBody>
      </p:sp>
      <p:pic>
        <p:nvPicPr>
          <p:cNvPr id="5" name="Imagen 4">
            <a:extLst>
              <a:ext uri="{FF2B5EF4-FFF2-40B4-BE49-F238E27FC236}">
                <a16:creationId xmlns:a16="http://schemas.microsoft.com/office/drawing/2014/main" id="{7B115422-5A09-486F-A42E-016DE1CDCA52}"/>
              </a:ext>
            </a:extLst>
          </p:cNvPr>
          <p:cNvPicPr>
            <a:picLocks noChangeAspect="1"/>
          </p:cNvPicPr>
          <p:nvPr/>
        </p:nvPicPr>
        <p:blipFill>
          <a:blip r:embed="rId3"/>
          <a:stretch>
            <a:fillRect/>
          </a:stretch>
        </p:blipFill>
        <p:spPr>
          <a:xfrm>
            <a:off x="1091810" y="891371"/>
            <a:ext cx="628652" cy="342901"/>
          </a:xfrm>
          <a:prstGeom prst="rect">
            <a:avLst/>
          </a:prstGeom>
        </p:spPr>
      </p:pic>
      <p:graphicFrame>
        <p:nvGraphicFramePr>
          <p:cNvPr id="6" name="Tabla 5">
            <a:extLst>
              <a:ext uri="{FF2B5EF4-FFF2-40B4-BE49-F238E27FC236}">
                <a16:creationId xmlns:a16="http://schemas.microsoft.com/office/drawing/2014/main" id="{34D21B13-EB27-4384-A4C3-B64670679C03}"/>
              </a:ext>
            </a:extLst>
          </p:cNvPr>
          <p:cNvGraphicFramePr>
            <a:graphicFrameLocks noGrp="1"/>
          </p:cNvGraphicFramePr>
          <p:nvPr>
            <p:extLst>
              <p:ext uri="{D42A27DB-BD31-4B8C-83A1-F6EECF244321}">
                <p14:modId xmlns:p14="http://schemas.microsoft.com/office/powerpoint/2010/main" val="3957199"/>
              </p:ext>
            </p:extLst>
          </p:nvPr>
        </p:nvGraphicFramePr>
        <p:xfrm>
          <a:off x="733799" y="2482871"/>
          <a:ext cx="8131946" cy="1192024"/>
        </p:xfrm>
        <a:graphic>
          <a:graphicData uri="http://schemas.openxmlformats.org/drawingml/2006/table">
            <a:tbl>
              <a:tblPr>
                <a:tableStyleId>{2D5ABB26-0587-4C30-8999-92F81FD0307C}</a:tableStyleId>
              </a:tblPr>
              <a:tblGrid>
                <a:gridCol w="1260629">
                  <a:extLst>
                    <a:ext uri="{9D8B030D-6E8A-4147-A177-3AD203B41FA5}">
                      <a16:colId xmlns:a16="http://schemas.microsoft.com/office/drawing/2014/main" val="261529087"/>
                    </a:ext>
                  </a:extLst>
                </a:gridCol>
                <a:gridCol w="6871317">
                  <a:extLst>
                    <a:ext uri="{9D8B030D-6E8A-4147-A177-3AD203B41FA5}">
                      <a16:colId xmlns:a16="http://schemas.microsoft.com/office/drawing/2014/main" val="1879302323"/>
                    </a:ext>
                  </a:extLst>
                </a:gridCol>
              </a:tblGrid>
              <a:tr h="245071">
                <a:tc rowSpan="2">
                  <a:txBody>
                    <a:bodyPr/>
                    <a:lstStyle/>
                    <a:p>
                      <a:pPr algn="ctr" fontAlgn="t">
                        <a:lnSpc>
                          <a:spcPct val="120000"/>
                        </a:lnSpc>
                      </a:pPr>
                      <a:r>
                        <a:rPr lang="es-ES" sz="1600" b="1" u="none" strike="noStrike" dirty="0">
                          <a:effectLst/>
                        </a:rPr>
                        <a:t>Asturias</a:t>
                      </a:r>
                      <a:endParaRPr lang="es-ES" sz="1600" b="1"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l" fontAlgn="ctr">
                        <a:lnSpc>
                          <a:spcPct val="120000"/>
                        </a:lnSpc>
                      </a:pPr>
                      <a:r>
                        <a:rPr lang="es-ES" sz="1600" b="1" u="none" strike="noStrike" dirty="0">
                          <a:effectLst/>
                        </a:rPr>
                        <a:t>IRPF</a:t>
                      </a:r>
                      <a:endParaRPr lang="es-ES" sz="16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extLst>
                  <a:ext uri="{0D108BD9-81ED-4DB2-BD59-A6C34878D82A}">
                    <a16:rowId xmlns:a16="http://schemas.microsoft.com/office/drawing/2014/main" val="3625784439"/>
                  </a:ext>
                </a:extLst>
              </a:tr>
              <a:tr h="889891">
                <a:tc vMerge="1">
                  <a:txBody>
                    <a:bodyPr/>
                    <a:lstStyle/>
                    <a:p>
                      <a:endParaRPr lang="es-ES"/>
                    </a:p>
                  </a:txBody>
                  <a:tcPr/>
                </a:tc>
                <a:tc>
                  <a:txBody>
                    <a:bodyPr/>
                    <a:lstStyle/>
                    <a:p>
                      <a:pPr algn="just" fontAlgn="ctr">
                        <a:lnSpc>
                          <a:spcPct val="120000"/>
                        </a:lnSpc>
                      </a:pPr>
                      <a:r>
                        <a:rPr lang="es-ES" sz="1600" u="none" strike="noStrike" dirty="0">
                          <a:effectLst/>
                        </a:rPr>
                        <a:t>Deducción del tipo medio aplicado a las subvenciones o ayudas obtenidas para paliar el impacto de la pandemia en sectores especialmente afectados</a:t>
                      </a:r>
                      <a:endParaRPr lang="es-ES" sz="1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extLst>
                  <a:ext uri="{0D108BD9-81ED-4DB2-BD59-A6C34878D82A}">
                    <a16:rowId xmlns:a16="http://schemas.microsoft.com/office/drawing/2014/main" val="4193143681"/>
                  </a:ext>
                </a:extLst>
              </a:tr>
            </a:tbl>
          </a:graphicData>
        </a:graphic>
      </p:graphicFrame>
      <p:graphicFrame>
        <p:nvGraphicFramePr>
          <p:cNvPr id="7" name="Tabla 6">
            <a:extLst>
              <a:ext uri="{FF2B5EF4-FFF2-40B4-BE49-F238E27FC236}">
                <a16:creationId xmlns:a16="http://schemas.microsoft.com/office/drawing/2014/main" id="{C9C97D01-FEEF-412D-9702-7E33A52C1698}"/>
              </a:ext>
            </a:extLst>
          </p:cNvPr>
          <p:cNvGraphicFramePr>
            <a:graphicFrameLocks noGrp="1"/>
          </p:cNvGraphicFramePr>
          <p:nvPr>
            <p:extLst>
              <p:ext uri="{D42A27DB-BD31-4B8C-83A1-F6EECF244321}">
                <p14:modId xmlns:p14="http://schemas.microsoft.com/office/powerpoint/2010/main" val="2363657117"/>
              </p:ext>
            </p:extLst>
          </p:nvPr>
        </p:nvGraphicFramePr>
        <p:xfrm>
          <a:off x="733799" y="1413632"/>
          <a:ext cx="8131946" cy="930311"/>
        </p:xfrm>
        <a:graphic>
          <a:graphicData uri="http://schemas.openxmlformats.org/drawingml/2006/table">
            <a:tbl>
              <a:tblPr>
                <a:tableStyleId>{2D5ABB26-0587-4C30-8999-92F81FD0307C}</a:tableStyleId>
              </a:tblPr>
              <a:tblGrid>
                <a:gridCol w="1260629">
                  <a:extLst>
                    <a:ext uri="{9D8B030D-6E8A-4147-A177-3AD203B41FA5}">
                      <a16:colId xmlns:a16="http://schemas.microsoft.com/office/drawing/2014/main" val="3067661137"/>
                    </a:ext>
                  </a:extLst>
                </a:gridCol>
                <a:gridCol w="6871317">
                  <a:extLst>
                    <a:ext uri="{9D8B030D-6E8A-4147-A177-3AD203B41FA5}">
                      <a16:colId xmlns:a16="http://schemas.microsoft.com/office/drawing/2014/main" val="3723998460"/>
                    </a:ext>
                  </a:extLst>
                </a:gridCol>
              </a:tblGrid>
              <a:tr h="238125">
                <a:tc rowSpan="2">
                  <a:txBody>
                    <a:bodyPr/>
                    <a:lstStyle/>
                    <a:p>
                      <a:pPr algn="ctr" fontAlgn="t">
                        <a:lnSpc>
                          <a:spcPct val="120000"/>
                        </a:lnSpc>
                      </a:pPr>
                      <a:r>
                        <a:rPr lang="es-ES" sz="1600" b="1" u="none" strike="noStrike" dirty="0">
                          <a:effectLst/>
                        </a:rPr>
                        <a:t>Andalucía</a:t>
                      </a:r>
                      <a:endParaRPr lang="es-ES" sz="1600" b="1"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l" fontAlgn="ctr">
                        <a:lnSpc>
                          <a:spcPct val="120000"/>
                        </a:lnSpc>
                      </a:pPr>
                      <a:r>
                        <a:rPr lang="es-ES" sz="1600" b="1" u="none" strike="noStrike" dirty="0">
                          <a:effectLst/>
                        </a:rPr>
                        <a:t>IRPF</a:t>
                      </a:r>
                      <a:endParaRPr lang="es-ES" sz="16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extLst>
                  <a:ext uri="{0D108BD9-81ED-4DB2-BD59-A6C34878D82A}">
                    <a16:rowId xmlns:a16="http://schemas.microsoft.com/office/drawing/2014/main" val="3828438716"/>
                  </a:ext>
                </a:extLst>
              </a:tr>
              <a:tr h="628178">
                <a:tc vMerge="1">
                  <a:txBody>
                    <a:bodyPr/>
                    <a:lstStyle/>
                    <a:p>
                      <a:endParaRPr lang="es-ES"/>
                    </a:p>
                  </a:txBody>
                  <a:tcPr/>
                </a:tc>
                <a:tc>
                  <a:txBody>
                    <a:bodyPr/>
                    <a:lstStyle/>
                    <a:p>
                      <a:pPr algn="just" fontAlgn="ctr">
                        <a:lnSpc>
                          <a:spcPct val="120000"/>
                        </a:lnSpc>
                      </a:pPr>
                      <a:r>
                        <a:rPr lang="es-ES" sz="1600" u="none" strike="noStrike" dirty="0">
                          <a:effectLst/>
                        </a:rPr>
                        <a:t>Deducción (solo para 2020) del 15% (límite 500€) de las cantidades donadas al Servicio Andaluz de Salud para la lucha contra la Covid-19</a:t>
                      </a:r>
                      <a:endParaRPr lang="es-ES" sz="1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extLst>
                  <a:ext uri="{0D108BD9-81ED-4DB2-BD59-A6C34878D82A}">
                    <a16:rowId xmlns:a16="http://schemas.microsoft.com/office/drawing/2014/main" val="345702367"/>
                  </a:ext>
                </a:extLst>
              </a:tr>
            </a:tbl>
          </a:graphicData>
        </a:graphic>
      </p:graphicFrame>
      <p:graphicFrame>
        <p:nvGraphicFramePr>
          <p:cNvPr id="8" name="Tabla 7">
            <a:extLst>
              <a:ext uri="{FF2B5EF4-FFF2-40B4-BE49-F238E27FC236}">
                <a16:creationId xmlns:a16="http://schemas.microsoft.com/office/drawing/2014/main" id="{C7412570-A8C0-4AB6-95F2-C44EC30F79B6}"/>
              </a:ext>
            </a:extLst>
          </p:cNvPr>
          <p:cNvGraphicFramePr>
            <a:graphicFrameLocks noGrp="1"/>
          </p:cNvGraphicFramePr>
          <p:nvPr>
            <p:extLst>
              <p:ext uri="{D42A27DB-BD31-4B8C-83A1-F6EECF244321}">
                <p14:modId xmlns:p14="http://schemas.microsoft.com/office/powerpoint/2010/main" val="328696628"/>
              </p:ext>
            </p:extLst>
          </p:nvPr>
        </p:nvGraphicFramePr>
        <p:xfrm>
          <a:off x="733799" y="3813823"/>
          <a:ext cx="8131946" cy="1491615"/>
        </p:xfrm>
        <a:graphic>
          <a:graphicData uri="http://schemas.openxmlformats.org/drawingml/2006/table">
            <a:tbl>
              <a:tblPr>
                <a:tableStyleId>{2D5ABB26-0587-4C30-8999-92F81FD0307C}</a:tableStyleId>
              </a:tblPr>
              <a:tblGrid>
                <a:gridCol w="1260629">
                  <a:extLst>
                    <a:ext uri="{9D8B030D-6E8A-4147-A177-3AD203B41FA5}">
                      <a16:colId xmlns:a16="http://schemas.microsoft.com/office/drawing/2014/main" val="261529087"/>
                    </a:ext>
                  </a:extLst>
                </a:gridCol>
                <a:gridCol w="6871317">
                  <a:extLst>
                    <a:ext uri="{9D8B030D-6E8A-4147-A177-3AD203B41FA5}">
                      <a16:colId xmlns:a16="http://schemas.microsoft.com/office/drawing/2014/main" val="1879302323"/>
                    </a:ext>
                  </a:extLst>
                </a:gridCol>
              </a:tblGrid>
              <a:tr h="245071">
                <a:tc rowSpan="3">
                  <a:txBody>
                    <a:bodyPr/>
                    <a:lstStyle/>
                    <a:p>
                      <a:pPr algn="ctr" fontAlgn="t">
                        <a:lnSpc>
                          <a:spcPct val="120000"/>
                        </a:lnSpc>
                      </a:pPr>
                      <a:r>
                        <a:rPr lang="es-ES" sz="1600" b="1" u="none" strike="noStrike" dirty="0">
                          <a:effectLst/>
                        </a:rPr>
                        <a:t>Cataluña</a:t>
                      </a:r>
                      <a:endParaRPr lang="es-ES" sz="1600" b="1"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l" fontAlgn="ctr">
                        <a:lnSpc>
                          <a:spcPct val="120000"/>
                        </a:lnSpc>
                      </a:pPr>
                      <a:r>
                        <a:rPr lang="es-ES" sz="1600" b="1" i="0" u="none" strike="noStrike" dirty="0">
                          <a:solidFill>
                            <a:srgbClr val="000000"/>
                          </a:solidFill>
                          <a:effectLst/>
                          <a:latin typeface="Calibri" panose="020F0502020204030204" pitchFamily="34" charset="0"/>
                        </a:rPr>
                        <a:t>TPO</a:t>
                      </a:r>
                    </a:p>
                  </a:txBody>
                  <a:tcPr marL="9525" marR="9525" marT="9525" marB="0"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extLst>
                  <a:ext uri="{0D108BD9-81ED-4DB2-BD59-A6C34878D82A}">
                    <a16:rowId xmlns:a16="http://schemas.microsoft.com/office/drawing/2014/main" val="3625784439"/>
                  </a:ext>
                </a:extLst>
              </a:tr>
              <a:tr h="403021">
                <a:tc vMerge="1">
                  <a:txBody>
                    <a:bodyPr/>
                    <a:lstStyle/>
                    <a:p>
                      <a:endParaRPr lang="es-ES"/>
                    </a:p>
                  </a:txBody>
                  <a:tcPr/>
                </a:tc>
                <a:tc>
                  <a:txBody>
                    <a:bodyPr/>
                    <a:lstStyle/>
                    <a:p>
                      <a:pPr algn="just" fontAlgn="ctr">
                        <a:lnSpc>
                          <a:spcPct val="120000"/>
                        </a:lnSpc>
                      </a:pPr>
                      <a:r>
                        <a:rPr lang="es-ES" sz="1600" u="none" strike="noStrike" dirty="0">
                          <a:effectLst/>
                        </a:rPr>
                        <a:t>Bonificación del  100% para concesiones administrativas de terrazas en establecimientos de restauración</a:t>
                      </a:r>
                      <a:endParaRPr lang="es-ES" sz="1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extLst>
                  <a:ext uri="{0D108BD9-81ED-4DB2-BD59-A6C34878D82A}">
                    <a16:rowId xmlns:a16="http://schemas.microsoft.com/office/drawing/2014/main" val="4193143681"/>
                  </a:ext>
                </a:extLst>
              </a:tr>
              <a:tr h="403021">
                <a:tc vMerge="1">
                  <a:txBody>
                    <a:bodyPr/>
                    <a:lstStyle/>
                    <a:p>
                      <a:pPr algn="ctr" fontAlgn="t">
                        <a:lnSpc>
                          <a:spcPct val="120000"/>
                        </a:lnSpc>
                      </a:pPr>
                      <a:endParaRPr lang="es-ES" sz="1800" b="1"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just" fontAlgn="ctr">
                        <a:lnSpc>
                          <a:spcPct val="120000"/>
                        </a:lnSpc>
                      </a:pPr>
                      <a:r>
                        <a:rPr lang="es-ES" sz="1600" b="0" i="0" u="none" strike="noStrike" dirty="0">
                          <a:solidFill>
                            <a:srgbClr val="000000"/>
                          </a:solidFill>
                          <a:effectLst/>
                          <a:latin typeface="Calibri" panose="020F0502020204030204" pitchFamily="34" charset="0"/>
                        </a:rPr>
                        <a:t>Bonificación del 100% para concesiones administrativas para terrazas de puestos de comida callejeros</a:t>
                      </a:r>
                    </a:p>
                  </a:txBody>
                  <a:tcPr marL="9525" marR="9525" marT="9525" marB="0"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extLst>
                  <a:ext uri="{0D108BD9-81ED-4DB2-BD59-A6C34878D82A}">
                    <a16:rowId xmlns:a16="http://schemas.microsoft.com/office/drawing/2014/main" val="556666374"/>
                  </a:ext>
                </a:extLst>
              </a:tr>
            </a:tbl>
          </a:graphicData>
        </a:graphic>
      </p:graphicFrame>
      <p:graphicFrame>
        <p:nvGraphicFramePr>
          <p:cNvPr id="9" name="Tabla 8">
            <a:extLst>
              <a:ext uri="{FF2B5EF4-FFF2-40B4-BE49-F238E27FC236}">
                <a16:creationId xmlns:a16="http://schemas.microsoft.com/office/drawing/2014/main" id="{9C1566E2-ABE0-4F6C-913B-4FE51B982DBF}"/>
              </a:ext>
            </a:extLst>
          </p:cNvPr>
          <p:cNvGraphicFramePr>
            <a:graphicFrameLocks noGrp="1"/>
          </p:cNvGraphicFramePr>
          <p:nvPr>
            <p:extLst>
              <p:ext uri="{D42A27DB-BD31-4B8C-83A1-F6EECF244321}">
                <p14:modId xmlns:p14="http://schemas.microsoft.com/office/powerpoint/2010/main" val="290877103"/>
              </p:ext>
            </p:extLst>
          </p:nvPr>
        </p:nvGraphicFramePr>
        <p:xfrm>
          <a:off x="733799" y="5444366"/>
          <a:ext cx="8131946" cy="1192024"/>
        </p:xfrm>
        <a:graphic>
          <a:graphicData uri="http://schemas.openxmlformats.org/drawingml/2006/table">
            <a:tbl>
              <a:tblPr>
                <a:tableStyleId>{2D5ABB26-0587-4C30-8999-92F81FD0307C}</a:tableStyleId>
              </a:tblPr>
              <a:tblGrid>
                <a:gridCol w="1260629">
                  <a:extLst>
                    <a:ext uri="{9D8B030D-6E8A-4147-A177-3AD203B41FA5}">
                      <a16:colId xmlns:a16="http://schemas.microsoft.com/office/drawing/2014/main" val="261529087"/>
                    </a:ext>
                  </a:extLst>
                </a:gridCol>
                <a:gridCol w="6871317">
                  <a:extLst>
                    <a:ext uri="{9D8B030D-6E8A-4147-A177-3AD203B41FA5}">
                      <a16:colId xmlns:a16="http://schemas.microsoft.com/office/drawing/2014/main" val="1879302323"/>
                    </a:ext>
                  </a:extLst>
                </a:gridCol>
              </a:tblGrid>
              <a:tr h="245071">
                <a:tc rowSpan="2">
                  <a:txBody>
                    <a:bodyPr/>
                    <a:lstStyle/>
                    <a:p>
                      <a:pPr algn="ctr" fontAlgn="t">
                        <a:lnSpc>
                          <a:spcPct val="120000"/>
                        </a:lnSpc>
                      </a:pPr>
                      <a:r>
                        <a:rPr lang="es-ES" sz="1600" b="1" u="none" strike="noStrike" dirty="0">
                          <a:effectLst/>
                        </a:rPr>
                        <a:t>R. Murcia</a:t>
                      </a:r>
                      <a:endParaRPr lang="es-ES" sz="1600" b="1"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l" fontAlgn="ctr">
                        <a:lnSpc>
                          <a:spcPct val="120000"/>
                        </a:lnSpc>
                      </a:pPr>
                      <a:r>
                        <a:rPr lang="es-ES" sz="1600" b="1" u="none" strike="noStrike" dirty="0">
                          <a:effectLst/>
                        </a:rPr>
                        <a:t>Donaciones</a:t>
                      </a:r>
                      <a:endParaRPr lang="es-ES" sz="16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extLst>
                  <a:ext uri="{0D108BD9-81ED-4DB2-BD59-A6C34878D82A}">
                    <a16:rowId xmlns:a16="http://schemas.microsoft.com/office/drawing/2014/main" val="3625784439"/>
                  </a:ext>
                </a:extLst>
              </a:tr>
              <a:tr h="889891">
                <a:tc vMerge="1">
                  <a:txBody>
                    <a:bodyPr/>
                    <a:lstStyle/>
                    <a:p>
                      <a:endParaRPr lang="es-ES"/>
                    </a:p>
                  </a:txBody>
                  <a:tcPr/>
                </a:tc>
                <a:tc>
                  <a:txBody>
                    <a:bodyPr/>
                    <a:lstStyle/>
                    <a:p>
                      <a:pPr algn="just" fontAlgn="ctr">
                        <a:lnSpc>
                          <a:spcPct val="120000"/>
                        </a:lnSpc>
                      </a:pPr>
                      <a:r>
                        <a:rPr lang="es-ES" sz="1600" u="none" strike="noStrike" dirty="0">
                          <a:effectLst/>
                        </a:rPr>
                        <a:t>Reducción para las donaciones dinerarias para la adaptación de bienes afectos a la actividad a las medidas higiénico sanitarias exigidas por la Covid-19</a:t>
                      </a:r>
                      <a:endParaRPr lang="es-ES" sz="1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extLst>
                  <a:ext uri="{0D108BD9-81ED-4DB2-BD59-A6C34878D82A}">
                    <a16:rowId xmlns:a16="http://schemas.microsoft.com/office/drawing/2014/main" val="4193143681"/>
                  </a:ext>
                </a:extLst>
              </a:tr>
            </a:tbl>
          </a:graphicData>
        </a:graphic>
      </p:graphicFrame>
    </p:spTree>
    <p:extLst>
      <p:ext uri="{BB962C8B-B14F-4D97-AF65-F5344CB8AC3E}">
        <p14:creationId xmlns:p14="http://schemas.microsoft.com/office/powerpoint/2010/main" val="30422848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1CA9F5C3-1B88-FB4A-87C8-FEDE4C1C109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9144"/>
            <a:ext cx="9144000" cy="6839712"/>
          </a:xfrm>
          <a:prstGeom prst="rect">
            <a:avLst/>
          </a:prstGeom>
        </p:spPr>
      </p:pic>
      <p:sp>
        <p:nvSpPr>
          <p:cNvPr id="3" name="CuadroTexto 2">
            <a:extLst>
              <a:ext uri="{FF2B5EF4-FFF2-40B4-BE49-F238E27FC236}">
                <a16:creationId xmlns:a16="http://schemas.microsoft.com/office/drawing/2014/main" id="{2B299716-FBD6-4F45-AE28-7F7983E15737}"/>
              </a:ext>
            </a:extLst>
          </p:cNvPr>
          <p:cNvSpPr txBox="1"/>
          <p:nvPr/>
        </p:nvSpPr>
        <p:spPr>
          <a:xfrm>
            <a:off x="1621123" y="1027359"/>
            <a:ext cx="7247669" cy="400110"/>
          </a:xfrm>
          <a:prstGeom prst="rect">
            <a:avLst/>
          </a:prstGeom>
          <a:noFill/>
        </p:spPr>
        <p:txBody>
          <a:bodyPr wrap="square" rtlCol="0">
            <a:spAutoFit/>
          </a:bodyPr>
          <a:lstStyle/>
          <a:p>
            <a:r>
              <a:rPr lang="es-ES" sz="2000" b="1" dirty="0">
                <a:solidFill>
                  <a:srgbClr val="C00000"/>
                </a:solidFill>
              </a:rPr>
              <a:t>Medidas relacionadas con la Covid-19</a:t>
            </a:r>
          </a:p>
        </p:txBody>
      </p:sp>
      <p:pic>
        <p:nvPicPr>
          <p:cNvPr id="5" name="Imagen 4">
            <a:extLst>
              <a:ext uri="{FF2B5EF4-FFF2-40B4-BE49-F238E27FC236}">
                <a16:creationId xmlns:a16="http://schemas.microsoft.com/office/drawing/2014/main" id="{6B3B1EB6-9E71-4226-AD86-4320FF7A0623}"/>
              </a:ext>
            </a:extLst>
          </p:cNvPr>
          <p:cNvPicPr>
            <a:picLocks noChangeAspect="1"/>
          </p:cNvPicPr>
          <p:nvPr/>
        </p:nvPicPr>
        <p:blipFill>
          <a:blip r:embed="rId3"/>
          <a:stretch>
            <a:fillRect/>
          </a:stretch>
        </p:blipFill>
        <p:spPr>
          <a:xfrm>
            <a:off x="1091810" y="1037675"/>
            <a:ext cx="628652" cy="342901"/>
          </a:xfrm>
          <a:prstGeom prst="rect">
            <a:avLst/>
          </a:prstGeom>
        </p:spPr>
      </p:pic>
      <p:graphicFrame>
        <p:nvGraphicFramePr>
          <p:cNvPr id="6" name="Tabla 5">
            <a:extLst>
              <a:ext uri="{FF2B5EF4-FFF2-40B4-BE49-F238E27FC236}">
                <a16:creationId xmlns:a16="http://schemas.microsoft.com/office/drawing/2014/main" id="{A0D2484D-6883-4014-B001-D7F2DF02F5ED}"/>
              </a:ext>
            </a:extLst>
          </p:cNvPr>
          <p:cNvGraphicFramePr>
            <a:graphicFrameLocks noGrp="1"/>
          </p:cNvGraphicFramePr>
          <p:nvPr>
            <p:extLst>
              <p:ext uri="{D42A27DB-BD31-4B8C-83A1-F6EECF244321}">
                <p14:modId xmlns:p14="http://schemas.microsoft.com/office/powerpoint/2010/main" val="3560199118"/>
              </p:ext>
            </p:extLst>
          </p:nvPr>
        </p:nvGraphicFramePr>
        <p:xfrm>
          <a:off x="733799" y="1568574"/>
          <a:ext cx="8131946" cy="1335786"/>
        </p:xfrm>
        <a:graphic>
          <a:graphicData uri="http://schemas.openxmlformats.org/drawingml/2006/table">
            <a:tbl>
              <a:tblPr>
                <a:tableStyleId>{2D5ABB26-0587-4C30-8999-92F81FD0307C}</a:tableStyleId>
              </a:tblPr>
              <a:tblGrid>
                <a:gridCol w="1373781">
                  <a:extLst>
                    <a:ext uri="{9D8B030D-6E8A-4147-A177-3AD203B41FA5}">
                      <a16:colId xmlns:a16="http://schemas.microsoft.com/office/drawing/2014/main" val="261529087"/>
                    </a:ext>
                  </a:extLst>
                </a:gridCol>
                <a:gridCol w="6758165">
                  <a:extLst>
                    <a:ext uri="{9D8B030D-6E8A-4147-A177-3AD203B41FA5}">
                      <a16:colId xmlns:a16="http://schemas.microsoft.com/office/drawing/2014/main" val="1879302323"/>
                    </a:ext>
                  </a:extLst>
                </a:gridCol>
              </a:tblGrid>
              <a:tr h="245071">
                <a:tc rowSpan="2">
                  <a:txBody>
                    <a:bodyPr/>
                    <a:lstStyle/>
                    <a:p>
                      <a:pPr algn="ctr" fontAlgn="t">
                        <a:lnSpc>
                          <a:spcPct val="120000"/>
                        </a:lnSpc>
                      </a:pPr>
                      <a:r>
                        <a:rPr lang="es-ES" sz="1800" b="1" u="none" strike="noStrike" dirty="0">
                          <a:effectLst/>
                        </a:rPr>
                        <a:t>La Rioja</a:t>
                      </a:r>
                      <a:endParaRPr lang="es-ES" sz="1800" b="1"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l" fontAlgn="ctr">
                        <a:lnSpc>
                          <a:spcPct val="120000"/>
                        </a:lnSpc>
                      </a:pPr>
                      <a:r>
                        <a:rPr lang="es-ES" sz="1800" b="1" u="none" strike="noStrike" dirty="0">
                          <a:effectLst/>
                        </a:rPr>
                        <a:t>IRPF</a:t>
                      </a:r>
                      <a:endParaRPr lang="es-ES" sz="18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extLst>
                  <a:ext uri="{0D108BD9-81ED-4DB2-BD59-A6C34878D82A}">
                    <a16:rowId xmlns:a16="http://schemas.microsoft.com/office/drawing/2014/main" val="3625784439"/>
                  </a:ext>
                </a:extLst>
              </a:tr>
              <a:tr h="889891">
                <a:tc vMerge="1">
                  <a:txBody>
                    <a:bodyPr/>
                    <a:lstStyle/>
                    <a:p>
                      <a:endParaRPr lang="es-ES"/>
                    </a:p>
                  </a:txBody>
                  <a:tcPr/>
                </a:tc>
                <a:tc>
                  <a:txBody>
                    <a:bodyPr/>
                    <a:lstStyle/>
                    <a:p>
                      <a:pPr algn="just" fontAlgn="ctr">
                        <a:lnSpc>
                          <a:spcPct val="120000"/>
                        </a:lnSpc>
                      </a:pPr>
                      <a:r>
                        <a:rPr lang="es-ES" sz="1800" u="none" strike="noStrike" dirty="0">
                          <a:effectLst/>
                        </a:rPr>
                        <a:t>Deducción del 15% (límite de 300€) de los gastos por el cuidado de familiares contagiados o que hayan tenido que guardar cuarentena por la Covid-19</a:t>
                      </a:r>
                      <a:endParaRPr lang="es-ES" sz="18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extLst>
                  <a:ext uri="{0D108BD9-81ED-4DB2-BD59-A6C34878D82A}">
                    <a16:rowId xmlns:a16="http://schemas.microsoft.com/office/drawing/2014/main" val="4193143681"/>
                  </a:ext>
                </a:extLst>
              </a:tr>
            </a:tbl>
          </a:graphicData>
        </a:graphic>
      </p:graphicFrame>
      <p:graphicFrame>
        <p:nvGraphicFramePr>
          <p:cNvPr id="8" name="Tabla 7">
            <a:extLst>
              <a:ext uri="{FF2B5EF4-FFF2-40B4-BE49-F238E27FC236}">
                <a16:creationId xmlns:a16="http://schemas.microsoft.com/office/drawing/2014/main" id="{23EBF250-D8D2-4020-8192-9B047CC55D9E}"/>
              </a:ext>
            </a:extLst>
          </p:cNvPr>
          <p:cNvGraphicFramePr>
            <a:graphicFrameLocks noGrp="1"/>
          </p:cNvGraphicFramePr>
          <p:nvPr>
            <p:extLst>
              <p:ext uri="{D42A27DB-BD31-4B8C-83A1-F6EECF244321}">
                <p14:modId xmlns:p14="http://schemas.microsoft.com/office/powerpoint/2010/main" val="2261821680"/>
              </p:ext>
            </p:extLst>
          </p:nvPr>
        </p:nvGraphicFramePr>
        <p:xfrm>
          <a:off x="733799" y="3092358"/>
          <a:ext cx="8131946" cy="3640074"/>
        </p:xfrm>
        <a:graphic>
          <a:graphicData uri="http://schemas.openxmlformats.org/drawingml/2006/table">
            <a:tbl>
              <a:tblPr>
                <a:tableStyleId>{2D5ABB26-0587-4C30-8999-92F81FD0307C}</a:tableStyleId>
              </a:tblPr>
              <a:tblGrid>
                <a:gridCol w="1381886">
                  <a:extLst>
                    <a:ext uri="{9D8B030D-6E8A-4147-A177-3AD203B41FA5}">
                      <a16:colId xmlns:a16="http://schemas.microsoft.com/office/drawing/2014/main" val="261529087"/>
                    </a:ext>
                  </a:extLst>
                </a:gridCol>
                <a:gridCol w="6750060">
                  <a:extLst>
                    <a:ext uri="{9D8B030D-6E8A-4147-A177-3AD203B41FA5}">
                      <a16:colId xmlns:a16="http://schemas.microsoft.com/office/drawing/2014/main" val="1879302323"/>
                    </a:ext>
                  </a:extLst>
                </a:gridCol>
              </a:tblGrid>
              <a:tr h="245071">
                <a:tc rowSpan="2">
                  <a:txBody>
                    <a:bodyPr/>
                    <a:lstStyle/>
                    <a:p>
                      <a:pPr algn="ctr" fontAlgn="t">
                        <a:lnSpc>
                          <a:spcPct val="120000"/>
                        </a:lnSpc>
                      </a:pPr>
                      <a:endParaRPr lang="es-ES" sz="1800" b="1" u="none" strike="noStrike" dirty="0">
                        <a:effectLst/>
                      </a:endParaRPr>
                    </a:p>
                    <a:p>
                      <a:pPr algn="ctr" fontAlgn="t">
                        <a:lnSpc>
                          <a:spcPct val="120000"/>
                        </a:lnSpc>
                      </a:pPr>
                      <a:endParaRPr lang="es-ES" sz="1800" b="1" u="none" strike="noStrike" dirty="0">
                        <a:effectLst/>
                      </a:endParaRPr>
                    </a:p>
                    <a:p>
                      <a:pPr algn="ctr" fontAlgn="t">
                        <a:lnSpc>
                          <a:spcPct val="120000"/>
                        </a:lnSpc>
                      </a:pPr>
                      <a:endParaRPr lang="es-ES" sz="1800" b="1" u="none" strike="noStrike" dirty="0">
                        <a:effectLst/>
                      </a:endParaRPr>
                    </a:p>
                    <a:p>
                      <a:pPr algn="ctr" fontAlgn="t">
                        <a:lnSpc>
                          <a:spcPct val="120000"/>
                        </a:lnSpc>
                      </a:pPr>
                      <a:endParaRPr lang="es-ES" sz="1800" b="1" u="none" strike="noStrike" dirty="0">
                        <a:effectLst/>
                      </a:endParaRPr>
                    </a:p>
                    <a:p>
                      <a:pPr algn="ctr" fontAlgn="t">
                        <a:lnSpc>
                          <a:spcPct val="120000"/>
                        </a:lnSpc>
                      </a:pPr>
                      <a:endParaRPr lang="es-ES" sz="1800" b="1" u="none" strike="noStrike" dirty="0">
                        <a:effectLst/>
                      </a:endParaRPr>
                    </a:p>
                    <a:p>
                      <a:pPr algn="ctr" fontAlgn="t">
                        <a:lnSpc>
                          <a:spcPct val="120000"/>
                        </a:lnSpc>
                      </a:pPr>
                      <a:r>
                        <a:rPr lang="es-ES" sz="1800" b="1" u="none" strike="noStrike" dirty="0">
                          <a:effectLst/>
                        </a:rPr>
                        <a:t>C. Valenciana</a:t>
                      </a:r>
                      <a:endParaRPr lang="es-ES" sz="1800" b="1"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l" fontAlgn="ctr">
                        <a:lnSpc>
                          <a:spcPct val="120000"/>
                        </a:lnSpc>
                      </a:pPr>
                      <a:r>
                        <a:rPr lang="es-ES" sz="1800" b="1" u="none" strike="noStrike" dirty="0">
                          <a:effectLst/>
                        </a:rPr>
                        <a:t>IRPF</a:t>
                      </a:r>
                      <a:endParaRPr lang="es-ES" sz="18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extLst>
                  <a:ext uri="{0D108BD9-81ED-4DB2-BD59-A6C34878D82A}">
                    <a16:rowId xmlns:a16="http://schemas.microsoft.com/office/drawing/2014/main" val="3625784439"/>
                  </a:ext>
                </a:extLst>
              </a:tr>
              <a:tr h="889891">
                <a:tc vMerge="1">
                  <a:txBody>
                    <a:bodyPr/>
                    <a:lstStyle/>
                    <a:p>
                      <a:endParaRPr lang="es-ES"/>
                    </a:p>
                  </a:txBody>
                  <a:tcPr/>
                </a:tc>
                <a:tc>
                  <a:txBody>
                    <a:bodyPr/>
                    <a:lstStyle/>
                    <a:p>
                      <a:pPr algn="just" fontAlgn="ctr">
                        <a:lnSpc>
                          <a:spcPct val="120000"/>
                        </a:lnSpc>
                      </a:pPr>
                      <a:r>
                        <a:rPr lang="es-ES" sz="1800" u="none" strike="noStrike" dirty="0">
                          <a:effectLst/>
                        </a:rPr>
                        <a:t>Deducción de la cantidad que resulte de aplicar el tipo medio de gravamen general autonómico sobre las cantidades procedentes de ayudas públicas a trabajadores afectado por un ERTE</a:t>
                      </a:r>
                    </a:p>
                    <a:p>
                      <a:pPr algn="just" fontAlgn="ctr">
                        <a:lnSpc>
                          <a:spcPct val="120000"/>
                        </a:lnSpc>
                      </a:pPr>
                      <a:r>
                        <a:rPr lang="es-ES" sz="1800" u="none" strike="noStrike" dirty="0">
                          <a:effectLst/>
                        </a:rPr>
                        <a:t>Deducción del 20% para los 1º 150€ y el 25% del valor restante para las donaciones que financien programas de investigación, innovación y desarrollo científico o tecnológico en el campo del tratamiento y prevención de las infecciones producidas por la COVID-19 a favor de ciertas entidades</a:t>
                      </a:r>
                    </a:p>
                    <a:p>
                      <a:pPr algn="just" fontAlgn="ctr">
                        <a:lnSpc>
                          <a:spcPct val="120000"/>
                        </a:lnSpc>
                      </a:pPr>
                      <a:r>
                        <a:rPr lang="es-ES" sz="1800" u="none" strike="noStrike" dirty="0">
                          <a:effectLst/>
                        </a:rPr>
                        <a:t>Deducción del 20% para los 1º 150€ y el 25% del valor restante para las donaciones para financiar los gastos ocasionados por la crisis sanitaria</a:t>
                      </a:r>
                      <a:endParaRPr lang="es-ES" sz="18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extLst>
                  <a:ext uri="{0D108BD9-81ED-4DB2-BD59-A6C34878D82A}">
                    <a16:rowId xmlns:a16="http://schemas.microsoft.com/office/drawing/2014/main" val="4193143681"/>
                  </a:ext>
                </a:extLst>
              </a:tr>
            </a:tbl>
          </a:graphicData>
        </a:graphic>
      </p:graphicFrame>
      <p:cxnSp>
        <p:nvCxnSpPr>
          <p:cNvPr id="9" name="Conector recto 8">
            <a:extLst>
              <a:ext uri="{FF2B5EF4-FFF2-40B4-BE49-F238E27FC236}">
                <a16:creationId xmlns:a16="http://schemas.microsoft.com/office/drawing/2014/main" id="{6A105A70-5159-4E9E-AC5D-57CA0E294D2A}"/>
              </a:ext>
            </a:extLst>
          </p:cNvPr>
          <p:cNvCxnSpPr/>
          <p:nvPr/>
        </p:nvCxnSpPr>
        <p:spPr>
          <a:xfrm>
            <a:off x="2104533" y="4457163"/>
            <a:ext cx="6758165"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0" name="Conector recto 9">
            <a:extLst>
              <a:ext uri="{FF2B5EF4-FFF2-40B4-BE49-F238E27FC236}">
                <a16:creationId xmlns:a16="http://schemas.microsoft.com/office/drawing/2014/main" id="{D033EDC4-60D6-47F6-BC88-1C541B91F0C7}"/>
              </a:ext>
            </a:extLst>
          </p:cNvPr>
          <p:cNvCxnSpPr/>
          <p:nvPr/>
        </p:nvCxnSpPr>
        <p:spPr>
          <a:xfrm>
            <a:off x="2107580" y="6092675"/>
            <a:ext cx="6758165" cy="0"/>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9874547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1CA9F5C3-1B88-FB4A-87C8-FEDE4C1C109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9144"/>
            <a:ext cx="9144000" cy="6839712"/>
          </a:xfrm>
          <a:prstGeom prst="rect">
            <a:avLst/>
          </a:prstGeom>
        </p:spPr>
      </p:pic>
      <p:sp>
        <p:nvSpPr>
          <p:cNvPr id="3" name="CuadroTexto 2">
            <a:extLst>
              <a:ext uri="{FF2B5EF4-FFF2-40B4-BE49-F238E27FC236}">
                <a16:creationId xmlns:a16="http://schemas.microsoft.com/office/drawing/2014/main" id="{2B299716-FBD6-4F45-AE28-7F7983E15737}"/>
              </a:ext>
            </a:extLst>
          </p:cNvPr>
          <p:cNvSpPr txBox="1"/>
          <p:nvPr/>
        </p:nvSpPr>
        <p:spPr>
          <a:xfrm>
            <a:off x="1621123" y="1027359"/>
            <a:ext cx="7247669" cy="400110"/>
          </a:xfrm>
          <a:prstGeom prst="rect">
            <a:avLst/>
          </a:prstGeom>
          <a:noFill/>
        </p:spPr>
        <p:txBody>
          <a:bodyPr wrap="square" rtlCol="0">
            <a:spAutoFit/>
          </a:bodyPr>
          <a:lstStyle/>
          <a:p>
            <a:r>
              <a:rPr lang="es-ES" sz="2000" b="1" dirty="0">
                <a:solidFill>
                  <a:srgbClr val="C00000"/>
                </a:solidFill>
              </a:rPr>
              <a:t>Medidas relacionadas con la Covid-19</a:t>
            </a:r>
          </a:p>
        </p:txBody>
      </p:sp>
      <p:pic>
        <p:nvPicPr>
          <p:cNvPr id="5" name="Imagen 4">
            <a:extLst>
              <a:ext uri="{FF2B5EF4-FFF2-40B4-BE49-F238E27FC236}">
                <a16:creationId xmlns:a16="http://schemas.microsoft.com/office/drawing/2014/main" id="{6B3B1EB6-9E71-4226-AD86-4320FF7A0623}"/>
              </a:ext>
            </a:extLst>
          </p:cNvPr>
          <p:cNvPicPr>
            <a:picLocks noChangeAspect="1"/>
          </p:cNvPicPr>
          <p:nvPr/>
        </p:nvPicPr>
        <p:blipFill>
          <a:blip r:embed="rId3"/>
          <a:stretch>
            <a:fillRect/>
          </a:stretch>
        </p:blipFill>
        <p:spPr>
          <a:xfrm>
            <a:off x="1091810" y="1037675"/>
            <a:ext cx="628652" cy="342901"/>
          </a:xfrm>
          <a:prstGeom prst="rect">
            <a:avLst/>
          </a:prstGeom>
        </p:spPr>
      </p:pic>
      <p:graphicFrame>
        <p:nvGraphicFramePr>
          <p:cNvPr id="7" name="Tabla 6">
            <a:extLst>
              <a:ext uri="{FF2B5EF4-FFF2-40B4-BE49-F238E27FC236}">
                <a16:creationId xmlns:a16="http://schemas.microsoft.com/office/drawing/2014/main" id="{1217C998-10EC-42EB-8DE6-154BD88CD5DA}"/>
              </a:ext>
            </a:extLst>
          </p:cNvPr>
          <p:cNvGraphicFramePr>
            <a:graphicFrameLocks noGrp="1"/>
          </p:cNvGraphicFramePr>
          <p:nvPr>
            <p:extLst>
              <p:ext uri="{D42A27DB-BD31-4B8C-83A1-F6EECF244321}">
                <p14:modId xmlns:p14="http://schemas.microsoft.com/office/powerpoint/2010/main" val="1286361855"/>
              </p:ext>
            </p:extLst>
          </p:nvPr>
        </p:nvGraphicFramePr>
        <p:xfrm>
          <a:off x="655740" y="2425257"/>
          <a:ext cx="8131946" cy="2652522"/>
        </p:xfrm>
        <a:graphic>
          <a:graphicData uri="http://schemas.openxmlformats.org/drawingml/2006/table">
            <a:tbl>
              <a:tblPr>
                <a:tableStyleId>{2D5ABB26-0587-4C30-8999-92F81FD0307C}</a:tableStyleId>
              </a:tblPr>
              <a:tblGrid>
                <a:gridCol w="1260629">
                  <a:extLst>
                    <a:ext uri="{9D8B030D-6E8A-4147-A177-3AD203B41FA5}">
                      <a16:colId xmlns:a16="http://schemas.microsoft.com/office/drawing/2014/main" val="261529087"/>
                    </a:ext>
                  </a:extLst>
                </a:gridCol>
                <a:gridCol w="6871317">
                  <a:extLst>
                    <a:ext uri="{9D8B030D-6E8A-4147-A177-3AD203B41FA5}">
                      <a16:colId xmlns:a16="http://schemas.microsoft.com/office/drawing/2014/main" val="1879302323"/>
                    </a:ext>
                  </a:extLst>
                </a:gridCol>
              </a:tblGrid>
              <a:tr h="648092">
                <a:tc rowSpan="2">
                  <a:txBody>
                    <a:bodyPr/>
                    <a:lstStyle/>
                    <a:p>
                      <a:pPr algn="ctr" fontAlgn="t">
                        <a:lnSpc>
                          <a:spcPct val="120000"/>
                        </a:lnSpc>
                      </a:pPr>
                      <a:r>
                        <a:rPr lang="es-ES" sz="1800" b="1" u="none" strike="noStrike" dirty="0">
                          <a:effectLst/>
                        </a:rPr>
                        <a:t>País Vasco</a:t>
                      </a:r>
                      <a:endParaRPr lang="es-ES" sz="1800" b="1"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l" fontAlgn="ctr">
                        <a:lnSpc>
                          <a:spcPct val="120000"/>
                        </a:lnSpc>
                      </a:pPr>
                      <a:r>
                        <a:rPr lang="es-ES" sz="1800" b="1" i="0" u="none" strike="noStrike" dirty="0">
                          <a:solidFill>
                            <a:srgbClr val="000000"/>
                          </a:solidFill>
                          <a:effectLst/>
                          <a:latin typeface="Calibri" panose="020F0502020204030204" pitchFamily="34" charset="0"/>
                        </a:rPr>
                        <a:t>IRPF y Sucesiones</a:t>
                      </a:r>
                    </a:p>
                    <a:p>
                      <a:pPr algn="just" fontAlgn="ctr">
                        <a:lnSpc>
                          <a:spcPct val="120000"/>
                        </a:lnSpc>
                      </a:pPr>
                      <a:r>
                        <a:rPr lang="es-ES" sz="1800" u="none" strike="noStrike" dirty="0">
                          <a:effectLst/>
                        </a:rPr>
                        <a:t>Exención de las prestaciones por las contingencias de enfermedad y fallecimiento por causa de la Covid-19, derivadas de seguros colectivos gratuitos a favor del personal sanitario</a:t>
                      </a:r>
                      <a:endParaRPr lang="es-ES" sz="18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extLst>
                  <a:ext uri="{0D108BD9-81ED-4DB2-BD59-A6C34878D82A}">
                    <a16:rowId xmlns:a16="http://schemas.microsoft.com/office/drawing/2014/main" val="3625784439"/>
                  </a:ext>
                </a:extLst>
              </a:tr>
              <a:tr h="403021">
                <a:tc vMerge="1">
                  <a:txBody>
                    <a:bodyPr/>
                    <a:lstStyle/>
                    <a:p>
                      <a:pPr algn="ctr" fontAlgn="t">
                        <a:lnSpc>
                          <a:spcPct val="120000"/>
                        </a:lnSpc>
                      </a:pPr>
                      <a:endParaRPr lang="es-ES" sz="1800" b="1"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just" fontAlgn="ctr">
                        <a:lnSpc>
                          <a:spcPct val="120000"/>
                        </a:lnSpc>
                      </a:pPr>
                      <a:r>
                        <a:rPr lang="es-ES" sz="1800" b="1" i="0" u="none" strike="noStrike" dirty="0">
                          <a:solidFill>
                            <a:srgbClr val="000000"/>
                          </a:solidFill>
                          <a:effectLst/>
                          <a:latin typeface="Calibri" panose="020F0502020204030204" pitchFamily="34" charset="0"/>
                        </a:rPr>
                        <a:t>AJD</a:t>
                      </a:r>
                    </a:p>
                    <a:p>
                      <a:pPr algn="just" fontAlgn="ctr">
                        <a:lnSpc>
                          <a:spcPct val="120000"/>
                        </a:lnSpc>
                      </a:pPr>
                      <a:r>
                        <a:rPr lang="es-ES" sz="1800" b="0" i="0" u="none" strike="noStrike" dirty="0">
                          <a:solidFill>
                            <a:srgbClr val="000000"/>
                          </a:solidFill>
                          <a:effectLst/>
                          <a:latin typeface="Calibri" panose="020F0502020204030204" pitchFamily="34" charset="0"/>
                        </a:rPr>
                        <a:t>Exención (como en el ámbito de territorio común) de las escrituras que formalicen novaciones y moratorias de préstamos motivadas por lo regulado en relación a la Covid-19</a:t>
                      </a:r>
                    </a:p>
                  </a:txBody>
                  <a:tcPr marL="9525" marR="9525" marT="9525" marB="0"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extLst>
                  <a:ext uri="{0D108BD9-81ED-4DB2-BD59-A6C34878D82A}">
                    <a16:rowId xmlns:a16="http://schemas.microsoft.com/office/drawing/2014/main" val="556666374"/>
                  </a:ext>
                </a:extLst>
              </a:tr>
            </a:tbl>
          </a:graphicData>
        </a:graphic>
      </p:graphicFrame>
    </p:spTree>
    <p:extLst>
      <p:ext uri="{BB962C8B-B14F-4D97-AF65-F5344CB8AC3E}">
        <p14:creationId xmlns:p14="http://schemas.microsoft.com/office/powerpoint/2010/main" val="40972073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6841A8-EA99-4B58-89D8-6FCAB4DC225A}"/>
              </a:ext>
            </a:extLst>
          </p:cNvPr>
          <p:cNvSpPr>
            <a:spLocks noGrp="1"/>
          </p:cNvSpPr>
          <p:nvPr>
            <p:ph type="ctrTitle"/>
          </p:nvPr>
        </p:nvSpPr>
        <p:spPr>
          <a:xfrm>
            <a:off x="6876915" y="3161238"/>
            <a:ext cx="2267086" cy="1790700"/>
          </a:xfrm>
        </p:spPr>
        <p:txBody>
          <a:bodyPr>
            <a:noAutofit/>
          </a:bodyPr>
          <a:lstStyle/>
          <a:p>
            <a:r>
              <a:rPr lang="es-ES" sz="3600" dirty="0"/>
              <a:t>BIZKAIA</a:t>
            </a:r>
            <a:br>
              <a:rPr lang="es-ES" sz="3600" dirty="0"/>
            </a:br>
            <a:r>
              <a:rPr lang="es-ES" sz="3600" dirty="0"/>
              <a:t>ARABA</a:t>
            </a:r>
            <a:br>
              <a:rPr lang="es-ES" sz="3600" dirty="0"/>
            </a:br>
            <a:r>
              <a:rPr lang="es-ES" sz="3600" dirty="0"/>
              <a:t>GIPUZKOA</a:t>
            </a:r>
          </a:p>
        </p:txBody>
      </p:sp>
      <p:pic>
        <p:nvPicPr>
          <p:cNvPr id="4" name="Imagen 3">
            <a:extLst>
              <a:ext uri="{FF2B5EF4-FFF2-40B4-BE49-F238E27FC236}">
                <a16:creationId xmlns:a16="http://schemas.microsoft.com/office/drawing/2014/main" id="{4587CFB2-598C-4233-8798-C89A5E80BC3E}"/>
              </a:ext>
            </a:extLst>
          </p:cNvPr>
          <p:cNvPicPr>
            <a:picLocks noChangeAspect="1"/>
          </p:cNvPicPr>
          <p:nvPr/>
        </p:nvPicPr>
        <p:blipFill rotWithShape="1">
          <a:blip r:embed="rId2"/>
          <a:srcRect l="6133" t="1055"/>
          <a:stretch/>
        </p:blipFill>
        <p:spPr>
          <a:xfrm>
            <a:off x="1" y="4996"/>
            <a:ext cx="6778943" cy="6853004"/>
          </a:xfrm>
          <a:prstGeom prst="rect">
            <a:avLst/>
          </a:prstGeom>
        </p:spPr>
      </p:pic>
      <p:pic>
        <p:nvPicPr>
          <p:cNvPr id="5" name="Imagen 4">
            <a:extLst>
              <a:ext uri="{FF2B5EF4-FFF2-40B4-BE49-F238E27FC236}">
                <a16:creationId xmlns:a16="http://schemas.microsoft.com/office/drawing/2014/main" id="{9331C071-4F2B-4B87-BE89-2ECAD2920CAC}"/>
              </a:ext>
            </a:extLst>
          </p:cNvPr>
          <p:cNvPicPr>
            <a:picLocks noChangeAspect="1"/>
          </p:cNvPicPr>
          <p:nvPr/>
        </p:nvPicPr>
        <p:blipFill>
          <a:blip r:embed="rId3"/>
          <a:stretch>
            <a:fillRect/>
          </a:stretch>
        </p:blipFill>
        <p:spPr>
          <a:xfrm>
            <a:off x="4364055" y="5732566"/>
            <a:ext cx="2329187" cy="943106"/>
          </a:xfrm>
          <a:prstGeom prst="rect">
            <a:avLst/>
          </a:prstGeom>
        </p:spPr>
      </p:pic>
      <p:cxnSp>
        <p:nvCxnSpPr>
          <p:cNvPr id="8" name="Conector recto 7">
            <a:extLst>
              <a:ext uri="{FF2B5EF4-FFF2-40B4-BE49-F238E27FC236}">
                <a16:creationId xmlns:a16="http://schemas.microsoft.com/office/drawing/2014/main" id="{37B1432A-E4FD-4F47-ABA1-B149FE9FD349}"/>
              </a:ext>
            </a:extLst>
          </p:cNvPr>
          <p:cNvCxnSpPr>
            <a:cxnSpLocks/>
          </p:cNvCxnSpPr>
          <p:nvPr/>
        </p:nvCxnSpPr>
        <p:spPr>
          <a:xfrm>
            <a:off x="6827929" y="4996"/>
            <a:ext cx="0" cy="6853004"/>
          </a:xfrm>
          <a:prstGeom prst="line">
            <a:avLst/>
          </a:prstGeom>
          <a:ln w="76200">
            <a:solidFill>
              <a:srgbClr val="DB532A"/>
            </a:solidFill>
          </a:ln>
        </p:spPr>
        <p:style>
          <a:lnRef idx="1">
            <a:schemeClr val="accent1"/>
          </a:lnRef>
          <a:fillRef idx="0">
            <a:schemeClr val="accent1"/>
          </a:fillRef>
          <a:effectRef idx="0">
            <a:schemeClr val="accent1"/>
          </a:effectRef>
          <a:fontRef idx="minor">
            <a:schemeClr val="tx1"/>
          </a:fontRef>
        </p:style>
      </p:cxnSp>
      <p:pic>
        <p:nvPicPr>
          <p:cNvPr id="9" name="Imagen 8">
            <a:extLst>
              <a:ext uri="{FF2B5EF4-FFF2-40B4-BE49-F238E27FC236}">
                <a16:creationId xmlns:a16="http://schemas.microsoft.com/office/drawing/2014/main" id="{DC70BF9C-EB6C-4B69-9C67-1A12DB098311}"/>
              </a:ext>
            </a:extLst>
          </p:cNvPr>
          <p:cNvPicPr>
            <a:picLocks noChangeAspect="1"/>
          </p:cNvPicPr>
          <p:nvPr/>
        </p:nvPicPr>
        <p:blipFill>
          <a:blip r:embed="rId4"/>
          <a:stretch>
            <a:fillRect/>
          </a:stretch>
        </p:blipFill>
        <p:spPr>
          <a:xfrm>
            <a:off x="7047177" y="5732566"/>
            <a:ext cx="1926561" cy="995884"/>
          </a:xfrm>
          <a:prstGeom prst="rect">
            <a:avLst/>
          </a:prstGeom>
        </p:spPr>
      </p:pic>
      <p:pic>
        <p:nvPicPr>
          <p:cNvPr id="6" name="Imagen 5">
            <a:extLst>
              <a:ext uri="{FF2B5EF4-FFF2-40B4-BE49-F238E27FC236}">
                <a16:creationId xmlns:a16="http://schemas.microsoft.com/office/drawing/2014/main" id="{6F65F5E9-4684-4881-A923-89B449CAA03B}"/>
              </a:ext>
            </a:extLst>
          </p:cNvPr>
          <p:cNvPicPr>
            <a:picLocks noChangeAspect="1"/>
          </p:cNvPicPr>
          <p:nvPr/>
        </p:nvPicPr>
        <p:blipFill>
          <a:blip r:embed="rId5"/>
          <a:stretch>
            <a:fillRect/>
          </a:stretch>
        </p:blipFill>
        <p:spPr>
          <a:xfrm rot="16200000">
            <a:off x="-297942" y="1127569"/>
            <a:ext cx="1638300" cy="542925"/>
          </a:xfrm>
          <a:prstGeom prst="rect">
            <a:avLst/>
          </a:prstGeom>
        </p:spPr>
      </p:pic>
      <p:pic>
        <p:nvPicPr>
          <p:cNvPr id="10" name="Imagen 9">
            <a:extLst>
              <a:ext uri="{FF2B5EF4-FFF2-40B4-BE49-F238E27FC236}">
                <a16:creationId xmlns:a16="http://schemas.microsoft.com/office/drawing/2014/main" id="{C0B1B80B-F04A-4E41-8787-83B623448E1B}"/>
              </a:ext>
            </a:extLst>
          </p:cNvPr>
          <p:cNvPicPr>
            <a:picLocks noChangeAspect="1"/>
          </p:cNvPicPr>
          <p:nvPr/>
        </p:nvPicPr>
        <p:blipFill>
          <a:blip r:embed="rId6"/>
          <a:stretch>
            <a:fillRect/>
          </a:stretch>
        </p:blipFill>
        <p:spPr>
          <a:xfrm>
            <a:off x="1811845" y="182328"/>
            <a:ext cx="4796836" cy="4581696"/>
          </a:xfrm>
          <a:prstGeom prst="rect">
            <a:avLst/>
          </a:prstGeom>
        </p:spPr>
      </p:pic>
    </p:spTree>
    <p:extLst>
      <p:ext uri="{BB962C8B-B14F-4D97-AF65-F5344CB8AC3E}">
        <p14:creationId xmlns:p14="http://schemas.microsoft.com/office/powerpoint/2010/main" val="32301025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DFDDDE41-0F94-4D64-9AF9-6D7F9DC90D78}"/>
              </a:ext>
            </a:extLst>
          </p:cNvPr>
          <p:cNvSpPr>
            <a:spLocks noGrp="1"/>
          </p:cNvSpPr>
          <p:nvPr>
            <p:ph idx="1"/>
          </p:nvPr>
        </p:nvSpPr>
        <p:spPr>
          <a:xfrm>
            <a:off x="628650" y="2525267"/>
            <a:ext cx="7886700" cy="2964705"/>
          </a:xfrm>
        </p:spPr>
        <p:txBody>
          <a:bodyPr>
            <a:normAutofit fontScale="70000" lnSpcReduction="20000"/>
          </a:bodyPr>
          <a:lstStyle/>
          <a:p>
            <a:r>
              <a:rPr lang="es-ES" dirty="0"/>
              <a:t>Reconoce competencias para regular, </a:t>
            </a:r>
            <a:r>
              <a:rPr lang="es-ES" dirty="0" err="1"/>
              <a:t>exaccionar</a:t>
            </a:r>
            <a:r>
              <a:rPr lang="es-ES" dirty="0"/>
              <a:t>, gestionar, inspeccionar, revisar… sobre los principales impuestos.</a:t>
            </a:r>
          </a:p>
          <a:p>
            <a:r>
              <a:rPr lang="es-ES" dirty="0"/>
              <a:t>Con ciertos limites:</a:t>
            </a:r>
          </a:p>
          <a:p>
            <a:pPr lvl="1"/>
            <a:r>
              <a:rPr lang="es-ES" dirty="0"/>
              <a:t>Solidaridad</a:t>
            </a:r>
          </a:p>
          <a:p>
            <a:pPr lvl="1"/>
            <a:r>
              <a:rPr lang="es-ES" dirty="0"/>
              <a:t>Atención a la estructura general impositiva del Estado</a:t>
            </a:r>
          </a:p>
          <a:p>
            <a:pPr lvl="1"/>
            <a:r>
              <a:rPr lang="es-ES" dirty="0"/>
              <a:t>Coordinación, armonización fiscal y colaboración con el Estado</a:t>
            </a:r>
          </a:p>
          <a:p>
            <a:pPr lvl="1"/>
            <a:r>
              <a:rPr lang="es-ES" dirty="0"/>
              <a:t>Coordinación, armonización fiscal y colaboración entre Territorios Forales</a:t>
            </a:r>
          </a:p>
          <a:p>
            <a:endParaRPr lang="es-ES" dirty="0"/>
          </a:p>
        </p:txBody>
      </p:sp>
      <p:pic>
        <p:nvPicPr>
          <p:cNvPr id="4" name="Imagen 3">
            <a:extLst>
              <a:ext uri="{FF2B5EF4-FFF2-40B4-BE49-F238E27FC236}">
                <a16:creationId xmlns:a16="http://schemas.microsoft.com/office/drawing/2014/main" id="{2A2CCBBE-1669-439F-8180-71B7ECF72402}"/>
              </a:ext>
            </a:extLst>
          </p:cNvPr>
          <p:cNvPicPr>
            <a:picLocks noChangeAspect="1"/>
          </p:cNvPicPr>
          <p:nvPr/>
        </p:nvPicPr>
        <p:blipFill rotWithShape="1">
          <a:blip r:embed="rId2"/>
          <a:srcRect l="-1" r="2587"/>
          <a:stretch/>
        </p:blipFill>
        <p:spPr>
          <a:xfrm>
            <a:off x="113759" y="857251"/>
            <a:ext cx="1865264" cy="621593"/>
          </a:xfrm>
          <a:prstGeom prst="rect">
            <a:avLst/>
          </a:prstGeom>
        </p:spPr>
      </p:pic>
      <p:cxnSp>
        <p:nvCxnSpPr>
          <p:cNvPr id="6" name="Conector recto 5">
            <a:extLst>
              <a:ext uri="{FF2B5EF4-FFF2-40B4-BE49-F238E27FC236}">
                <a16:creationId xmlns:a16="http://schemas.microsoft.com/office/drawing/2014/main" id="{AAD80DD5-A0C4-4BE3-A4EB-6EDCB0DC6755}"/>
              </a:ext>
            </a:extLst>
          </p:cNvPr>
          <p:cNvCxnSpPr/>
          <p:nvPr/>
        </p:nvCxnSpPr>
        <p:spPr>
          <a:xfrm>
            <a:off x="0" y="1531095"/>
            <a:ext cx="9144000" cy="0"/>
          </a:xfrm>
          <a:prstGeom prst="line">
            <a:avLst/>
          </a:prstGeom>
          <a:ln w="76200">
            <a:solidFill>
              <a:srgbClr val="D44A24"/>
            </a:solidFill>
          </a:ln>
        </p:spPr>
        <p:style>
          <a:lnRef idx="1">
            <a:schemeClr val="accent1"/>
          </a:lnRef>
          <a:fillRef idx="0">
            <a:schemeClr val="accent1"/>
          </a:fillRef>
          <a:effectRef idx="0">
            <a:schemeClr val="accent1"/>
          </a:effectRef>
          <a:fontRef idx="minor">
            <a:schemeClr val="tx1"/>
          </a:fontRef>
        </p:style>
      </p:cxnSp>
      <p:cxnSp>
        <p:nvCxnSpPr>
          <p:cNvPr id="7" name="Conector recto 6">
            <a:extLst>
              <a:ext uri="{FF2B5EF4-FFF2-40B4-BE49-F238E27FC236}">
                <a16:creationId xmlns:a16="http://schemas.microsoft.com/office/drawing/2014/main" id="{028CD752-FC9C-4F1A-B302-7F28E5BB9490}"/>
              </a:ext>
            </a:extLst>
          </p:cNvPr>
          <p:cNvCxnSpPr/>
          <p:nvPr/>
        </p:nvCxnSpPr>
        <p:spPr>
          <a:xfrm>
            <a:off x="0" y="1593143"/>
            <a:ext cx="9144000" cy="0"/>
          </a:xfrm>
          <a:prstGeom prst="line">
            <a:avLst/>
          </a:prstGeom>
          <a:ln w="76200">
            <a:solidFill>
              <a:srgbClr val="FFCC2D"/>
            </a:solidFill>
          </a:ln>
        </p:spPr>
        <p:style>
          <a:lnRef idx="1">
            <a:schemeClr val="accent1"/>
          </a:lnRef>
          <a:fillRef idx="0">
            <a:schemeClr val="accent1"/>
          </a:fillRef>
          <a:effectRef idx="0">
            <a:schemeClr val="accent1"/>
          </a:effectRef>
          <a:fontRef idx="minor">
            <a:schemeClr val="tx1"/>
          </a:fontRef>
        </p:style>
      </p:cxnSp>
      <p:sp>
        <p:nvSpPr>
          <p:cNvPr id="10" name="Rectángulo 9">
            <a:extLst>
              <a:ext uri="{FF2B5EF4-FFF2-40B4-BE49-F238E27FC236}">
                <a16:creationId xmlns:a16="http://schemas.microsoft.com/office/drawing/2014/main" id="{724ED1A3-C58C-4BF3-A976-23789D045538}"/>
              </a:ext>
            </a:extLst>
          </p:cNvPr>
          <p:cNvSpPr/>
          <p:nvPr/>
        </p:nvSpPr>
        <p:spPr>
          <a:xfrm>
            <a:off x="1979023" y="857250"/>
            <a:ext cx="5362303" cy="621585"/>
          </a:xfrm>
          <a:prstGeom prst="rect">
            <a:avLst/>
          </a:prstGeom>
          <a:solidFill>
            <a:srgbClr val="FFCC2D"/>
          </a:solidFill>
          <a:ln>
            <a:solidFill>
              <a:srgbClr val="FFCC2D"/>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S" sz="1350" dirty="0">
                <a:solidFill>
                  <a:schemeClr val="tx1"/>
                </a:solidFill>
              </a:rPr>
              <a:t>PANORAMA de la FISCALIDAD AUTONOMICA y FORAL 2020</a:t>
            </a:r>
          </a:p>
          <a:p>
            <a:pPr algn="ctr"/>
            <a:r>
              <a:rPr lang="es-ES" sz="1350" dirty="0">
                <a:solidFill>
                  <a:schemeClr val="tx1"/>
                </a:solidFill>
              </a:rPr>
              <a:t>TERRITORIOS FORALES de BIZKAIA, ARABA y GIPUZKOA</a:t>
            </a:r>
          </a:p>
        </p:txBody>
      </p:sp>
      <p:pic>
        <p:nvPicPr>
          <p:cNvPr id="11" name="Imagen 10">
            <a:extLst>
              <a:ext uri="{FF2B5EF4-FFF2-40B4-BE49-F238E27FC236}">
                <a16:creationId xmlns:a16="http://schemas.microsoft.com/office/drawing/2014/main" id="{549D8436-6916-435C-BCF5-6A214BA01368}"/>
              </a:ext>
            </a:extLst>
          </p:cNvPr>
          <p:cNvPicPr>
            <a:picLocks noChangeAspect="1"/>
          </p:cNvPicPr>
          <p:nvPr/>
        </p:nvPicPr>
        <p:blipFill>
          <a:blip r:embed="rId3"/>
          <a:stretch>
            <a:fillRect/>
          </a:stretch>
        </p:blipFill>
        <p:spPr>
          <a:xfrm>
            <a:off x="7700554" y="857251"/>
            <a:ext cx="1225184" cy="633326"/>
          </a:xfrm>
          <a:prstGeom prst="rect">
            <a:avLst/>
          </a:prstGeom>
        </p:spPr>
      </p:pic>
      <p:sp>
        <p:nvSpPr>
          <p:cNvPr id="9" name="CuadroTexto 8">
            <a:extLst>
              <a:ext uri="{FF2B5EF4-FFF2-40B4-BE49-F238E27FC236}">
                <a16:creationId xmlns:a16="http://schemas.microsoft.com/office/drawing/2014/main" id="{4EAA6632-4CBE-48FE-BEF6-3ED834C734C3}"/>
              </a:ext>
            </a:extLst>
          </p:cNvPr>
          <p:cNvSpPr txBox="1"/>
          <p:nvPr/>
        </p:nvSpPr>
        <p:spPr>
          <a:xfrm>
            <a:off x="1165836" y="1875228"/>
            <a:ext cx="5435752" cy="323165"/>
          </a:xfrm>
          <a:prstGeom prst="rect">
            <a:avLst/>
          </a:prstGeom>
          <a:noFill/>
        </p:spPr>
        <p:txBody>
          <a:bodyPr wrap="square" rtlCol="0">
            <a:spAutoFit/>
          </a:bodyPr>
          <a:lstStyle/>
          <a:p>
            <a:r>
              <a:rPr lang="es-ES" sz="1500" b="1" dirty="0">
                <a:solidFill>
                  <a:srgbClr val="C00000"/>
                </a:solidFill>
              </a:rPr>
              <a:t>Concierto económico</a:t>
            </a:r>
          </a:p>
        </p:txBody>
      </p:sp>
      <p:pic>
        <p:nvPicPr>
          <p:cNvPr id="12" name="Imagen 11">
            <a:extLst>
              <a:ext uri="{FF2B5EF4-FFF2-40B4-BE49-F238E27FC236}">
                <a16:creationId xmlns:a16="http://schemas.microsoft.com/office/drawing/2014/main" id="{B61E0F7A-C651-44D8-BCE4-7ECF08A8B59A}"/>
              </a:ext>
            </a:extLst>
          </p:cNvPr>
          <p:cNvPicPr>
            <a:picLocks noChangeAspect="1"/>
          </p:cNvPicPr>
          <p:nvPr/>
        </p:nvPicPr>
        <p:blipFill>
          <a:blip r:embed="rId4"/>
          <a:stretch>
            <a:fillRect/>
          </a:stretch>
        </p:blipFill>
        <p:spPr>
          <a:xfrm>
            <a:off x="768851" y="1882965"/>
            <a:ext cx="471489" cy="257176"/>
          </a:xfrm>
          <a:prstGeom prst="rect">
            <a:avLst/>
          </a:prstGeom>
        </p:spPr>
      </p:pic>
    </p:spTree>
    <p:extLst>
      <p:ext uri="{BB962C8B-B14F-4D97-AF65-F5344CB8AC3E}">
        <p14:creationId xmlns:p14="http://schemas.microsoft.com/office/powerpoint/2010/main" val="16489151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n 15">
            <a:extLst>
              <a:ext uri="{FF2B5EF4-FFF2-40B4-BE49-F238E27FC236}">
                <a16:creationId xmlns:a16="http://schemas.microsoft.com/office/drawing/2014/main" id="{1E60DD0B-1FD6-4EA1-8AAA-2F326194D29B}"/>
              </a:ext>
            </a:extLst>
          </p:cNvPr>
          <p:cNvPicPr>
            <a:picLocks noChangeAspect="1"/>
          </p:cNvPicPr>
          <p:nvPr/>
        </p:nvPicPr>
        <p:blipFill>
          <a:blip r:embed="rId3"/>
          <a:stretch>
            <a:fillRect/>
          </a:stretch>
        </p:blipFill>
        <p:spPr>
          <a:xfrm>
            <a:off x="586576" y="2567529"/>
            <a:ext cx="4780934" cy="3183929"/>
          </a:xfrm>
          <a:prstGeom prst="rect">
            <a:avLst/>
          </a:prstGeom>
        </p:spPr>
      </p:pic>
      <p:pic>
        <p:nvPicPr>
          <p:cNvPr id="4" name="Imagen 3">
            <a:extLst>
              <a:ext uri="{FF2B5EF4-FFF2-40B4-BE49-F238E27FC236}">
                <a16:creationId xmlns:a16="http://schemas.microsoft.com/office/drawing/2014/main" id="{2A2CCBBE-1669-439F-8180-71B7ECF72402}"/>
              </a:ext>
            </a:extLst>
          </p:cNvPr>
          <p:cNvPicPr>
            <a:picLocks noChangeAspect="1"/>
          </p:cNvPicPr>
          <p:nvPr/>
        </p:nvPicPr>
        <p:blipFill rotWithShape="1">
          <a:blip r:embed="rId4"/>
          <a:srcRect l="-1" r="2587"/>
          <a:stretch/>
        </p:blipFill>
        <p:spPr>
          <a:xfrm>
            <a:off x="113759" y="857251"/>
            <a:ext cx="1865264" cy="621593"/>
          </a:xfrm>
          <a:prstGeom prst="rect">
            <a:avLst/>
          </a:prstGeom>
        </p:spPr>
      </p:pic>
      <p:cxnSp>
        <p:nvCxnSpPr>
          <p:cNvPr id="6" name="Conector recto 5">
            <a:extLst>
              <a:ext uri="{FF2B5EF4-FFF2-40B4-BE49-F238E27FC236}">
                <a16:creationId xmlns:a16="http://schemas.microsoft.com/office/drawing/2014/main" id="{AAD80DD5-A0C4-4BE3-A4EB-6EDCB0DC6755}"/>
              </a:ext>
            </a:extLst>
          </p:cNvPr>
          <p:cNvCxnSpPr/>
          <p:nvPr/>
        </p:nvCxnSpPr>
        <p:spPr>
          <a:xfrm>
            <a:off x="0" y="1531095"/>
            <a:ext cx="9144000" cy="0"/>
          </a:xfrm>
          <a:prstGeom prst="line">
            <a:avLst/>
          </a:prstGeom>
          <a:ln w="76200">
            <a:solidFill>
              <a:srgbClr val="D44A24"/>
            </a:solidFill>
          </a:ln>
        </p:spPr>
        <p:style>
          <a:lnRef idx="1">
            <a:schemeClr val="accent1"/>
          </a:lnRef>
          <a:fillRef idx="0">
            <a:schemeClr val="accent1"/>
          </a:fillRef>
          <a:effectRef idx="0">
            <a:schemeClr val="accent1"/>
          </a:effectRef>
          <a:fontRef idx="minor">
            <a:schemeClr val="tx1"/>
          </a:fontRef>
        </p:style>
      </p:cxnSp>
      <p:cxnSp>
        <p:nvCxnSpPr>
          <p:cNvPr id="7" name="Conector recto 6">
            <a:extLst>
              <a:ext uri="{FF2B5EF4-FFF2-40B4-BE49-F238E27FC236}">
                <a16:creationId xmlns:a16="http://schemas.microsoft.com/office/drawing/2014/main" id="{028CD752-FC9C-4F1A-B302-7F28E5BB9490}"/>
              </a:ext>
            </a:extLst>
          </p:cNvPr>
          <p:cNvCxnSpPr/>
          <p:nvPr/>
        </p:nvCxnSpPr>
        <p:spPr>
          <a:xfrm>
            <a:off x="0" y="1593143"/>
            <a:ext cx="9144000" cy="0"/>
          </a:xfrm>
          <a:prstGeom prst="line">
            <a:avLst/>
          </a:prstGeom>
          <a:ln w="76200">
            <a:solidFill>
              <a:srgbClr val="FFCC2D"/>
            </a:solidFill>
          </a:ln>
        </p:spPr>
        <p:style>
          <a:lnRef idx="1">
            <a:schemeClr val="accent1"/>
          </a:lnRef>
          <a:fillRef idx="0">
            <a:schemeClr val="accent1"/>
          </a:fillRef>
          <a:effectRef idx="0">
            <a:schemeClr val="accent1"/>
          </a:effectRef>
          <a:fontRef idx="minor">
            <a:schemeClr val="tx1"/>
          </a:fontRef>
        </p:style>
      </p:cxnSp>
      <p:sp>
        <p:nvSpPr>
          <p:cNvPr id="10" name="Rectángulo 9">
            <a:extLst>
              <a:ext uri="{FF2B5EF4-FFF2-40B4-BE49-F238E27FC236}">
                <a16:creationId xmlns:a16="http://schemas.microsoft.com/office/drawing/2014/main" id="{724ED1A3-C58C-4BF3-A976-23789D045538}"/>
              </a:ext>
            </a:extLst>
          </p:cNvPr>
          <p:cNvSpPr/>
          <p:nvPr/>
        </p:nvSpPr>
        <p:spPr>
          <a:xfrm>
            <a:off x="1979023" y="857250"/>
            <a:ext cx="5362303" cy="621585"/>
          </a:xfrm>
          <a:prstGeom prst="rect">
            <a:avLst/>
          </a:prstGeom>
          <a:solidFill>
            <a:srgbClr val="FFCC2D"/>
          </a:solidFill>
          <a:ln>
            <a:solidFill>
              <a:srgbClr val="FFCC2D"/>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S" sz="1350" dirty="0">
                <a:solidFill>
                  <a:schemeClr val="tx1"/>
                </a:solidFill>
              </a:rPr>
              <a:t>PANORAMA de la FISCALIDAD AUTONOMICA y FORAL 2020</a:t>
            </a:r>
          </a:p>
          <a:p>
            <a:pPr algn="ctr"/>
            <a:r>
              <a:rPr lang="es-ES" sz="1350" dirty="0">
                <a:solidFill>
                  <a:schemeClr val="tx1"/>
                </a:solidFill>
              </a:rPr>
              <a:t>TERRITORIOS FORALES de BIZKAIA, ARABA y GIPUZKOA</a:t>
            </a:r>
          </a:p>
        </p:txBody>
      </p:sp>
      <p:pic>
        <p:nvPicPr>
          <p:cNvPr id="11" name="Imagen 10">
            <a:extLst>
              <a:ext uri="{FF2B5EF4-FFF2-40B4-BE49-F238E27FC236}">
                <a16:creationId xmlns:a16="http://schemas.microsoft.com/office/drawing/2014/main" id="{549D8436-6916-435C-BCF5-6A214BA01368}"/>
              </a:ext>
            </a:extLst>
          </p:cNvPr>
          <p:cNvPicPr>
            <a:picLocks noChangeAspect="1"/>
          </p:cNvPicPr>
          <p:nvPr/>
        </p:nvPicPr>
        <p:blipFill>
          <a:blip r:embed="rId5"/>
          <a:stretch>
            <a:fillRect/>
          </a:stretch>
        </p:blipFill>
        <p:spPr>
          <a:xfrm>
            <a:off x="7700554" y="857251"/>
            <a:ext cx="1225184" cy="633326"/>
          </a:xfrm>
          <a:prstGeom prst="rect">
            <a:avLst/>
          </a:prstGeom>
        </p:spPr>
      </p:pic>
      <p:sp>
        <p:nvSpPr>
          <p:cNvPr id="13" name="Rectángulo 12">
            <a:extLst>
              <a:ext uri="{FF2B5EF4-FFF2-40B4-BE49-F238E27FC236}">
                <a16:creationId xmlns:a16="http://schemas.microsoft.com/office/drawing/2014/main" id="{51E451AB-6856-45DE-BB06-B2C6D27BC4F8}"/>
              </a:ext>
            </a:extLst>
          </p:cNvPr>
          <p:cNvSpPr/>
          <p:nvPr/>
        </p:nvSpPr>
        <p:spPr>
          <a:xfrm>
            <a:off x="3820886" y="3143250"/>
            <a:ext cx="359229" cy="391886"/>
          </a:xfrm>
          <a:prstGeom prst="rect">
            <a:avLst/>
          </a:prstGeom>
          <a:noFill/>
          <a:ln w="38100">
            <a:solidFill>
              <a:srgbClr val="DB532A"/>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S" sz="1350"/>
          </a:p>
        </p:txBody>
      </p:sp>
      <p:sp>
        <p:nvSpPr>
          <p:cNvPr id="14" name="Rectángulo 13">
            <a:extLst>
              <a:ext uri="{FF2B5EF4-FFF2-40B4-BE49-F238E27FC236}">
                <a16:creationId xmlns:a16="http://schemas.microsoft.com/office/drawing/2014/main" id="{5E2CABFF-4C97-4496-A043-A1E768CC9592}"/>
              </a:ext>
            </a:extLst>
          </p:cNvPr>
          <p:cNvSpPr/>
          <p:nvPr/>
        </p:nvSpPr>
        <p:spPr>
          <a:xfrm>
            <a:off x="3820886" y="4077244"/>
            <a:ext cx="359229" cy="391886"/>
          </a:xfrm>
          <a:prstGeom prst="rect">
            <a:avLst/>
          </a:prstGeom>
          <a:noFill/>
          <a:ln w="38100">
            <a:solidFill>
              <a:srgbClr val="DB532A"/>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S" sz="1350"/>
          </a:p>
        </p:txBody>
      </p:sp>
      <p:graphicFrame>
        <p:nvGraphicFramePr>
          <p:cNvPr id="15" name="Gráfico 14">
            <a:extLst>
              <a:ext uri="{FF2B5EF4-FFF2-40B4-BE49-F238E27FC236}">
                <a16:creationId xmlns:a16="http://schemas.microsoft.com/office/drawing/2014/main" id="{96273F99-ECA3-42A8-8895-1D90033A7BA1}"/>
              </a:ext>
            </a:extLst>
          </p:cNvPr>
          <p:cNvGraphicFramePr>
            <a:graphicFrameLocks/>
          </p:cNvGraphicFramePr>
          <p:nvPr/>
        </p:nvGraphicFramePr>
        <p:xfrm>
          <a:off x="5617845" y="2850968"/>
          <a:ext cx="2571750" cy="2057400"/>
        </p:xfrm>
        <a:graphic>
          <a:graphicData uri="http://schemas.openxmlformats.org/drawingml/2006/chart">
            <c:chart xmlns:c="http://schemas.openxmlformats.org/drawingml/2006/chart" xmlns:r="http://schemas.openxmlformats.org/officeDocument/2006/relationships" r:id="rId6"/>
          </a:graphicData>
        </a:graphic>
      </p:graphicFrame>
      <p:sp>
        <p:nvSpPr>
          <p:cNvPr id="17" name="CuadroTexto 16">
            <a:extLst>
              <a:ext uri="{FF2B5EF4-FFF2-40B4-BE49-F238E27FC236}">
                <a16:creationId xmlns:a16="http://schemas.microsoft.com/office/drawing/2014/main" id="{9C6C4892-D986-4EFA-88F2-3D6ED13FDAA1}"/>
              </a:ext>
            </a:extLst>
          </p:cNvPr>
          <p:cNvSpPr txBox="1"/>
          <p:nvPr/>
        </p:nvSpPr>
        <p:spPr>
          <a:xfrm>
            <a:off x="1165836" y="1875228"/>
            <a:ext cx="5435752" cy="323165"/>
          </a:xfrm>
          <a:prstGeom prst="rect">
            <a:avLst/>
          </a:prstGeom>
          <a:noFill/>
        </p:spPr>
        <p:txBody>
          <a:bodyPr wrap="square" rtlCol="0">
            <a:spAutoFit/>
          </a:bodyPr>
          <a:lstStyle/>
          <a:p>
            <a:r>
              <a:rPr lang="es-ES" sz="1500" b="1" dirty="0">
                <a:solidFill>
                  <a:srgbClr val="C00000"/>
                </a:solidFill>
              </a:rPr>
              <a:t>Relevancia de las diferencias en la recaudación</a:t>
            </a:r>
          </a:p>
        </p:txBody>
      </p:sp>
      <p:pic>
        <p:nvPicPr>
          <p:cNvPr id="18" name="Imagen 17">
            <a:extLst>
              <a:ext uri="{FF2B5EF4-FFF2-40B4-BE49-F238E27FC236}">
                <a16:creationId xmlns:a16="http://schemas.microsoft.com/office/drawing/2014/main" id="{8F6A95EC-0000-47B5-A1FA-CB8FCDE483A7}"/>
              </a:ext>
            </a:extLst>
          </p:cNvPr>
          <p:cNvPicPr>
            <a:picLocks noChangeAspect="1"/>
          </p:cNvPicPr>
          <p:nvPr/>
        </p:nvPicPr>
        <p:blipFill>
          <a:blip r:embed="rId7"/>
          <a:stretch>
            <a:fillRect/>
          </a:stretch>
        </p:blipFill>
        <p:spPr>
          <a:xfrm>
            <a:off x="768851" y="1882965"/>
            <a:ext cx="471489" cy="257176"/>
          </a:xfrm>
          <a:prstGeom prst="rect">
            <a:avLst/>
          </a:prstGeom>
        </p:spPr>
      </p:pic>
    </p:spTree>
    <p:extLst>
      <p:ext uri="{BB962C8B-B14F-4D97-AF65-F5344CB8AC3E}">
        <p14:creationId xmlns:p14="http://schemas.microsoft.com/office/powerpoint/2010/main" val="34099449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2A2CCBBE-1669-439F-8180-71B7ECF72402}"/>
              </a:ext>
            </a:extLst>
          </p:cNvPr>
          <p:cNvPicPr>
            <a:picLocks noChangeAspect="1"/>
          </p:cNvPicPr>
          <p:nvPr/>
        </p:nvPicPr>
        <p:blipFill rotWithShape="1">
          <a:blip r:embed="rId2"/>
          <a:srcRect l="-1" r="2587"/>
          <a:stretch/>
        </p:blipFill>
        <p:spPr>
          <a:xfrm>
            <a:off x="113759" y="857251"/>
            <a:ext cx="1865264" cy="621593"/>
          </a:xfrm>
          <a:prstGeom prst="rect">
            <a:avLst/>
          </a:prstGeom>
        </p:spPr>
      </p:pic>
      <p:cxnSp>
        <p:nvCxnSpPr>
          <p:cNvPr id="6" name="Conector recto 5">
            <a:extLst>
              <a:ext uri="{FF2B5EF4-FFF2-40B4-BE49-F238E27FC236}">
                <a16:creationId xmlns:a16="http://schemas.microsoft.com/office/drawing/2014/main" id="{AAD80DD5-A0C4-4BE3-A4EB-6EDCB0DC6755}"/>
              </a:ext>
            </a:extLst>
          </p:cNvPr>
          <p:cNvCxnSpPr/>
          <p:nvPr/>
        </p:nvCxnSpPr>
        <p:spPr>
          <a:xfrm>
            <a:off x="0" y="1531095"/>
            <a:ext cx="9144000" cy="0"/>
          </a:xfrm>
          <a:prstGeom prst="line">
            <a:avLst/>
          </a:prstGeom>
          <a:ln w="76200">
            <a:solidFill>
              <a:srgbClr val="D44A24"/>
            </a:solidFill>
          </a:ln>
        </p:spPr>
        <p:style>
          <a:lnRef idx="1">
            <a:schemeClr val="accent1"/>
          </a:lnRef>
          <a:fillRef idx="0">
            <a:schemeClr val="accent1"/>
          </a:fillRef>
          <a:effectRef idx="0">
            <a:schemeClr val="accent1"/>
          </a:effectRef>
          <a:fontRef idx="minor">
            <a:schemeClr val="tx1"/>
          </a:fontRef>
        </p:style>
      </p:cxnSp>
      <p:cxnSp>
        <p:nvCxnSpPr>
          <p:cNvPr id="7" name="Conector recto 6">
            <a:extLst>
              <a:ext uri="{FF2B5EF4-FFF2-40B4-BE49-F238E27FC236}">
                <a16:creationId xmlns:a16="http://schemas.microsoft.com/office/drawing/2014/main" id="{028CD752-FC9C-4F1A-B302-7F28E5BB9490}"/>
              </a:ext>
            </a:extLst>
          </p:cNvPr>
          <p:cNvCxnSpPr/>
          <p:nvPr/>
        </p:nvCxnSpPr>
        <p:spPr>
          <a:xfrm>
            <a:off x="0" y="1593143"/>
            <a:ext cx="9144000" cy="0"/>
          </a:xfrm>
          <a:prstGeom prst="line">
            <a:avLst/>
          </a:prstGeom>
          <a:ln w="76200">
            <a:solidFill>
              <a:srgbClr val="FFCC2D"/>
            </a:solidFill>
          </a:ln>
        </p:spPr>
        <p:style>
          <a:lnRef idx="1">
            <a:schemeClr val="accent1"/>
          </a:lnRef>
          <a:fillRef idx="0">
            <a:schemeClr val="accent1"/>
          </a:fillRef>
          <a:effectRef idx="0">
            <a:schemeClr val="accent1"/>
          </a:effectRef>
          <a:fontRef idx="minor">
            <a:schemeClr val="tx1"/>
          </a:fontRef>
        </p:style>
      </p:cxnSp>
      <p:sp>
        <p:nvSpPr>
          <p:cNvPr id="10" name="Rectángulo 9">
            <a:extLst>
              <a:ext uri="{FF2B5EF4-FFF2-40B4-BE49-F238E27FC236}">
                <a16:creationId xmlns:a16="http://schemas.microsoft.com/office/drawing/2014/main" id="{724ED1A3-C58C-4BF3-A976-23789D045538}"/>
              </a:ext>
            </a:extLst>
          </p:cNvPr>
          <p:cNvSpPr/>
          <p:nvPr/>
        </p:nvSpPr>
        <p:spPr>
          <a:xfrm>
            <a:off x="1979023" y="857250"/>
            <a:ext cx="5362303" cy="621585"/>
          </a:xfrm>
          <a:prstGeom prst="rect">
            <a:avLst/>
          </a:prstGeom>
          <a:solidFill>
            <a:srgbClr val="FFCC2D"/>
          </a:solidFill>
          <a:ln>
            <a:solidFill>
              <a:srgbClr val="FFCC2D"/>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S" sz="1350" dirty="0">
                <a:solidFill>
                  <a:schemeClr val="tx1"/>
                </a:solidFill>
              </a:rPr>
              <a:t>PANORAMA de la FISCALIDAD AUTONOMICA y FORAL 2020</a:t>
            </a:r>
          </a:p>
          <a:p>
            <a:pPr algn="ctr"/>
            <a:r>
              <a:rPr lang="es-ES" sz="1350" dirty="0">
                <a:solidFill>
                  <a:schemeClr val="tx1"/>
                </a:solidFill>
              </a:rPr>
              <a:t>TERRITORIOS FORALES de BIZKAIA, ARABA y GIPUZKOA</a:t>
            </a:r>
          </a:p>
        </p:txBody>
      </p:sp>
      <p:pic>
        <p:nvPicPr>
          <p:cNvPr id="11" name="Imagen 10">
            <a:extLst>
              <a:ext uri="{FF2B5EF4-FFF2-40B4-BE49-F238E27FC236}">
                <a16:creationId xmlns:a16="http://schemas.microsoft.com/office/drawing/2014/main" id="{549D8436-6916-435C-BCF5-6A214BA01368}"/>
              </a:ext>
            </a:extLst>
          </p:cNvPr>
          <p:cNvPicPr>
            <a:picLocks noChangeAspect="1"/>
          </p:cNvPicPr>
          <p:nvPr/>
        </p:nvPicPr>
        <p:blipFill>
          <a:blip r:embed="rId3"/>
          <a:stretch>
            <a:fillRect/>
          </a:stretch>
        </p:blipFill>
        <p:spPr>
          <a:xfrm>
            <a:off x="7700554" y="857251"/>
            <a:ext cx="1225184" cy="633326"/>
          </a:xfrm>
          <a:prstGeom prst="rect">
            <a:avLst/>
          </a:prstGeom>
        </p:spPr>
      </p:pic>
      <p:pic>
        <p:nvPicPr>
          <p:cNvPr id="17" name="Imagen 16">
            <a:extLst>
              <a:ext uri="{FF2B5EF4-FFF2-40B4-BE49-F238E27FC236}">
                <a16:creationId xmlns:a16="http://schemas.microsoft.com/office/drawing/2014/main" id="{F030499A-19AC-472E-AD35-D01821AF9E52}"/>
              </a:ext>
            </a:extLst>
          </p:cNvPr>
          <p:cNvPicPr>
            <a:picLocks noChangeAspect="1"/>
          </p:cNvPicPr>
          <p:nvPr/>
        </p:nvPicPr>
        <p:blipFill>
          <a:blip r:embed="rId4"/>
          <a:stretch>
            <a:fillRect/>
          </a:stretch>
        </p:blipFill>
        <p:spPr>
          <a:xfrm>
            <a:off x="562964" y="2078832"/>
            <a:ext cx="4881233" cy="3248074"/>
          </a:xfrm>
          <a:prstGeom prst="rect">
            <a:avLst/>
          </a:prstGeom>
        </p:spPr>
      </p:pic>
      <p:pic>
        <p:nvPicPr>
          <p:cNvPr id="18" name="Imagen 17">
            <a:extLst>
              <a:ext uri="{FF2B5EF4-FFF2-40B4-BE49-F238E27FC236}">
                <a16:creationId xmlns:a16="http://schemas.microsoft.com/office/drawing/2014/main" id="{6C0CE810-CBB1-426E-A60E-0117295FFBE0}"/>
              </a:ext>
            </a:extLst>
          </p:cNvPr>
          <p:cNvPicPr>
            <a:picLocks noChangeAspect="1"/>
          </p:cNvPicPr>
          <p:nvPr/>
        </p:nvPicPr>
        <p:blipFill>
          <a:blip r:embed="rId5"/>
          <a:stretch>
            <a:fillRect/>
          </a:stretch>
        </p:blipFill>
        <p:spPr>
          <a:xfrm>
            <a:off x="562965" y="5327166"/>
            <a:ext cx="4727143" cy="467243"/>
          </a:xfrm>
          <a:prstGeom prst="rect">
            <a:avLst/>
          </a:prstGeom>
        </p:spPr>
      </p:pic>
      <mc:AlternateContent xmlns:mc="http://schemas.openxmlformats.org/markup-compatibility/2006" xmlns:p14="http://schemas.microsoft.com/office/powerpoint/2010/main">
        <mc:Choice Requires="p14">
          <p:contentPart p14:bwMode="auto" r:id="rId6">
            <p14:nvContentPartPr>
              <p14:cNvPr id="9" name="Entrada de lápiz 8">
                <a:extLst>
                  <a:ext uri="{FF2B5EF4-FFF2-40B4-BE49-F238E27FC236}">
                    <a16:creationId xmlns:a16="http://schemas.microsoft.com/office/drawing/2014/main" id="{EDDD610F-C9F6-44DE-BF7C-F409D7F13ABC}"/>
                  </a:ext>
                </a:extLst>
              </p14:cNvPr>
              <p14:cNvContentPartPr/>
              <p14:nvPr/>
            </p14:nvContentPartPr>
            <p14:xfrm>
              <a:off x="3483978" y="4996194"/>
              <a:ext cx="266760" cy="270"/>
            </p14:xfrm>
          </p:contentPart>
        </mc:Choice>
        <mc:Fallback xmlns="">
          <p:pic>
            <p:nvPicPr>
              <p:cNvPr id="9" name="Entrada de lápiz 8">
                <a:extLst>
                  <a:ext uri="{FF2B5EF4-FFF2-40B4-BE49-F238E27FC236}">
                    <a16:creationId xmlns:a16="http://schemas.microsoft.com/office/drawing/2014/main" id="{EDDD610F-C9F6-44DE-BF7C-F409D7F13ABC}"/>
                  </a:ext>
                </a:extLst>
              </p:cNvPr>
              <p:cNvPicPr/>
              <p:nvPr/>
            </p:nvPicPr>
            <p:blipFill>
              <a:blip r:embed="rId7"/>
              <a:stretch>
                <a:fillRect/>
              </a:stretch>
            </p:blipFill>
            <p:spPr>
              <a:xfrm>
                <a:off x="3474978" y="4989444"/>
                <a:ext cx="284400" cy="135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9" name="Entrada de lápiz 18">
                <a:extLst>
                  <a:ext uri="{FF2B5EF4-FFF2-40B4-BE49-F238E27FC236}">
                    <a16:creationId xmlns:a16="http://schemas.microsoft.com/office/drawing/2014/main" id="{F4A3E22A-D7B4-4515-83B7-44243E8C4B6D}"/>
                  </a:ext>
                </a:extLst>
              </p14:cNvPr>
              <p14:cNvContentPartPr/>
              <p14:nvPr/>
            </p14:nvContentPartPr>
            <p14:xfrm>
              <a:off x="663682" y="4998545"/>
              <a:ext cx="508140" cy="270"/>
            </p14:xfrm>
          </p:contentPart>
        </mc:Choice>
        <mc:Fallback xmlns="">
          <p:pic>
            <p:nvPicPr>
              <p:cNvPr id="19" name="Entrada de lápiz 18">
                <a:extLst>
                  <a:ext uri="{FF2B5EF4-FFF2-40B4-BE49-F238E27FC236}">
                    <a16:creationId xmlns:a16="http://schemas.microsoft.com/office/drawing/2014/main" id="{F4A3E22A-D7B4-4515-83B7-44243E8C4B6D}"/>
                  </a:ext>
                </a:extLst>
              </p:cNvPr>
              <p:cNvPicPr/>
              <p:nvPr/>
            </p:nvPicPr>
            <p:blipFill>
              <a:blip r:embed="rId9"/>
              <a:stretch>
                <a:fillRect/>
              </a:stretch>
            </p:blipFill>
            <p:spPr>
              <a:xfrm>
                <a:off x="654685" y="4991795"/>
                <a:ext cx="525774" cy="135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0" name="Entrada de lápiz 19">
                <a:extLst>
                  <a:ext uri="{FF2B5EF4-FFF2-40B4-BE49-F238E27FC236}">
                    <a16:creationId xmlns:a16="http://schemas.microsoft.com/office/drawing/2014/main" id="{1F74FE9B-D884-4FF9-B2F5-37CE1E3183CF}"/>
                  </a:ext>
                </a:extLst>
              </p14:cNvPr>
              <p14:cNvContentPartPr/>
              <p14:nvPr/>
            </p14:nvContentPartPr>
            <p14:xfrm>
              <a:off x="2807735" y="5009345"/>
              <a:ext cx="118800" cy="270"/>
            </p14:xfrm>
          </p:contentPart>
        </mc:Choice>
        <mc:Fallback xmlns="">
          <p:pic>
            <p:nvPicPr>
              <p:cNvPr id="20" name="Entrada de lápiz 19">
                <a:extLst>
                  <a:ext uri="{FF2B5EF4-FFF2-40B4-BE49-F238E27FC236}">
                    <a16:creationId xmlns:a16="http://schemas.microsoft.com/office/drawing/2014/main" id="{1F74FE9B-D884-4FF9-B2F5-37CE1E3183CF}"/>
                  </a:ext>
                </a:extLst>
              </p:cNvPr>
              <p:cNvPicPr/>
              <p:nvPr/>
            </p:nvPicPr>
            <p:blipFill>
              <a:blip r:embed="rId11"/>
              <a:stretch>
                <a:fillRect/>
              </a:stretch>
            </p:blipFill>
            <p:spPr>
              <a:xfrm>
                <a:off x="2798735" y="5002595"/>
                <a:ext cx="136440" cy="135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1" name="Entrada de lápiz 20">
                <a:extLst>
                  <a:ext uri="{FF2B5EF4-FFF2-40B4-BE49-F238E27FC236}">
                    <a16:creationId xmlns:a16="http://schemas.microsoft.com/office/drawing/2014/main" id="{AB03D0AC-E1A3-4801-B579-5128850C2680}"/>
                  </a:ext>
                </a:extLst>
              </p14:cNvPr>
              <p14:cNvContentPartPr/>
              <p14:nvPr/>
            </p14:nvContentPartPr>
            <p14:xfrm>
              <a:off x="4296914" y="5009345"/>
              <a:ext cx="180090" cy="270"/>
            </p14:xfrm>
          </p:contentPart>
        </mc:Choice>
        <mc:Fallback xmlns="">
          <p:pic>
            <p:nvPicPr>
              <p:cNvPr id="21" name="Entrada de lápiz 20">
                <a:extLst>
                  <a:ext uri="{FF2B5EF4-FFF2-40B4-BE49-F238E27FC236}">
                    <a16:creationId xmlns:a16="http://schemas.microsoft.com/office/drawing/2014/main" id="{AB03D0AC-E1A3-4801-B579-5128850C2680}"/>
                  </a:ext>
                </a:extLst>
              </p:cNvPr>
              <p:cNvPicPr/>
              <p:nvPr/>
            </p:nvPicPr>
            <p:blipFill>
              <a:blip r:embed="rId13"/>
              <a:stretch>
                <a:fillRect/>
              </a:stretch>
            </p:blipFill>
            <p:spPr>
              <a:xfrm>
                <a:off x="4287927" y="5002595"/>
                <a:ext cx="197704" cy="135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2" name="Entrada de lápiz 21">
                <a:extLst>
                  <a:ext uri="{FF2B5EF4-FFF2-40B4-BE49-F238E27FC236}">
                    <a16:creationId xmlns:a16="http://schemas.microsoft.com/office/drawing/2014/main" id="{4D6A2D97-F604-41BB-B857-8A0C62C2E589}"/>
                  </a:ext>
                </a:extLst>
              </p14:cNvPr>
              <p14:cNvContentPartPr/>
              <p14:nvPr/>
            </p14:nvContentPartPr>
            <p14:xfrm>
              <a:off x="5012411" y="5009345"/>
              <a:ext cx="173610" cy="270"/>
            </p14:xfrm>
          </p:contentPart>
        </mc:Choice>
        <mc:Fallback xmlns="">
          <p:pic>
            <p:nvPicPr>
              <p:cNvPr id="22" name="Entrada de lápiz 21">
                <a:extLst>
                  <a:ext uri="{FF2B5EF4-FFF2-40B4-BE49-F238E27FC236}">
                    <a16:creationId xmlns:a16="http://schemas.microsoft.com/office/drawing/2014/main" id="{4D6A2D97-F604-41BB-B857-8A0C62C2E589}"/>
                  </a:ext>
                </a:extLst>
              </p:cNvPr>
              <p:cNvPicPr/>
              <p:nvPr/>
            </p:nvPicPr>
            <p:blipFill>
              <a:blip r:embed="rId15"/>
              <a:stretch>
                <a:fillRect/>
              </a:stretch>
            </p:blipFill>
            <p:spPr>
              <a:xfrm>
                <a:off x="5003425" y="5002595"/>
                <a:ext cx="191223" cy="13500"/>
              </a:xfrm>
              <a:prstGeom prst="rect">
                <a:avLst/>
              </a:prstGeom>
            </p:spPr>
          </p:pic>
        </mc:Fallback>
      </mc:AlternateContent>
      <p:sp>
        <p:nvSpPr>
          <p:cNvPr id="24" name="Marcador de contenido 2">
            <a:extLst>
              <a:ext uri="{FF2B5EF4-FFF2-40B4-BE49-F238E27FC236}">
                <a16:creationId xmlns:a16="http://schemas.microsoft.com/office/drawing/2014/main" id="{306DA0E0-20A9-4C20-942F-DB8CB08D65F5}"/>
              </a:ext>
            </a:extLst>
          </p:cNvPr>
          <p:cNvSpPr>
            <a:spLocks noGrp="1"/>
          </p:cNvSpPr>
          <p:nvPr>
            <p:ph idx="1"/>
          </p:nvPr>
        </p:nvSpPr>
        <p:spPr>
          <a:xfrm>
            <a:off x="5935249" y="2332909"/>
            <a:ext cx="2458658" cy="2085965"/>
          </a:xfrm>
        </p:spPr>
        <p:txBody>
          <a:bodyPr>
            <a:normAutofit/>
          </a:bodyPr>
          <a:lstStyle/>
          <a:p>
            <a:r>
              <a:rPr lang="es-ES" sz="1500" dirty="0"/>
              <a:t>Mayor Tributación por habitante: </a:t>
            </a:r>
          </a:p>
          <a:p>
            <a:pPr lvl="1"/>
            <a:r>
              <a:rPr lang="es-ES" sz="1350" dirty="0"/>
              <a:t>IRPF: 2º</a:t>
            </a:r>
          </a:p>
          <a:p>
            <a:pPr lvl="1"/>
            <a:r>
              <a:rPr lang="es-ES" sz="1350" dirty="0"/>
              <a:t>Patrimonio: 1º</a:t>
            </a:r>
          </a:p>
          <a:p>
            <a:r>
              <a:rPr lang="es-ES" sz="1500" dirty="0"/>
              <a:t>Menor Tributación por habitante: </a:t>
            </a:r>
          </a:p>
          <a:p>
            <a:pPr lvl="1"/>
            <a:r>
              <a:rPr lang="es-ES" sz="1350" dirty="0" err="1"/>
              <a:t>ISD</a:t>
            </a:r>
            <a:endParaRPr lang="es-ES" sz="1350" dirty="0"/>
          </a:p>
          <a:p>
            <a:pPr lvl="1"/>
            <a:r>
              <a:rPr lang="es-ES" sz="1350" dirty="0" err="1"/>
              <a:t>ITPyAJD</a:t>
            </a:r>
            <a:endParaRPr lang="es-ES" sz="1350" dirty="0"/>
          </a:p>
          <a:p>
            <a:pPr lvl="1"/>
            <a:endParaRPr lang="es-ES" sz="1350" dirty="0"/>
          </a:p>
        </p:txBody>
      </p:sp>
      <p:sp>
        <p:nvSpPr>
          <p:cNvPr id="16" name="CuadroTexto 15">
            <a:extLst>
              <a:ext uri="{FF2B5EF4-FFF2-40B4-BE49-F238E27FC236}">
                <a16:creationId xmlns:a16="http://schemas.microsoft.com/office/drawing/2014/main" id="{A84E97CA-4332-4196-8D4A-0BB948B172B5}"/>
              </a:ext>
            </a:extLst>
          </p:cNvPr>
          <p:cNvSpPr txBox="1"/>
          <p:nvPr/>
        </p:nvSpPr>
        <p:spPr>
          <a:xfrm>
            <a:off x="1136126" y="1748391"/>
            <a:ext cx="5435752" cy="323165"/>
          </a:xfrm>
          <a:prstGeom prst="rect">
            <a:avLst/>
          </a:prstGeom>
          <a:noFill/>
        </p:spPr>
        <p:txBody>
          <a:bodyPr wrap="square" rtlCol="0">
            <a:spAutoFit/>
          </a:bodyPr>
          <a:lstStyle/>
          <a:p>
            <a:r>
              <a:rPr lang="es-ES" sz="1500" b="1" dirty="0">
                <a:solidFill>
                  <a:srgbClr val="C00000"/>
                </a:solidFill>
              </a:rPr>
              <a:t>Relevancia de las diferencias en la recaudación</a:t>
            </a:r>
          </a:p>
        </p:txBody>
      </p:sp>
      <p:pic>
        <p:nvPicPr>
          <p:cNvPr id="25" name="Imagen 24">
            <a:extLst>
              <a:ext uri="{FF2B5EF4-FFF2-40B4-BE49-F238E27FC236}">
                <a16:creationId xmlns:a16="http://schemas.microsoft.com/office/drawing/2014/main" id="{60DF5E5F-1774-45EB-AD69-8E34A6317325}"/>
              </a:ext>
            </a:extLst>
          </p:cNvPr>
          <p:cNvPicPr>
            <a:picLocks noChangeAspect="1"/>
          </p:cNvPicPr>
          <p:nvPr/>
        </p:nvPicPr>
        <p:blipFill>
          <a:blip r:embed="rId16"/>
          <a:stretch>
            <a:fillRect/>
          </a:stretch>
        </p:blipFill>
        <p:spPr>
          <a:xfrm>
            <a:off x="739141" y="1756128"/>
            <a:ext cx="471489" cy="257176"/>
          </a:xfrm>
          <a:prstGeom prst="rect">
            <a:avLst/>
          </a:prstGeom>
        </p:spPr>
      </p:pic>
    </p:spTree>
    <p:extLst>
      <p:ext uri="{BB962C8B-B14F-4D97-AF65-F5344CB8AC3E}">
        <p14:creationId xmlns:p14="http://schemas.microsoft.com/office/powerpoint/2010/main" val="15675541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1CA9F5C3-1B88-FB4A-87C8-FEDE4C1C109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9144"/>
            <a:ext cx="9144000" cy="6839712"/>
          </a:xfrm>
          <a:prstGeom prst="rect">
            <a:avLst/>
          </a:prstGeom>
        </p:spPr>
      </p:pic>
      <p:sp>
        <p:nvSpPr>
          <p:cNvPr id="3" name="CuadroTexto 2">
            <a:extLst>
              <a:ext uri="{FF2B5EF4-FFF2-40B4-BE49-F238E27FC236}">
                <a16:creationId xmlns:a16="http://schemas.microsoft.com/office/drawing/2014/main" id="{6A41EF9C-1DBB-4CA6-82E6-97F97CA00618}"/>
              </a:ext>
            </a:extLst>
          </p:cNvPr>
          <p:cNvSpPr txBox="1"/>
          <p:nvPr/>
        </p:nvSpPr>
        <p:spPr>
          <a:xfrm>
            <a:off x="1558977" y="1183187"/>
            <a:ext cx="7227971" cy="400110"/>
          </a:xfrm>
          <a:prstGeom prst="rect">
            <a:avLst/>
          </a:prstGeom>
          <a:noFill/>
        </p:spPr>
        <p:txBody>
          <a:bodyPr wrap="square" rtlCol="0">
            <a:spAutoFit/>
          </a:bodyPr>
          <a:lstStyle/>
          <a:p>
            <a:r>
              <a:rPr lang="es-ES" sz="2000" dirty="0">
                <a:solidFill>
                  <a:srgbClr val="CB4E33"/>
                </a:solidFill>
              </a:rPr>
              <a:t>Diferentes formas de leer el documento del Panorama</a:t>
            </a:r>
            <a:endParaRPr lang="es-ES_tradnl" sz="2000" dirty="0">
              <a:solidFill>
                <a:srgbClr val="CB4E33"/>
              </a:solidFill>
            </a:endParaRPr>
          </a:p>
        </p:txBody>
      </p:sp>
      <p:sp>
        <p:nvSpPr>
          <p:cNvPr id="5" name="CuadroTexto 4">
            <a:extLst>
              <a:ext uri="{FF2B5EF4-FFF2-40B4-BE49-F238E27FC236}">
                <a16:creationId xmlns:a16="http://schemas.microsoft.com/office/drawing/2014/main" id="{100440CC-017B-45FC-95C4-30BB6AEA0200}"/>
              </a:ext>
            </a:extLst>
          </p:cNvPr>
          <p:cNvSpPr txBox="1"/>
          <p:nvPr/>
        </p:nvSpPr>
        <p:spPr>
          <a:xfrm>
            <a:off x="1448427" y="1778627"/>
            <a:ext cx="7102136" cy="4619854"/>
          </a:xfrm>
          <a:prstGeom prst="rect">
            <a:avLst/>
          </a:prstGeom>
          <a:noFill/>
        </p:spPr>
        <p:txBody>
          <a:bodyPr wrap="square" rtlCol="0">
            <a:spAutoFit/>
          </a:bodyPr>
          <a:lstStyle/>
          <a:p>
            <a:pPr marL="285750" lvl="1" indent="-285750" algn="just">
              <a:lnSpc>
                <a:spcPct val="150000"/>
              </a:lnSpc>
              <a:buFont typeface="Arial" panose="020B0604020202020204" pitchFamily="34" charset="0"/>
              <a:buChar char="•"/>
            </a:pPr>
            <a:r>
              <a:rPr lang="es-ES" sz="2000" dirty="0"/>
              <a:t>Lectura resumida: panorama-resumen de cada Impuesto atendiendo a las novedades y tendencias (III, IV, V y VI)</a:t>
            </a:r>
          </a:p>
          <a:p>
            <a:pPr marL="742950" lvl="1" indent="-285750" algn="just">
              <a:lnSpc>
                <a:spcPct val="150000"/>
              </a:lnSpc>
              <a:buFont typeface="Calibri" panose="020F0502020204030204" pitchFamily="34" charset="0"/>
              <a:buChar char="–"/>
            </a:pPr>
            <a:r>
              <a:rPr lang="es-ES" sz="2000" dirty="0"/>
              <a:t>Vistazo rápido de cada Comunidad con los cuadros del Capítulo VIII</a:t>
            </a:r>
          </a:p>
          <a:p>
            <a:pPr marL="285750" indent="-285750" algn="just">
              <a:lnSpc>
                <a:spcPct val="150000"/>
              </a:lnSpc>
              <a:buFont typeface="Arial" panose="020B0604020202020204" pitchFamily="34" charset="0"/>
              <a:buChar char="•"/>
            </a:pPr>
            <a:r>
              <a:rPr lang="es-ES" sz="2000" dirty="0"/>
              <a:t>Lectura pormenorizada:</a:t>
            </a:r>
          </a:p>
          <a:p>
            <a:pPr marL="742950" lvl="1" indent="-285750" algn="just">
              <a:lnSpc>
                <a:spcPct val="150000"/>
              </a:lnSpc>
              <a:buFont typeface="Calibri" panose="020F0502020204030204" pitchFamily="34" charset="0"/>
              <a:buChar char="–"/>
            </a:pPr>
            <a:r>
              <a:rPr lang="es-ES" sz="2000" dirty="0"/>
              <a:t>Ver en apartado VII cada Comunidad</a:t>
            </a:r>
          </a:p>
          <a:p>
            <a:pPr marL="742950" lvl="1" indent="-285750" algn="just">
              <a:lnSpc>
                <a:spcPct val="150000"/>
              </a:lnSpc>
              <a:buFont typeface="Calibri" panose="020F0502020204030204" pitchFamily="34" charset="0"/>
              <a:buChar char="–"/>
            </a:pPr>
            <a:r>
              <a:rPr lang="es-ES" sz="2000" dirty="0"/>
              <a:t>Comparativa entre Comunidades con ejemplos (apartado XI)</a:t>
            </a:r>
          </a:p>
          <a:p>
            <a:pPr marL="285750" lvl="1" indent="-285750" algn="just">
              <a:lnSpc>
                <a:spcPct val="150000"/>
              </a:lnSpc>
              <a:buFont typeface="Arial" panose="020B0604020202020204" pitchFamily="34" charset="0"/>
              <a:buChar char="•"/>
            </a:pPr>
            <a:r>
              <a:rPr lang="es-ES_tradnl" sz="2000" dirty="0"/>
              <a:t>﻿</a:t>
            </a:r>
            <a:r>
              <a:rPr lang="es-ES" sz="2000" dirty="0"/>
              <a:t>Panorama de los impuestos propios (apartado X)</a:t>
            </a:r>
          </a:p>
          <a:p>
            <a:pPr marL="742950" lvl="1" indent="-285750" algn="just">
              <a:lnSpc>
                <a:spcPct val="150000"/>
              </a:lnSpc>
              <a:buFont typeface="Arial" panose="020B0604020202020204" pitchFamily="34" charset="0"/>
              <a:buChar char="•"/>
            </a:pPr>
            <a:endParaRPr lang="es-ES" sz="2000" dirty="0"/>
          </a:p>
        </p:txBody>
      </p:sp>
      <p:pic>
        <p:nvPicPr>
          <p:cNvPr id="6" name="Imagen 5">
            <a:extLst>
              <a:ext uri="{FF2B5EF4-FFF2-40B4-BE49-F238E27FC236}">
                <a16:creationId xmlns:a16="http://schemas.microsoft.com/office/drawing/2014/main" id="{A829EA66-E20E-4EA4-8F8C-CF5017A451D2}"/>
              </a:ext>
            </a:extLst>
          </p:cNvPr>
          <p:cNvPicPr>
            <a:picLocks noChangeAspect="1"/>
          </p:cNvPicPr>
          <p:nvPr/>
        </p:nvPicPr>
        <p:blipFill>
          <a:blip r:embed="rId3"/>
          <a:stretch>
            <a:fillRect/>
          </a:stretch>
        </p:blipFill>
        <p:spPr>
          <a:xfrm>
            <a:off x="1241212" y="1190456"/>
            <a:ext cx="628652" cy="342901"/>
          </a:xfrm>
          <a:prstGeom prst="rect">
            <a:avLst/>
          </a:prstGeom>
        </p:spPr>
      </p:pic>
    </p:spTree>
    <p:extLst>
      <p:ext uri="{BB962C8B-B14F-4D97-AF65-F5344CB8AC3E}">
        <p14:creationId xmlns:p14="http://schemas.microsoft.com/office/powerpoint/2010/main" val="34525058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DFDDDE41-0F94-4D64-9AF9-6D7F9DC90D78}"/>
              </a:ext>
            </a:extLst>
          </p:cNvPr>
          <p:cNvSpPr>
            <a:spLocks noGrp="1"/>
          </p:cNvSpPr>
          <p:nvPr>
            <p:ph idx="1"/>
          </p:nvPr>
        </p:nvSpPr>
        <p:spPr>
          <a:xfrm>
            <a:off x="1289050" y="2567528"/>
            <a:ext cx="3883061" cy="3196083"/>
          </a:xfrm>
        </p:spPr>
        <p:txBody>
          <a:bodyPr>
            <a:normAutofit fontScale="70000" lnSpcReduction="20000"/>
          </a:bodyPr>
          <a:lstStyle/>
          <a:p>
            <a:r>
              <a:rPr lang="es-ES" dirty="0"/>
              <a:t>Madrid Grupo I:</a:t>
            </a:r>
          </a:p>
          <a:p>
            <a:pPr lvl="1"/>
            <a:r>
              <a:rPr lang="es-ES" dirty="0"/>
              <a:t>Descendientes y adoptados</a:t>
            </a:r>
          </a:p>
          <a:p>
            <a:pPr lvl="1"/>
            <a:r>
              <a:rPr lang="es-ES" dirty="0"/>
              <a:t>Reducción: 48.000€</a:t>
            </a:r>
          </a:p>
          <a:p>
            <a:r>
              <a:rPr lang="es-ES" dirty="0"/>
              <a:t>Territorios Forales Grupo I:</a:t>
            </a:r>
          </a:p>
          <a:p>
            <a:pPr lvl="1"/>
            <a:r>
              <a:rPr lang="es-ES" dirty="0"/>
              <a:t>Cónyuge, descendientes o ascendientes consanguinidad</a:t>
            </a:r>
          </a:p>
          <a:p>
            <a:pPr lvl="1"/>
            <a:r>
              <a:rPr lang="es-ES" dirty="0"/>
              <a:t>Reducción: 400.000€</a:t>
            </a:r>
          </a:p>
          <a:p>
            <a:pPr lvl="1"/>
            <a:r>
              <a:rPr lang="es-ES" dirty="0"/>
              <a:t>Tipo 1,5% fijo</a:t>
            </a:r>
          </a:p>
        </p:txBody>
      </p:sp>
      <p:pic>
        <p:nvPicPr>
          <p:cNvPr id="4" name="Imagen 3">
            <a:extLst>
              <a:ext uri="{FF2B5EF4-FFF2-40B4-BE49-F238E27FC236}">
                <a16:creationId xmlns:a16="http://schemas.microsoft.com/office/drawing/2014/main" id="{2A2CCBBE-1669-439F-8180-71B7ECF72402}"/>
              </a:ext>
            </a:extLst>
          </p:cNvPr>
          <p:cNvPicPr>
            <a:picLocks noChangeAspect="1"/>
          </p:cNvPicPr>
          <p:nvPr/>
        </p:nvPicPr>
        <p:blipFill rotWithShape="1">
          <a:blip r:embed="rId3"/>
          <a:srcRect l="-1" r="2587"/>
          <a:stretch/>
        </p:blipFill>
        <p:spPr>
          <a:xfrm>
            <a:off x="113759" y="857251"/>
            <a:ext cx="1865264" cy="621593"/>
          </a:xfrm>
          <a:prstGeom prst="rect">
            <a:avLst/>
          </a:prstGeom>
        </p:spPr>
      </p:pic>
      <p:cxnSp>
        <p:nvCxnSpPr>
          <p:cNvPr id="6" name="Conector recto 5">
            <a:extLst>
              <a:ext uri="{FF2B5EF4-FFF2-40B4-BE49-F238E27FC236}">
                <a16:creationId xmlns:a16="http://schemas.microsoft.com/office/drawing/2014/main" id="{AAD80DD5-A0C4-4BE3-A4EB-6EDCB0DC6755}"/>
              </a:ext>
            </a:extLst>
          </p:cNvPr>
          <p:cNvCxnSpPr/>
          <p:nvPr/>
        </p:nvCxnSpPr>
        <p:spPr>
          <a:xfrm>
            <a:off x="0" y="1531095"/>
            <a:ext cx="9144000" cy="0"/>
          </a:xfrm>
          <a:prstGeom prst="line">
            <a:avLst/>
          </a:prstGeom>
          <a:ln w="76200">
            <a:solidFill>
              <a:srgbClr val="D44A24"/>
            </a:solidFill>
          </a:ln>
        </p:spPr>
        <p:style>
          <a:lnRef idx="1">
            <a:schemeClr val="accent1"/>
          </a:lnRef>
          <a:fillRef idx="0">
            <a:schemeClr val="accent1"/>
          </a:fillRef>
          <a:effectRef idx="0">
            <a:schemeClr val="accent1"/>
          </a:effectRef>
          <a:fontRef idx="minor">
            <a:schemeClr val="tx1"/>
          </a:fontRef>
        </p:style>
      </p:cxnSp>
      <p:cxnSp>
        <p:nvCxnSpPr>
          <p:cNvPr id="7" name="Conector recto 6">
            <a:extLst>
              <a:ext uri="{FF2B5EF4-FFF2-40B4-BE49-F238E27FC236}">
                <a16:creationId xmlns:a16="http://schemas.microsoft.com/office/drawing/2014/main" id="{028CD752-FC9C-4F1A-B302-7F28E5BB9490}"/>
              </a:ext>
            </a:extLst>
          </p:cNvPr>
          <p:cNvCxnSpPr/>
          <p:nvPr/>
        </p:nvCxnSpPr>
        <p:spPr>
          <a:xfrm>
            <a:off x="0" y="1593143"/>
            <a:ext cx="9144000" cy="0"/>
          </a:xfrm>
          <a:prstGeom prst="line">
            <a:avLst/>
          </a:prstGeom>
          <a:ln w="76200">
            <a:solidFill>
              <a:srgbClr val="FFCC2D"/>
            </a:solidFill>
          </a:ln>
        </p:spPr>
        <p:style>
          <a:lnRef idx="1">
            <a:schemeClr val="accent1"/>
          </a:lnRef>
          <a:fillRef idx="0">
            <a:schemeClr val="accent1"/>
          </a:fillRef>
          <a:effectRef idx="0">
            <a:schemeClr val="accent1"/>
          </a:effectRef>
          <a:fontRef idx="minor">
            <a:schemeClr val="tx1"/>
          </a:fontRef>
        </p:style>
      </p:cxnSp>
      <p:sp>
        <p:nvSpPr>
          <p:cNvPr id="10" name="Rectángulo 9">
            <a:extLst>
              <a:ext uri="{FF2B5EF4-FFF2-40B4-BE49-F238E27FC236}">
                <a16:creationId xmlns:a16="http://schemas.microsoft.com/office/drawing/2014/main" id="{724ED1A3-C58C-4BF3-A976-23789D045538}"/>
              </a:ext>
            </a:extLst>
          </p:cNvPr>
          <p:cNvSpPr/>
          <p:nvPr/>
        </p:nvSpPr>
        <p:spPr>
          <a:xfrm>
            <a:off x="1979023" y="857250"/>
            <a:ext cx="5362303" cy="621585"/>
          </a:xfrm>
          <a:prstGeom prst="rect">
            <a:avLst/>
          </a:prstGeom>
          <a:solidFill>
            <a:srgbClr val="FFCC2D"/>
          </a:solidFill>
          <a:ln>
            <a:solidFill>
              <a:srgbClr val="FFCC2D"/>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S" sz="1350" dirty="0">
                <a:solidFill>
                  <a:schemeClr val="tx1"/>
                </a:solidFill>
              </a:rPr>
              <a:t>PANORAMA de la FISCALIDAD AUTONOMICA y FORAL 2020</a:t>
            </a:r>
          </a:p>
          <a:p>
            <a:pPr algn="ctr"/>
            <a:r>
              <a:rPr lang="es-ES" sz="1350" dirty="0">
                <a:solidFill>
                  <a:schemeClr val="tx1"/>
                </a:solidFill>
              </a:rPr>
              <a:t>TERRITORIOS FORALES de BIZKAIA, ARABA y GIPUZKOA</a:t>
            </a:r>
          </a:p>
        </p:txBody>
      </p:sp>
      <p:pic>
        <p:nvPicPr>
          <p:cNvPr id="11" name="Imagen 10">
            <a:extLst>
              <a:ext uri="{FF2B5EF4-FFF2-40B4-BE49-F238E27FC236}">
                <a16:creationId xmlns:a16="http://schemas.microsoft.com/office/drawing/2014/main" id="{549D8436-6916-435C-BCF5-6A214BA01368}"/>
              </a:ext>
            </a:extLst>
          </p:cNvPr>
          <p:cNvPicPr>
            <a:picLocks noChangeAspect="1"/>
          </p:cNvPicPr>
          <p:nvPr/>
        </p:nvPicPr>
        <p:blipFill>
          <a:blip r:embed="rId4"/>
          <a:stretch>
            <a:fillRect/>
          </a:stretch>
        </p:blipFill>
        <p:spPr>
          <a:xfrm>
            <a:off x="7700554" y="857251"/>
            <a:ext cx="1225184" cy="633326"/>
          </a:xfrm>
          <a:prstGeom prst="rect">
            <a:avLst/>
          </a:prstGeom>
        </p:spPr>
      </p:pic>
      <p:sp>
        <p:nvSpPr>
          <p:cNvPr id="9" name="CuadroTexto 8">
            <a:extLst>
              <a:ext uri="{FF2B5EF4-FFF2-40B4-BE49-F238E27FC236}">
                <a16:creationId xmlns:a16="http://schemas.microsoft.com/office/drawing/2014/main" id="{737AEA09-6D4C-44C7-93B7-9B936964AAFC}"/>
              </a:ext>
            </a:extLst>
          </p:cNvPr>
          <p:cNvSpPr txBox="1"/>
          <p:nvPr/>
        </p:nvSpPr>
        <p:spPr>
          <a:xfrm>
            <a:off x="1136126" y="1930295"/>
            <a:ext cx="5435752" cy="323165"/>
          </a:xfrm>
          <a:prstGeom prst="rect">
            <a:avLst/>
          </a:prstGeom>
          <a:noFill/>
        </p:spPr>
        <p:txBody>
          <a:bodyPr wrap="square" rtlCol="0">
            <a:spAutoFit/>
          </a:bodyPr>
          <a:lstStyle/>
          <a:p>
            <a:r>
              <a:rPr lang="es-ES" sz="1500" b="1" dirty="0" err="1">
                <a:solidFill>
                  <a:srgbClr val="C00000"/>
                </a:solidFill>
              </a:rPr>
              <a:t>ISD</a:t>
            </a:r>
            <a:r>
              <a:rPr lang="es-ES" sz="1500" b="1" dirty="0">
                <a:solidFill>
                  <a:srgbClr val="C00000"/>
                </a:solidFill>
              </a:rPr>
              <a:t>: Sucesión</a:t>
            </a:r>
          </a:p>
        </p:txBody>
      </p:sp>
      <p:pic>
        <p:nvPicPr>
          <p:cNvPr id="12" name="Imagen 11">
            <a:extLst>
              <a:ext uri="{FF2B5EF4-FFF2-40B4-BE49-F238E27FC236}">
                <a16:creationId xmlns:a16="http://schemas.microsoft.com/office/drawing/2014/main" id="{CED8AB9E-C0A6-4B6F-BC47-9356A0825312}"/>
              </a:ext>
            </a:extLst>
          </p:cNvPr>
          <p:cNvPicPr>
            <a:picLocks noChangeAspect="1"/>
          </p:cNvPicPr>
          <p:nvPr/>
        </p:nvPicPr>
        <p:blipFill>
          <a:blip r:embed="rId5"/>
          <a:stretch>
            <a:fillRect/>
          </a:stretch>
        </p:blipFill>
        <p:spPr>
          <a:xfrm>
            <a:off x="739141" y="1938032"/>
            <a:ext cx="471489" cy="257176"/>
          </a:xfrm>
          <a:prstGeom prst="rect">
            <a:avLst/>
          </a:prstGeom>
        </p:spPr>
      </p:pic>
    </p:spTree>
    <p:extLst>
      <p:ext uri="{BB962C8B-B14F-4D97-AF65-F5344CB8AC3E}">
        <p14:creationId xmlns:p14="http://schemas.microsoft.com/office/powerpoint/2010/main" val="16458502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7">
            <a:extLst>
              <a:ext uri="{FF2B5EF4-FFF2-40B4-BE49-F238E27FC236}">
                <a16:creationId xmlns:a16="http://schemas.microsoft.com/office/drawing/2014/main" id="{F2D1C1BA-6C60-40DA-A6E5-E9C6BA414B67}"/>
              </a:ext>
            </a:extLst>
          </p:cNvPr>
          <p:cNvGraphicFramePr>
            <a:graphicFrameLocks noGrp="1"/>
          </p:cNvGraphicFramePr>
          <p:nvPr>
            <p:ph idx="1"/>
          </p:nvPr>
        </p:nvGraphicFramePr>
        <p:xfrm>
          <a:off x="628649" y="2594610"/>
          <a:ext cx="3218363" cy="1127760"/>
        </p:xfrm>
        <a:graphic>
          <a:graphicData uri="http://schemas.openxmlformats.org/drawingml/2006/table">
            <a:tbl>
              <a:tblPr firstRow="1" bandRow="1">
                <a:tableStyleId>{21E4AEA4-8DFA-4A89-87EB-49C32662AFE0}</a:tableStyleId>
              </a:tblPr>
              <a:tblGrid>
                <a:gridCol w="592728">
                  <a:extLst>
                    <a:ext uri="{9D8B030D-6E8A-4147-A177-3AD203B41FA5}">
                      <a16:colId xmlns:a16="http://schemas.microsoft.com/office/drawing/2014/main" val="732153455"/>
                    </a:ext>
                  </a:extLst>
                </a:gridCol>
                <a:gridCol w="365760">
                  <a:extLst>
                    <a:ext uri="{9D8B030D-6E8A-4147-A177-3AD203B41FA5}">
                      <a16:colId xmlns:a16="http://schemas.microsoft.com/office/drawing/2014/main" val="710692002"/>
                    </a:ext>
                  </a:extLst>
                </a:gridCol>
                <a:gridCol w="1162595">
                  <a:extLst>
                    <a:ext uri="{9D8B030D-6E8A-4147-A177-3AD203B41FA5}">
                      <a16:colId xmlns:a16="http://schemas.microsoft.com/office/drawing/2014/main" val="2517191553"/>
                    </a:ext>
                  </a:extLst>
                </a:gridCol>
                <a:gridCol w="1097280">
                  <a:extLst>
                    <a:ext uri="{9D8B030D-6E8A-4147-A177-3AD203B41FA5}">
                      <a16:colId xmlns:a16="http://schemas.microsoft.com/office/drawing/2014/main" val="1373734621"/>
                    </a:ext>
                  </a:extLst>
                </a:gridCol>
              </a:tblGrid>
              <a:tr h="278130">
                <a:tc>
                  <a:txBody>
                    <a:bodyPr/>
                    <a:lstStyle/>
                    <a:p>
                      <a:r>
                        <a:rPr lang="es-ES" sz="1100" dirty="0"/>
                        <a:t>Tarifa</a:t>
                      </a:r>
                    </a:p>
                  </a:txBody>
                  <a:tcPr marL="68580" marR="68580" marT="34290" marB="34290"/>
                </a:tc>
                <a:tc>
                  <a:txBody>
                    <a:bodyPr/>
                    <a:lstStyle/>
                    <a:p>
                      <a:r>
                        <a:rPr lang="es-ES" sz="1100" dirty="0" err="1"/>
                        <a:t>NºT</a:t>
                      </a:r>
                      <a:endParaRPr lang="es-ES" sz="1100" dirty="0"/>
                    </a:p>
                  </a:txBody>
                  <a:tcPr marL="68580" marR="68580" marT="34290" marB="34290"/>
                </a:tc>
                <a:tc>
                  <a:txBody>
                    <a:bodyPr/>
                    <a:lstStyle/>
                    <a:p>
                      <a:r>
                        <a:rPr lang="es-ES" sz="1100" dirty="0"/>
                        <a:t>Min</a:t>
                      </a:r>
                    </a:p>
                  </a:txBody>
                  <a:tcPr marL="68580" marR="68580" marT="34290" marB="34290"/>
                </a:tc>
                <a:tc>
                  <a:txBody>
                    <a:bodyPr/>
                    <a:lstStyle/>
                    <a:p>
                      <a:r>
                        <a:rPr lang="es-ES" sz="1100" dirty="0"/>
                        <a:t>Max</a:t>
                      </a:r>
                    </a:p>
                  </a:txBody>
                  <a:tcPr marL="68580" marR="68580" marT="34290" marB="34290"/>
                </a:tc>
                <a:extLst>
                  <a:ext uri="{0D108BD9-81ED-4DB2-BD59-A6C34878D82A}">
                    <a16:rowId xmlns:a16="http://schemas.microsoft.com/office/drawing/2014/main" val="2349245156"/>
                  </a:ext>
                </a:extLst>
              </a:tr>
              <a:tr h="388620">
                <a:tc>
                  <a:txBody>
                    <a:bodyPr/>
                    <a:lstStyle/>
                    <a:p>
                      <a:r>
                        <a:rPr lang="es-ES" sz="1100" dirty="0"/>
                        <a:t>General</a:t>
                      </a:r>
                    </a:p>
                  </a:txBody>
                  <a:tcPr marL="68580" marR="68580" marT="34290" marB="34290"/>
                </a:tc>
                <a:tc>
                  <a:txBody>
                    <a:bodyPr/>
                    <a:lstStyle/>
                    <a:p>
                      <a:r>
                        <a:rPr lang="es-ES" sz="1100" dirty="0"/>
                        <a:t>5</a:t>
                      </a:r>
                    </a:p>
                  </a:txBody>
                  <a:tcPr marL="68580" marR="68580" marT="34290" marB="34290"/>
                </a:tc>
                <a:tc>
                  <a:txBody>
                    <a:bodyPr/>
                    <a:lstStyle/>
                    <a:p>
                      <a:r>
                        <a:rPr lang="es-ES" sz="1100" dirty="0"/>
                        <a:t>18,5% (Madrid) - 21,5% (Cataluña)</a:t>
                      </a:r>
                    </a:p>
                  </a:txBody>
                  <a:tcPr marL="68580" marR="68580" marT="34290" marB="34290"/>
                </a:tc>
                <a:tc>
                  <a:txBody>
                    <a:bodyPr/>
                    <a:lstStyle/>
                    <a:p>
                      <a:r>
                        <a:rPr lang="es-ES" sz="1100" dirty="0"/>
                        <a:t>43,5% (Madrid) – 49,5% (La Rioja)</a:t>
                      </a:r>
                    </a:p>
                  </a:txBody>
                  <a:tcPr marL="68580" marR="68580" marT="34290" marB="34290"/>
                </a:tc>
                <a:extLst>
                  <a:ext uri="{0D108BD9-81ED-4DB2-BD59-A6C34878D82A}">
                    <a16:rowId xmlns:a16="http://schemas.microsoft.com/office/drawing/2014/main" val="3980125187"/>
                  </a:ext>
                </a:extLst>
              </a:tr>
              <a:tr h="278130">
                <a:tc>
                  <a:txBody>
                    <a:bodyPr/>
                    <a:lstStyle/>
                    <a:p>
                      <a:r>
                        <a:rPr lang="es-ES" sz="1100" dirty="0"/>
                        <a:t>Ahorro</a:t>
                      </a:r>
                    </a:p>
                  </a:txBody>
                  <a:tcPr marL="68580" marR="68580" marT="34290" marB="34290"/>
                </a:tc>
                <a:tc>
                  <a:txBody>
                    <a:bodyPr/>
                    <a:lstStyle/>
                    <a:p>
                      <a:r>
                        <a:rPr lang="es-ES" sz="1100" dirty="0"/>
                        <a:t>3</a:t>
                      </a:r>
                    </a:p>
                  </a:txBody>
                  <a:tcPr marL="68580" marR="68580" marT="34290" marB="34290"/>
                </a:tc>
                <a:tc>
                  <a:txBody>
                    <a:bodyPr/>
                    <a:lstStyle/>
                    <a:p>
                      <a:r>
                        <a:rPr lang="es-ES" sz="1100" dirty="0"/>
                        <a:t>19%</a:t>
                      </a:r>
                    </a:p>
                  </a:txBody>
                  <a:tcPr marL="68580" marR="68580" marT="34290" marB="34290"/>
                </a:tc>
                <a:tc>
                  <a:txBody>
                    <a:bodyPr/>
                    <a:lstStyle/>
                    <a:p>
                      <a:r>
                        <a:rPr lang="es-ES" sz="1100" dirty="0"/>
                        <a:t>23%</a:t>
                      </a:r>
                    </a:p>
                  </a:txBody>
                  <a:tcPr marL="68580" marR="68580" marT="34290" marB="34290"/>
                </a:tc>
                <a:extLst>
                  <a:ext uri="{0D108BD9-81ED-4DB2-BD59-A6C34878D82A}">
                    <a16:rowId xmlns:a16="http://schemas.microsoft.com/office/drawing/2014/main" val="3266698354"/>
                  </a:ext>
                </a:extLst>
              </a:tr>
            </a:tbl>
          </a:graphicData>
        </a:graphic>
      </p:graphicFrame>
      <p:pic>
        <p:nvPicPr>
          <p:cNvPr id="4" name="Imagen 3">
            <a:extLst>
              <a:ext uri="{FF2B5EF4-FFF2-40B4-BE49-F238E27FC236}">
                <a16:creationId xmlns:a16="http://schemas.microsoft.com/office/drawing/2014/main" id="{2A2CCBBE-1669-439F-8180-71B7ECF72402}"/>
              </a:ext>
            </a:extLst>
          </p:cNvPr>
          <p:cNvPicPr>
            <a:picLocks noChangeAspect="1"/>
          </p:cNvPicPr>
          <p:nvPr/>
        </p:nvPicPr>
        <p:blipFill rotWithShape="1">
          <a:blip r:embed="rId2"/>
          <a:srcRect l="-1" r="2587"/>
          <a:stretch/>
        </p:blipFill>
        <p:spPr>
          <a:xfrm>
            <a:off x="113759" y="857251"/>
            <a:ext cx="1865264" cy="621593"/>
          </a:xfrm>
          <a:prstGeom prst="rect">
            <a:avLst/>
          </a:prstGeom>
        </p:spPr>
      </p:pic>
      <p:cxnSp>
        <p:nvCxnSpPr>
          <p:cNvPr id="6" name="Conector recto 5">
            <a:extLst>
              <a:ext uri="{FF2B5EF4-FFF2-40B4-BE49-F238E27FC236}">
                <a16:creationId xmlns:a16="http://schemas.microsoft.com/office/drawing/2014/main" id="{AAD80DD5-A0C4-4BE3-A4EB-6EDCB0DC6755}"/>
              </a:ext>
            </a:extLst>
          </p:cNvPr>
          <p:cNvCxnSpPr/>
          <p:nvPr/>
        </p:nvCxnSpPr>
        <p:spPr>
          <a:xfrm>
            <a:off x="0" y="1531095"/>
            <a:ext cx="9144000" cy="0"/>
          </a:xfrm>
          <a:prstGeom prst="line">
            <a:avLst/>
          </a:prstGeom>
          <a:ln w="76200">
            <a:solidFill>
              <a:srgbClr val="D44A24"/>
            </a:solidFill>
          </a:ln>
        </p:spPr>
        <p:style>
          <a:lnRef idx="1">
            <a:schemeClr val="accent1"/>
          </a:lnRef>
          <a:fillRef idx="0">
            <a:schemeClr val="accent1"/>
          </a:fillRef>
          <a:effectRef idx="0">
            <a:schemeClr val="accent1"/>
          </a:effectRef>
          <a:fontRef idx="minor">
            <a:schemeClr val="tx1"/>
          </a:fontRef>
        </p:style>
      </p:cxnSp>
      <p:cxnSp>
        <p:nvCxnSpPr>
          <p:cNvPr id="7" name="Conector recto 6">
            <a:extLst>
              <a:ext uri="{FF2B5EF4-FFF2-40B4-BE49-F238E27FC236}">
                <a16:creationId xmlns:a16="http://schemas.microsoft.com/office/drawing/2014/main" id="{028CD752-FC9C-4F1A-B302-7F28E5BB9490}"/>
              </a:ext>
            </a:extLst>
          </p:cNvPr>
          <p:cNvCxnSpPr/>
          <p:nvPr/>
        </p:nvCxnSpPr>
        <p:spPr>
          <a:xfrm>
            <a:off x="0" y="1593143"/>
            <a:ext cx="9144000" cy="0"/>
          </a:xfrm>
          <a:prstGeom prst="line">
            <a:avLst/>
          </a:prstGeom>
          <a:ln w="76200">
            <a:solidFill>
              <a:srgbClr val="FFCC2D"/>
            </a:solidFill>
          </a:ln>
        </p:spPr>
        <p:style>
          <a:lnRef idx="1">
            <a:schemeClr val="accent1"/>
          </a:lnRef>
          <a:fillRef idx="0">
            <a:schemeClr val="accent1"/>
          </a:fillRef>
          <a:effectRef idx="0">
            <a:schemeClr val="accent1"/>
          </a:effectRef>
          <a:fontRef idx="minor">
            <a:schemeClr val="tx1"/>
          </a:fontRef>
        </p:style>
      </p:cxnSp>
      <p:sp>
        <p:nvSpPr>
          <p:cNvPr id="10" name="Rectángulo 9">
            <a:extLst>
              <a:ext uri="{FF2B5EF4-FFF2-40B4-BE49-F238E27FC236}">
                <a16:creationId xmlns:a16="http://schemas.microsoft.com/office/drawing/2014/main" id="{724ED1A3-C58C-4BF3-A976-23789D045538}"/>
              </a:ext>
            </a:extLst>
          </p:cNvPr>
          <p:cNvSpPr/>
          <p:nvPr/>
        </p:nvSpPr>
        <p:spPr>
          <a:xfrm>
            <a:off x="1979023" y="857250"/>
            <a:ext cx="5362303" cy="621585"/>
          </a:xfrm>
          <a:prstGeom prst="rect">
            <a:avLst/>
          </a:prstGeom>
          <a:solidFill>
            <a:srgbClr val="FFCC2D"/>
          </a:solidFill>
          <a:ln>
            <a:solidFill>
              <a:srgbClr val="FFCC2D"/>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S" sz="1350" dirty="0">
                <a:solidFill>
                  <a:schemeClr val="tx1"/>
                </a:solidFill>
              </a:rPr>
              <a:t>PANORAMA de la FISCALIDAD AUTONOMICA y FORAL 2020</a:t>
            </a:r>
          </a:p>
          <a:p>
            <a:pPr algn="ctr"/>
            <a:r>
              <a:rPr lang="es-ES" sz="1350" dirty="0">
                <a:solidFill>
                  <a:schemeClr val="tx1"/>
                </a:solidFill>
              </a:rPr>
              <a:t>TERRITORIOS FORALES de BIZKAIA, ARABA y GIPUZKOA</a:t>
            </a:r>
          </a:p>
        </p:txBody>
      </p:sp>
      <p:pic>
        <p:nvPicPr>
          <p:cNvPr id="11" name="Imagen 10">
            <a:extLst>
              <a:ext uri="{FF2B5EF4-FFF2-40B4-BE49-F238E27FC236}">
                <a16:creationId xmlns:a16="http://schemas.microsoft.com/office/drawing/2014/main" id="{549D8436-6916-435C-BCF5-6A214BA01368}"/>
              </a:ext>
            </a:extLst>
          </p:cNvPr>
          <p:cNvPicPr>
            <a:picLocks noChangeAspect="1"/>
          </p:cNvPicPr>
          <p:nvPr/>
        </p:nvPicPr>
        <p:blipFill>
          <a:blip r:embed="rId3"/>
          <a:stretch>
            <a:fillRect/>
          </a:stretch>
        </p:blipFill>
        <p:spPr>
          <a:xfrm>
            <a:off x="7700554" y="857251"/>
            <a:ext cx="1225184" cy="633326"/>
          </a:xfrm>
          <a:prstGeom prst="rect">
            <a:avLst/>
          </a:prstGeom>
        </p:spPr>
      </p:pic>
      <p:graphicFrame>
        <p:nvGraphicFramePr>
          <p:cNvPr id="12" name="Tabla 7">
            <a:extLst>
              <a:ext uri="{FF2B5EF4-FFF2-40B4-BE49-F238E27FC236}">
                <a16:creationId xmlns:a16="http://schemas.microsoft.com/office/drawing/2014/main" id="{013E3776-B2A0-4B40-A409-379C25E8B8CD}"/>
              </a:ext>
            </a:extLst>
          </p:cNvPr>
          <p:cNvGraphicFramePr>
            <a:graphicFrameLocks/>
          </p:cNvGraphicFramePr>
          <p:nvPr/>
        </p:nvGraphicFramePr>
        <p:xfrm>
          <a:off x="4286248" y="2588078"/>
          <a:ext cx="3218363" cy="834390"/>
        </p:xfrm>
        <a:graphic>
          <a:graphicData uri="http://schemas.openxmlformats.org/drawingml/2006/table">
            <a:tbl>
              <a:tblPr firstRow="1" bandRow="1">
                <a:tableStyleId>{21E4AEA4-8DFA-4A89-87EB-49C32662AFE0}</a:tableStyleId>
              </a:tblPr>
              <a:tblGrid>
                <a:gridCol w="592728">
                  <a:extLst>
                    <a:ext uri="{9D8B030D-6E8A-4147-A177-3AD203B41FA5}">
                      <a16:colId xmlns:a16="http://schemas.microsoft.com/office/drawing/2014/main" val="732153455"/>
                    </a:ext>
                  </a:extLst>
                </a:gridCol>
                <a:gridCol w="365760">
                  <a:extLst>
                    <a:ext uri="{9D8B030D-6E8A-4147-A177-3AD203B41FA5}">
                      <a16:colId xmlns:a16="http://schemas.microsoft.com/office/drawing/2014/main" val="710692002"/>
                    </a:ext>
                  </a:extLst>
                </a:gridCol>
                <a:gridCol w="1162595">
                  <a:extLst>
                    <a:ext uri="{9D8B030D-6E8A-4147-A177-3AD203B41FA5}">
                      <a16:colId xmlns:a16="http://schemas.microsoft.com/office/drawing/2014/main" val="2517191553"/>
                    </a:ext>
                  </a:extLst>
                </a:gridCol>
                <a:gridCol w="1097280">
                  <a:extLst>
                    <a:ext uri="{9D8B030D-6E8A-4147-A177-3AD203B41FA5}">
                      <a16:colId xmlns:a16="http://schemas.microsoft.com/office/drawing/2014/main" val="1373734621"/>
                    </a:ext>
                  </a:extLst>
                </a:gridCol>
              </a:tblGrid>
              <a:tr h="278130">
                <a:tc>
                  <a:txBody>
                    <a:bodyPr/>
                    <a:lstStyle/>
                    <a:p>
                      <a:r>
                        <a:rPr lang="es-ES" sz="1100" dirty="0"/>
                        <a:t>Tarifa</a:t>
                      </a:r>
                    </a:p>
                  </a:txBody>
                  <a:tcPr marL="68580" marR="68580" marT="34290" marB="34290"/>
                </a:tc>
                <a:tc>
                  <a:txBody>
                    <a:bodyPr/>
                    <a:lstStyle/>
                    <a:p>
                      <a:r>
                        <a:rPr lang="es-ES" sz="1100" dirty="0" err="1"/>
                        <a:t>NºT</a:t>
                      </a:r>
                      <a:endParaRPr lang="es-ES" sz="1100" dirty="0"/>
                    </a:p>
                  </a:txBody>
                  <a:tcPr marL="68580" marR="68580" marT="34290" marB="34290"/>
                </a:tc>
                <a:tc>
                  <a:txBody>
                    <a:bodyPr/>
                    <a:lstStyle/>
                    <a:p>
                      <a:r>
                        <a:rPr lang="es-ES" sz="1100" dirty="0"/>
                        <a:t>Min</a:t>
                      </a:r>
                    </a:p>
                  </a:txBody>
                  <a:tcPr marL="68580" marR="68580" marT="34290" marB="34290"/>
                </a:tc>
                <a:tc>
                  <a:txBody>
                    <a:bodyPr/>
                    <a:lstStyle/>
                    <a:p>
                      <a:r>
                        <a:rPr lang="es-ES" sz="1100" dirty="0"/>
                        <a:t>Max</a:t>
                      </a:r>
                    </a:p>
                  </a:txBody>
                  <a:tcPr marL="68580" marR="68580" marT="34290" marB="34290"/>
                </a:tc>
                <a:extLst>
                  <a:ext uri="{0D108BD9-81ED-4DB2-BD59-A6C34878D82A}">
                    <a16:rowId xmlns:a16="http://schemas.microsoft.com/office/drawing/2014/main" val="2349245156"/>
                  </a:ext>
                </a:extLst>
              </a:tr>
              <a:tr h="278130">
                <a:tc>
                  <a:txBody>
                    <a:bodyPr/>
                    <a:lstStyle/>
                    <a:p>
                      <a:r>
                        <a:rPr lang="es-ES" sz="1100" dirty="0"/>
                        <a:t>General</a:t>
                      </a:r>
                    </a:p>
                  </a:txBody>
                  <a:tcPr marL="68580" marR="68580" marT="34290" marB="34290"/>
                </a:tc>
                <a:tc>
                  <a:txBody>
                    <a:bodyPr/>
                    <a:lstStyle/>
                    <a:p>
                      <a:r>
                        <a:rPr lang="es-ES" sz="1100" dirty="0"/>
                        <a:t>8</a:t>
                      </a:r>
                    </a:p>
                  </a:txBody>
                  <a:tcPr marL="68580" marR="68580" marT="34290" marB="34290"/>
                </a:tc>
                <a:tc>
                  <a:txBody>
                    <a:bodyPr/>
                    <a:lstStyle/>
                    <a:p>
                      <a:r>
                        <a:rPr lang="es-ES" sz="1100" dirty="0"/>
                        <a:t>23%</a:t>
                      </a:r>
                    </a:p>
                  </a:txBody>
                  <a:tcPr marL="68580" marR="68580" marT="34290" marB="34290"/>
                </a:tc>
                <a:tc>
                  <a:txBody>
                    <a:bodyPr/>
                    <a:lstStyle/>
                    <a:p>
                      <a:r>
                        <a:rPr lang="es-ES" sz="1100" dirty="0"/>
                        <a:t>49%</a:t>
                      </a:r>
                    </a:p>
                  </a:txBody>
                  <a:tcPr marL="68580" marR="68580" marT="34290" marB="34290"/>
                </a:tc>
                <a:extLst>
                  <a:ext uri="{0D108BD9-81ED-4DB2-BD59-A6C34878D82A}">
                    <a16:rowId xmlns:a16="http://schemas.microsoft.com/office/drawing/2014/main" val="3980125187"/>
                  </a:ext>
                </a:extLst>
              </a:tr>
              <a:tr h="278130">
                <a:tc>
                  <a:txBody>
                    <a:bodyPr/>
                    <a:lstStyle/>
                    <a:p>
                      <a:r>
                        <a:rPr lang="es-ES" sz="1100" dirty="0"/>
                        <a:t>Ahorro</a:t>
                      </a:r>
                    </a:p>
                  </a:txBody>
                  <a:tcPr marL="68580" marR="68580" marT="34290" marB="34290"/>
                </a:tc>
                <a:tc>
                  <a:txBody>
                    <a:bodyPr/>
                    <a:lstStyle/>
                    <a:p>
                      <a:r>
                        <a:rPr lang="es-ES" sz="1100" dirty="0"/>
                        <a:t>5</a:t>
                      </a:r>
                    </a:p>
                  </a:txBody>
                  <a:tcPr marL="68580" marR="68580" marT="34290" marB="34290"/>
                </a:tc>
                <a:tc>
                  <a:txBody>
                    <a:bodyPr/>
                    <a:lstStyle/>
                    <a:p>
                      <a:r>
                        <a:rPr lang="es-ES" sz="1100" dirty="0"/>
                        <a:t>20%</a:t>
                      </a:r>
                    </a:p>
                  </a:txBody>
                  <a:tcPr marL="68580" marR="68580" marT="34290" marB="34290"/>
                </a:tc>
                <a:tc>
                  <a:txBody>
                    <a:bodyPr/>
                    <a:lstStyle/>
                    <a:p>
                      <a:r>
                        <a:rPr lang="es-ES" sz="1100" dirty="0"/>
                        <a:t>25%</a:t>
                      </a:r>
                    </a:p>
                  </a:txBody>
                  <a:tcPr marL="68580" marR="68580" marT="34290" marB="34290"/>
                </a:tc>
                <a:extLst>
                  <a:ext uri="{0D108BD9-81ED-4DB2-BD59-A6C34878D82A}">
                    <a16:rowId xmlns:a16="http://schemas.microsoft.com/office/drawing/2014/main" val="3266698354"/>
                  </a:ext>
                </a:extLst>
              </a:tr>
            </a:tbl>
          </a:graphicData>
        </a:graphic>
      </p:graphicFrame>
      <p:sp>
        <p:nvSpPr>
          <p:cNvPr id="9" name="Rectángulo: esquina doblada 8">
            <a:extLst>
              <a:ext uri="{FF2B5EF4-FFF2-40B4-BE49-F238E27FC236}">
                <a16:creationId xmlns:a16="http://schemas.microsoft.com/office/drawing/2014/main" id="{FF87A252-90BD-41AA-8622-C8D6E85DC80C}"/>
              </a:ext>
            </a:extLst>
          </p:cNvPr>
          <p:cNvSpPr/>
          <p:nvPr/>
        </p:nvSpPr>
        <p:spPr>
          <a:xfrm>
            <a:off x="862149" y="3724548"/>
            <a:ext cx="1992086" cy="1338943"/>
          </a:xfrm>
          <a:prstGeom prst="foldedCorner">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4313" indent="-214313">
              <a:buFont typeface="Calibri" panose="020F0502020204030204" pitchFamily="34" charset="0"/>
              <a:buChar char="+"/>
            </a:pPr>
            <a:r>
              <a:rPr lang="es-ES" sz="1200" dirty="0">
                <a:solidFill>
                  <a:schemeClr val="tx1"/>
                </a:solidFill>
              </a:rPr>
              <a:t>Planes de previsión</a:t>
            </a:r>
          </a:p>
          <a:p>
            <a:pPr marL="214313" indent="-214313">
              <a:buFont typeface="Calibri" panose="020F0502020204030204" pitchFamily="34" charset="0"/>
              <a:buChar char="+"/>
            </a:pPr>
            <a:r>
              <a:rPr lang="es-ES" sz="1200" dirty="0">
                <a:solidFill>
                  <a:schemeClr val="tx1"/>
                </a:solidFill>
              </a:rPr>
              <a:t>Rentas generación mayor de 5 años</a:t>
            </a:r>
          </a:p>
          <a:p>
            <a:pPr marL="214313" indent="-214313">
              <a:buFont typeface="Calibri" panose="020F0502020204030204" pitchFamily="34" charset="0"/>
              <a:buChar char="+"/>
            </a:pPr>
            <a:r>
              <a:rPr lang="es-ES" sz="1200" dirty="0">
                <a:solidFill>
                  <a:schemeClr val="tx1"/>
                </a:solidFill>
              </a:rPr>
              <a:t>Existen coeficientes actualización</a:t>
            </a:r>
            <a:endParaRPr lang="es-ES" sz="1350" dirty="0"/>
          </a:p>
        </p:txBody>
      </p:sp>
      <p:sp>
        <p:nvSpPr>
          <p:cNvPr id="13" name="Rectángulo: esquina doblada 12">
            <a:extLst>
              <a:ext uri="{FF2B5EF4-FFF2-40B4-BE49-F238E27FC236}">
                <a16:creationId xmlns:a16="http://schemas.microsoft.com/office/drawing/2014/main" id="{04831A3B-E12F-4BD6-9918-83C5CDE2E44C}"/>
              </a:ext>
            </a:extLst>
          </p:cNvPr>
          <p:cNvSpPr/>
          <p:nvPr/>
        </p:nvSpPr>
        <p:spPr>
          <a:xfrm>
            <a:off x="5617029" y="3724547"/>
            <a:ext cx="2139044" cy="1338943"/>
          </a:xfrm>
          <a:prstGeom prst="foldedCorner">
            <a:avLst/>
          </a:prstGeom>
          <a:solidFill>
            <a:srgbClr val="F9E7E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4313" indent="-214313">
              <a:buFont typeface="Calibri" panose="020F0502020204030204" pitchFamily="34" charset="0"/>
              <a:buChar char="-"/>
            </a:pPr>
            <a:r>
              <a:rPr lang="es-ES" sz="1350" dirty="0">
                <a:solidFill>
                  <a:schemeClr val="tx1"/>
                </a:solidFill>
              </a:rPr>
              <a:t>Imputación rendimiento especie vehículo</a:t>
            </a:r>
          </a:p>
          <a:p>
            <a:pPr marL="214313" indent="-214313">
              <a:buFont typeface="Calibri" panose="020F0502020204030204" pitchFamily="34" charset="0"/>
              <a:buChar char="-"/>
            </a:pPr>
            <a:r>
              <a:rPr lang="es-ES" sz="1350" dirty="0">
                <a:solidFill>
                  <a:schemeClr val="tx1"/>
                </a:solidFill>
              </a:rPr>
              <a:t>No existe estimación objetiva</a:t>
            </a:r>
          </a:p>
        </p:txBody>
      </p:sp>
      <p:sp>
        <p:nvSpPr>
          <p:cNvPr id="14" name="Rectángulo: esquina doblada 13">
            <a:extLst>
              <a:ext uri="{FF2B5EF4-FFF2-40B4-BE49-F238E27FC236}">
                <a16:creationId xmlns:a16="http://schemas.microsoft.com/office/drawing/2014/main" id="{2119544F-D798-4B93-A224-8A1166A25A0B}"/>
              </a:ext>
            </a:extLst>
          </p:cNvPr>
          <p:cNvSpPr/>
          <p:nvPr/>
        </p:nvSpPr>
        <p:spPr>
          <a:xfrm>
            <a:off x="3166110" y="3724546"/>
            <a:ext cx="2139044" cy="1338943"/>
          </a:xfrm>
          <a:prstGeom prst="foldedCorner">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4313" indent="-214313">
              <a:buFont typeface="Calibri" panose="020F0502020204030204" pitchFamily="34" charset="0"/>
              <a:buChar char="="/>
            </a:pPr>
            <a:r>
              <a:rPr lang="es-ES" sz="1350" dirty="0">
                <a:solidFill>
                  <a:schemeClr val="tx1"/>
                </a:solidFill>
              </a:rPr>
              <a:t>Diferente tratamiento ingresos arrendamiento vivienda</a:t>
            </a:r>
          </a:p>
          <a:p>
            <a:pPr marL="214313" indent="-214313">
              <a:buFont typeface="Calibri" panose="020F0502020204030204" pitchFamily="34" charset="0"/>
              <a:buChar char="="/>
            </a:pPr>
            <a:r>
              <a:rPr lang="es-ES" sz="1350" dirty="0">
                <a:solidFill>
                  <a:schemeClr val="tx1"/>
                </a:solidFill>
              </a:rPr>
              <a:t>Reducción s/</a:t>
            </a:r>
            <a:r>
              <a:rPr lang="es-ES" sz="1350" dirty="0" err="1">
                <a:solidFill>
                  <a:schemeClr val="tx1"/>
                </a:solidFill>
              </a:rPr>
              <a:t>rto</a:t>
            </a:r>
            <a:r>
              <a:rPr lang="es-ES" sz="1350" dirty="0">
                <a:solidFill>
                  <a:schemeClr val="tx1"/>
                </a:solidFill>
              </a:rPr>
              <a:t> trabajo Vs Bonificación</a:t>
            </a:r>
          </a:p>
        </p:txBody>
      </p:sp>
      <p:sp>
        <p:nvSpPr>
          <p:cNvPr id="15" name="CuadroTexto 14">
            <a:extLst>
              <a:ext uri="{FF2B5EF4-FFF2-40B4-BE49-F238E27FC236}">
                <a16:creationId xmlns:a16="http://schemas.microsoft.com/office/drawing/2014/main" id="{9D3F16F5-E780-4953-80A8-B97D0DB14A54}"/>
              </a:ext>
            </a:extLst>
          </p:cNvPr>
          <p:cNvSpPr txBox="1"/>
          <p:nvPr/>
        </p:nvSpPr>
        <p:spPr>
          <a:xfrm>
            <a:off x="1136126" y="1930295"/>
            <a:ext cx="5435752" cy="323165"/>
          </a:xfrm>
          <a:prstGeom prst="rect">
            <a:avLst/>
          </a:prstGeom>
          <a:noFill/>
        </p:spPr>
        <p:txBody>
          <a:bodyPr wrap="square" rtlCol="0">
            <a:spAutoFit/>
          </a:bodyPr>
          <a:lstStyle/>
          <a:p>
            <a:r>
              <a:rPr lang="es-ES" sz="1500" b="1" dirty="0">
                <a:solidFill>
                  <a:srgbClr val="C00000"/>
                </a:solidFill>
              </a:rPr>
              <a:t>Impuesto sobre la Renta de las Personas Físicas</a:t>
            </a:r>
          </a:p>
        </p:txBody>
      </p:sp>
      <p:pic>
        <p:nvPicPr>
          <p:cNvPr id="16" name="Imagen 15">
            <a:extLst>
              <a:ext uri="{FF2B5EF4-FFF2-40B4-BE49-F238E27FC236}">
                <a16:creationId xmlns:a16="http://schemas.microsoft.com/office/drawing/2014/main" id="{6EF97A16-FC56-40F1-821B-B804F60A8E78}"/>
              </a:ext>
            </a:extLst>
          </p:cNvPr>
          <p:cNvPicPr>
            <a:picLocks noChangeAspect="1"/>
          </p:cNvPicPr>
          <p:nvPr/>
        </p:nvPicPr>
        <p:blipFill>
          <a:blip r:embed="rId4"/>
          <a:stretch>
            <a:fillRect/>
          </a:stretch>
        </p:blipFill>
        <p:spPr>
          <a:xfrm>
            <a:off x="739141" y="1938032"/>
            <a:ext cx="471489" cy="257176"/>
          </a:xfrm>
          <a:prstGeom prst="rect">
            <a:avLst/>
          </a:prstGeom>
        </p:spPr>
      </p:pic>
    </p:spTree>
    <p:extLst>
      <p:ext uri="{BB962C8B-B14F-4D97-AF65-F5344CB8AC3E}">
        <p14:creationId xmlns:p14="http://schemas.microsoft.com/office/powerpoint/2010/main" val="11954897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DFDDDE41-0F94-4D64-9AF9-6D7F9DC90D78}"/>
              </a:ext>
            </a:extLst>
          </p:cNvPr>
          <p:cNvSpPr>
            <a:spLocks noGrp="1"/>
          </p:cNvSpPr>
          <p:nvPr>
            <p:ph idx="1"/>
          </p:nvPr>
        </p:nvSpPr>
        <p:spPr>
          <a:xfrm>
            <a:off x="628650" y="2525267"/>
            <a:ext cx="7886700" cy="2964705"/>
          </a:xfrm>
        </p:spPr>
        <p:txBody>
          <a:bodyPr/>
          <a:lstStyle/>
          <a:p>
            <a:r>
              <a:rPr lang="es-ES" dirty="0"/>
              <a:t>Tipo gravamen: </a:t>
            </a:r>
          </a:p>
          <a:p>
            <a:pPr lvl="1"/>
            <a:r>
              <a:rPr lang="es-ES" dirty="0"/>
              <a:t>TC: 25% (15% inicio actividad)</a:t>
            </a:r>
          </a:p>
          <a:p>
            <a:pPr lvl="1"/>
            <a:r>
              <a:rPr lang="es-ES" dirty="0"/>
              <a:t>Foral: 24% (20% Pequeña empresa)</a:t>
            </a:r>
          </a:p>
        </p:txBody>
      </p:sp>
      <p:pic>
        <p:nvPicPr>
          <p:cNvPr id="4" name="Imagen 3">
            <a:extLst>
              <a:ext uri="{FF2B5EF4-FFF2-40B4-BE49-F238E27FC236}">
                <a16:creationId xmlns:a16="http://schemas.microsoft.com/office/drawing/2014/main" id="{2A2CCBBE-1669-439F-8180-71B7ECF72402}"/>
              </a:ext>
            </a:extLst>
          </p:cNvPr>
          <p:cNvPicPr>
            <a:picLocks noChangeAspect="1"/>
          </p:cNvPicPr>
          <p:nvPr/>
        </p:nvPicPr>
        <p:blipFill rotWithShape="1">
          <a:blip r:embed="rId2"/>
          <a:srcRect l="-1" r="2587"/>
          <a:stretch/>
        </p:blipFill>
        <p:spPr>
          <a:xfrm>
            <a:off x="113759" y="857251"/>
            <a:ext cx="1865264" cy="621593"/>
          </a:xfrm>
          <a:prstGeom prst="rect">
            <a:avLst/>
          </a:prstGeom>
        </p:spPr>
      </p:pic>
      <p:cxnSp>
        <p:nvCxnSpPr>
          <p:cNvPr id="6" name="Conector recto 5">
            <a:extLst>
              <a:ext uri="{FF2B5EF4-FFF2-40B4-BE49-F238E27FC236}">
                <a16:creationId xmlns:a16="http://schemas.microsoft.com/office/drawing/2014/main" id="{AAD80DD5-A0C4-4BE3-A4EB-6EDCB0DC6755}"/>
              </a:ext>
            </a:extLst>
          </p:cNvPr>
          <p:cNvCxnSpPr/>
          <p:nvPr/>
        </p:nvCxnSpPr>
        <p:spPr>
          <a:xfrm>
            <a:off x="0" y="1531095"/>
            <a:ext cx="9144000" cy="0"/>
          </a:xfrm>
          <a:prstGeom prst="line">
            <a:avLst/>
          </a:prstGeom>
          <a:ln w="76200">
            <a:solidFill>
              <a:srgbClr val="D44A24"/>
            </a:solidFill>
          </a:ln>
        </p:spPr>
        <p:style>
          <a:lnRef idx="1">
            <a:schemeClr val="accent1"/>
          </a:lnRef>
          <a:fillRef idx="0">
            <a:schemeClr val="accent1"/>
          </a:fillRef>
          <a:effectRef idx="0">
            <a:schemeClr val="accent1"/>
          </a:effectRef>
          <a:fontRef idx="minor">
            <a:schemeClr val="tx1"/>
          </a:fontRef>
        </p:style>
      </p:cxnSp>
      <p:cxnSp>
        <p:nvCxnSpPr>
          <p:cNvPr id="7" name="Conector recto 6">
            <a:extLst>
              <a:ext uri="{FF2B5EF4-FFF2-40B4-BE49-F238E27FC236}">
                <a16:creationId xmlns:a16="http://schemas.microsoft.com/office/drawing/2014/main" id="{028CD752-FC9C-4F1A-B302-7F28E5BB9490}"/>
              </a:ext>
            </a:extLst>
          </p:cNvPr>
          <p:cNvCxnSpPr/>
          <p:nvPr/>
        </p:nvCxnSpPr>
        <p:spPr>
          <a:xfrm>
            <a:off x="0" y="1593143"/>
            <a:ext cx="9144000" cy="0"/>
          </a:xfrm>
          <a:prstGeom prst="line">
            <a:avLst/>
          </a:prstGeom>
          <a:ln w="76200">
            <a:solidFill>
              <a:srgbClr val="FFCC2D"/>
            </a:solidFill>
          </a:ln>
        </p:spPr>
        <p:style>
          <a:lnRef idx="1">
            <a:schemeClr val="accent1"/>
          </a:lnRef>
          <a:fillRef idx="0">
            <a:schemeClr val="accent1"/>
          </a:fillRef>
          <a:effectRef idx="0">
            <a:schemeClr val="accent1"/>
          </a:effectRef>
          <a:fontRef idx="minor">
            <a:schemeClr val="tx1"/>
          </a:fontRef>
        </p:style>
      </p:cxnSp>
      <p:sp>
        <p:nvSpPr>
          <p:cNvPr id="10" name="Rectángulo 9">
            <a:extLst>
              <a:ext uri="{FF2B5EF4-FFF2-40B4-BE49-F238E27FC236}">
                <a16:creationId xmlns:a16="http://schemas.microsoft.com/office/drawing/2014/main" id="{724ED1A3-C58C-4BF3-A976-23789D045538}"/>
              </a:ext>
            </a:extLst>
          </p:cNvPr>
          <p:cNvSpPr/>
          <p:nvPr/>
        </p:nvSpPr>
        <p:spPr>
          <a:xfrm>
            <a:off x="1979023" y="857250"/>
            <a:ext cx="5362303" cy="621585"/>
          </a:xfrm>
          <a:prstGeom prst="rect">
            <a:avLst/>
          </a:prstGeom>
          <a:solidFill>
            <a:srgbClr val="FFCC2D"/>
          </a:solidFill>
          <a:ln>
            <a:solidFill>
              <a:srgbClr val="FFCC2D"/>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S" sz="1350" dirty="0">
                <a:solidFill>
                  <a:schemeClr val="tx1"/>
                </a:solidFill>
              </a:rPr>
              <a:t>PANORAMA de la FISCALIDAD AUTONOMICA y FORAL 2020</a:t>
            </a:r>
          </a:p>
          <a:p>
            <a:pPr algn="ctr"/>
            <a:r>
              <a:rPr lang="es-ES" sz="1350" dirty="0">
                <a:solidFill>
                  <a:schemeClr val="tx1"/>
                </a:solidFill>
              </a:rPr>
              <a:t>TERRITORIOS FORALES de BIZKAIA, ARABA y GIPUZKOA</a:t>
            </a:r>
          </a:p>
        </p:txBody>
      </p:sp>
      <p:pic>
        <p:nvPicPr>
          <p:cNvPr id="11" name="Imagen 10">
            <a:extLst>
              <a:ext uri="{FF2B5EF4-FFF2-40B4-BE49-F238E27FC236}">
                <a16:creationId xmlns:a16="http://schemas.microsoft.com/office/drawing/2014/main" id="{549D8436-6916-435C-BCF5-6A214BA01368}"/>
              </a:ext>
            </a:extLst>
          </p:cNvPr>
          <p:cNvPicPr>
            <a:picLocks noChangeAspect="1"/>
          </p:cNvPicPr>
          <p:nvPr/>
        </p:nvPicPr>
        <p:blipFill>
          <a:blip r:embed="rId3"/>
          <a:stretch>
            <a:fillRect/>
          </a:stretch>
        </p:blipFill>
        <p:spPr>
          <a:xfrm>
            <a:off x="7700554" y="857251"/>
            <a:ext cx="1225184" cy="633326"/>
          </a:xfrm>
          <a:prstGeom prst="rect">
            <a:avLst/>
          </a:prstGeom>
        </p:spPr>
      </p:pic>
      <p:sp>
        <p:nvSpPr>
          <p:cNvPr id="9" name="Rectángulo: esquina doblada 8">
            <a:extLst>
              <a:ext uri="{FF2B5EF4-FFF2-40B4-BE49-F238E27FC236}">
                <a16:creationId xmlns:a16="http://schemas.microsoft.com/office/drawing/2014/main" id="{7606F6E7-76EB-41C7-8636-C604B4A9D655}"/>
              </a:ext>
            </a:extLst>
          </p:cNvPr>
          <p:cNvSpPr/>
          <p:nvPr/>
        </p:nvSpPr>
        <p:spPr>
          <a:xfrm>
            <a:off x="1387928" y="3724547"/>
            <a:ext cx="1992086" cy="1332412"/>
          </a:xfrm>
          <a:prstGeom prst="foldedCorner">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4313" indent="-214313">
              <a:buFont typeface="Calibri" panose="020F0502020204030204" pitchFamily="34" charset="0"/>
              <a:buChar char="+"/>
            </a:pPr>
            <a:endParaRPr lang="es-ES" sz="1200" dirty="0">
              <a:solidFill>
                <a:schemeClr val="tx1"/>
              </a:solidFill>
            </a:endParaRPr>
          </a:p>
          <a:p>
            <a:pPr marL="214313" indent="-214313">
              <a:buFont typeface="Calibri" panose="020F0502020204030204" pitchFamily="34" charset="0"/>
              <a:buChar char="+"/>
            </a:pPr>
            <a:endParaRPr lang="es-ES" sz="1200" dirty="0">
              <a:solidFill>
                <a:schemeClr val="tx1"/>
              </a:solidFill>
            </a:endParaRPr>
          </a:p>
          <a:p>
            <a:pPr marL="214313" indent="-214313">
              <a:buFont typeface="Calibri" panose="020F0502020204030204" pitchFamily="34" charset="0"/>
              <a:buChar char="+"/>
            </a:pPr>
            <a:r>
              <a:rPr lang="es-ES" sz="1200" dirty="0">
                <a:solidFill>
                  <a:schemeClr val="tx1"/>
                </a:solidFill>
              </a:rPr>
              <a:t>Amortizaciones un poco mas rápidas</a:t>
            </a:r>
          </a:p>
          <a:p>
            <a:pPr marL="214313" indent="-214313">
              <a:buFont typeface="Calibri" panose="020F0502020204030204" pitchFamily="34" charset="0"/>
              <a:buChar char="+"/>
            </a:pPr>
            <a:r>
              <a:rPr lang="es-ES" sz="1200" dirty="0">
                <a:solidFill>
                  <a:schemeClr val="tx1"/>
                </a:solidFill>
              </a:rPr>
              <a:t>Deducción I+D 5% superior</a:t>
            </a:r>
          </a:p>
          <a:p>
            <a:endParaRPr lang="es-ES" sz="1200" dirty="0">
              <a:solidFill>
                <a:schemeClr val="tx1"/>
              </a:solidFill>
            </a:endParaRPr>
          </a:p>
          <a:p>
            <a:pPr marL="214313" indent="-214313">
              <a:buFont typeface="Calibri" panose="020F0502020204030204" pitchFamily="34" charset="0"/>
              <a:buChar char="+"/>
            </a:pPr>
            <a:endParaRPr lang="es-ES" sz="1350" dirty="0"/>
          </a:p>
        </p:txBody>
      </p:sp>
      <p:sp>
        <p:nvSpPr>
          <p:cNvPr id="12" name="Rectángulo: esquina doblada 11">
            <a:extLst>
              <a:ext uri="{FF2B5EF4-FFF2-40B4-BE49-F238E27FC236}">
                <a16:creationId xmlns:a16="http://schemas.microsoft.com/office/drawing/2014/main" id="{509F5585-4FA5-449A-BD20-FFE87A6CBDA3}"/>
              </a:ext>
            </a:extLst>
          </p:cNvPr>
          <p:cNvSpPr/>
          <p:nvPr/>
        </p:nvSpPr>
        <p:spPr>
          <a:xfrm>
            <a:off x="4330701" y="3724547"/>
            <a:ext cx="2866573" cy="1420582"/>
          </a:xfrm>
          <a:prstGeom prst="foldedCorner">
            <a:avLst/>
          </a:prstGeom>
          <a:solidFill>
            <a:srgbClr val="F9E7E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4313" indent="-214313">
              <a:buFont typeface="Calibri" panose="020F0502020204030204" pitchFamily="34" charset="0"/>
              <a:buChar char="-"/>
            </a:pPr>
            <a:endParaRPr lang="es-ES" sz="1350" dirty="0">
              <a:solidFill>
                <a:schemeClr val="tx1"/>
              </a:solidFill>
            </a:endParaRPr>
          </a:p>
          <a:p>
            <a:pPr marL="214313" indent="-214313">
              <a:buFont typeface="Calibri" panose="020F0502020204030204" pitchFamily="34" charset="0"/>
              <a:buChar char="-"/>
            </a:pPr>
            <a:r>
              <a:rPr lang="es-ES" sz="1350" dirty="0">
                <a:solidFill>
                  <a:schemeClr val="tx1"/>
                </a:solidFill>
              </a:rPr>
              <a:t>Mayor limitación deducibilidad gastos de representación y vehículos turismos</a:t>
            </a:r>
          </a:p>
          <a:p>
            <a:pPr marL="214313" indent="-214313">
              <a:buFont typeface="Calibri" panose="020F0502020204030204" pitchFamily="34" charset="0"/>
              <a:buChar char="-"/>
            </a:pPr>
            <a:r>
              <a:rPr lang="es-ES" sz="1350" dirty="0">
                <a:solidFill>
                  <a:schemeClr val="tx1"/>
                </a:solidFill>
              </a:rPr>
              <a:t>Limite compensación </a:t>
            </a:r>
            <a:r>
              <a:rPr lang="es-ES" sz="1350" dirty="0" err="1">
                <a:solidFill>
                  <a:schemeClr val="tx1"/>
                </a:solidFill>
              </a:rPr>
              <a:t>BINs</a:t>
            </a:r>
            <a:r>
              <a:rPr lang="es-ES" sz="1350" dirty="0">
                <a:solidFill>
                  <a:schemeClr val="tx1"/>
                </a:solidFill>
              </a:rPr>
              <a:t> desde 1€</a:t>
            </a:r>
          </a:p>
        </p:txBody>
      </p:sp>
      <p:sp>
        <p:nvSpPr>
          <p:cNvPr id="13" name="CuadroTexto 12">
            <a:extLst>
              <a:ext uri="{FF2B5EF4-FFF2-40B4-BE49-F238E27FC236}">
                <a16:creationId xmlns:a16="http://schemas.microsoft.com/office/drawing/2014/main" id="{23FE7C9F-DC32-4044-B403-97E1286DA9C5}"/>
              </a:ext>
            </a:extLst>
          </p:cNvPr>
          <p:cNvSpPr txBox="1"/>
          <p:nvPr/>
        </p:nvSpPr>
        <p:spPr>
          <a:xfrm>
            <a:off x="1046390" y="1938032"/>
            <a:ext cx="4307412" cy="323165"/>
          </a:xfrm>
          <a:prstGeom prst="rect">
            <a:avLst/>
          </a:prstGeom>
          <a:noFill/>
        </p:spPr>
        <p:txBody>
          <a:bodyPr wrap="square" rtlCol="0">
            <a:spAutoFit/>
          </a:bodyPr>
          <a:lstStyle/>
          <a:p>
            <a:r>
              <a:rPr lang="es-ES" sz="1500" b="1" dirty="0">
                <a:solidFill>
                  <a:srgbClr val="C00000"/>
                </a:solidFill>
              </a:rPr>
              <a:t>Impuesto sobre Sociedades</a:t>
            </a:r>
          </a:p>
        </p:txBody>
      </p:sp>
      <p:pic>
        <p:nvPicPr>
          <p:cNvPr id="14" name="Imagen 13">
            <a:extLst>
              <a:ext uri="{FF2B5EF4-FFF2-40B4-BE49-F238E27FC236}">
                <a16:creationId xmlns:a16="http://schemas.microsoft.com/office/drawing/2014/main" id="{F522BCA1-6DF1-4FCB-893E-65AA02AFFED7}"/>
              </a:ext>
            </a:extLst>
          </p:cNvPr>
          <p:cNvPicPr>
            <a:picLocks noChangeAspect="1"/>
          </p:cNvPicPr>
          <p:nvPr/>
        </p:nvPicPr>
        <p:blipFill>
          <a:blip r:embed="rId4"/>
          <a:stretch>
            <a:fillRect/>
          </a:stretch>
        </p:blipFill>
        <p:spPr>
          <a:xfrm>
            <a:off x="739141" y="1938032"/>
            <a:ext cx="373619" cy="257176"/>
          </a:xfrm>
          <a:prstGeom prst="rect">
            <a:avLst/>
          </a:prstGeom>
        </p:spPr>
      </p:pic>
    </p:spTree>
    <p:extLst>
      <p:ext uri="{BB962C8B-B14F-4D97-AF65-F5344CB8AC3E}">
        <p14:creationId xmlns:p14="http://schemas.microsoft.com/office/powerpoint/2010/main" val="1352609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2A2CCBBE-1669-439F-8180-71B7ECF72402}"/>
              </a:ext>
            </a:extLst>
          </p:cNvPr>
          <p:cNvPicPr>
            <a:picLocks noChangeAspect="1"/>
          </p:cNvPicPr>
          <p:nvPr/>
        </p:nvPicPr>
        <p:blipFill rotWithShape="1">
          <a:blip r:embed="rId2"/>
          <a:srcRect l="-1" r="2587"/>
          <a:stretch/>
        </p:blipFill>
        <p:spPr>
          <a:xfrm>
            <a:off x="113759" y="857251"/>
            <a:ext cx="1865264" cy="621593"/>
          </a:xfrm>
          <a:prstGeom prst="rect">
            <a:avLst/>
          </a:prstGeom>
        </p:spPr>
      </p:pic>
      <p:cxnSp>
        <p:nvCxnSpPr>
          <p:cNvPr id="6" name="Conector recto 5">
            <a:extLst>
              <a:ext uri="{FF2B5EF4-FFF2-40B4-BE49-F238E27FC236}">
                <a16:creationId xmlns:a16="http://schemas.microsoft.com/office/drawing/2014/main" id="{AAD80DD5-A0C4-4BE3-A4EB-6EDCB0DC6755}"/>
              </a:ext>
            </a:extLst>
          </p:cNvPr>
          <p:cNvCxnSpPr/>
          <p:nvPr/>
        </p:nvCxnSpPr>
        <p:spPr>
          <a:xfrm>
            <a:off x="0" y="1531095"/>
            <a:ext cx="9144000" cy="0"/>
          </a:xfrm>
          <a:prstGeom prst="line">
            <a:avLst/>
          </a:prstGeom>
          <a:ln w="76200">
            <a:solidFill>
              <a:srgbClr val="D44A24"/>
            </a:solidFill>
          </a:ln>
        </p:spPr>
        <p:style>
          <a:lnRef idx="1">
            <a:schemeClr val="accent1"/>
          </a:lnRef>
          <a:fillRef idx="0">
            <a:schemeClr val="accent1"/>
          </a:fillRef>
          <a:effectRef idx="0">
            <a:schemeClr val="accent1"/>
          </a:effectRef>
          <a:fontRef idx="minor">
            <a:schemeClr val="tx1"/>
          </a:fontRef>
        </p:style>
      </p:cxnSp>
      <p:cxnSp>
        <p:nvCxnSpPr>
          <p:cNvPr id="7" name="Conector recto 6">
            <a:extLst>
              <a:ext uri="{FF2B5EF4-FFF2-40B4-BE49-F238E27FC236}">
                <a16:creationId xmlns:a16="http://schemas.microsoft.com/office/drawing/2014/main" id="{028CD752-FC9C-4F1A-B302-7F28E5BB9490}"/>
              </a:ext>
            </a:extLst>
          </p:cNvPr>
          <p:cNvCxnSpPr/>
          <p:nvPr/>
        </p:nvCxnSpPr>
        <p:spPr>
          <a:xfrm>
            <a:off x="0" y="1593143"/>
            <a:ext cx="9144000" cy="0"/>
          </a:xfrm>
          <a:prstGeom prst="line">
            <a:avLst/>
          </a:prstGeom>
          <a:ln w="76200">
            <a:solidFill>
              <a:srgbClr val="FFCC2D"/>
            </a:solidFill>
          </a:ln>
        </p:spPr>
        <p:style>
          <a:lnRef idx="1">
            <a:schemeClr val="accent1"/>
          </a:lnRef>
          <a:fillRef idx="0">
            <a:schemeClr val="accent1"/>
          </a:fillRef>
          <a:effectRef idx="0">
            <a:schemeClr val="accent1"/>
          </a:effectRef>
          <a:fontRef idx="minor">
            <a:schemeClr val="tx1"/>
          </a:fontRef>
        </p:style>
      </p:cxnSp>
      <p:sp>
        <p:nvSpPr>
          <p:cNvPr id="10" name="Rectángulo 9">
            <a:extLst>
              <a:ext uri="{FF2B5EF4-FFF2-40B4-BE49-F238E27FC236}">
                <a16:creationId xmlns:a16="http://schemas.microsoft.com/office/drawing/2014/main" id="{724ED1A3-C58C-4BF3-A976-23789D045538}"/>
              </a:ext>
            </a:extLst>
          </p:cNvPr>
          <p:cNvSpPr/>
          <p:nvPr/>
        </p:nvSpPr>
        <p:spPr>
          <a:xfrm>
            <a:off x="1979023" y="857250"/>
            <a:ext cx="5362303" cy="621585"/>
          </a:xfrm>
          <a:prstGeom prst="rect">
            <a:avLst/>
          </a:prstGeom>
          <a:solidFill>
            <a:srgbClr val="FFCC2D"/>
          </a:solidFill>
          <a:ln>
            <a:solidFill>
              <a:srgbClr val="FFCC2D"/>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S" sz="1350" dirty="0">
                <a:solidFill>
                  <a:schemeClr val="tx1"/>
                </a:solidFill>
              </a:rPr>
              <a:t>PANORAMA de la FISCALIDAD AUTONOMICA y FORAL 2020</a:t>
            </a:r>
          </a:p>
          <a:p>
            <a:pPr algn="ctr"/>
            <a:r>
              <a:rPr lang="es-ES" sz="1350" dirty="0">
                <a:solidFill>
                  <a:schemeClr val="tx1"/>
                </a:solidFill>
              </a:rPr>
              <a:t>TERRITORIOS FORALES de BIZKAIA, ARABA y GIPUZKOA</a:t>
            </a:r>
          </a:p>
        </p:txBody>
      </p:sp>
      <p:pic>
        <p:nvPicPr>
          <p:cNvPr id="11" name="Imagen 10">
            <a:extLst>
              <a:ext uri="{FF2B5EF4-FFF2-40B4-BE49-F238E27FC236}">
                <a16:creationId xmlns:a16="http://schemas.microsoft.com/office/drawing/2014/main" id="{549D8436-6916-435C-BCF5-6A214BA01368}"/>
              </a:ext>
            </a:extLst>
          </p:cNvPr>
          <p:cNvPicPr>
            <a:picLocks noChangeAspect="1"/>
          </p:cNvPicPr>
          <p:nvPr/>
        </p:nvPicPr>
        <p:blipFill>
          <a:blip r:embed="rId3"/>
          <a:stretch>
            <a:fillRect/>
          </a:stretch>
        </p:blipFill>
        <p:spPr>
          <a:xfrm>
            <a:off x="7700554" y="857251"/>
            <a:ext cx="1225184" cy="633326"/>
          </a:xfrm>
          <a:prstGeom prst="rect">
            <a:avLst/>
          </a:prstGeom>
        </p:spPr>
      </p:pic>
      <p:graphicFrame>
        <p:nvGraphicFramePr>
          <p:cNvPr id="15" name="Diagrama 14">
            <a:extLst>
              <a:ext uri="{FF2B5EF4-FFF2-40B4-BE49-F238E27FC236}">
                <a16:creationId xmlns:a16="http://schemas.microsoft.com/office/drawing/2014/main" id="{AC00B22D-269B-46C4-AEEB-A2888D1437C1}"/>
              </a:ext>
            </a:extLst>
          </p:cNvPr>
          <p:cNvGraphicFramePr/>
          <p:nvPr/>
        </p:nvGraphicFramePr>
        <p:xfrm>
          <a:off x="6113842" y="1938784"/>
          <a:ext cx="2235678" cy="202648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6" name="Gráfico 15" descr="Caja registradora">
            <a:extLst>
              <a:ext uri="{FF2B5EF4-FFF2-40B4-BE49-F238E27FC236}">
                <a16:creationId xmlns:a16="http://schemas.microsoft.com/office/drawing/2014/main" id="{BF4857E6-8E65-4484-935A-6DE64F1631D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344905" y="2795186"/>
            <a:ext cx="439517" cy="439517"/>
          </a:xfrm>
          <a:prstGeom prst="rect">
            <a:avLst/>
          </a:prstGeom>
        </p:spPr>
      </p:pic>
      <p:pic>
        <p:nvPicPr>
          <p:cNvPr id="17" name="Gráfico 16" descr="Signo de interrogación">
            <a:extLst>
              <a:ext uri="{FF2B5EF4-FFF2-40B4-BE49-F238E27FC236}">
                <a16:creationId xmlns:a16="http://schemas.microsoft.com/office/drawing/2014/main" id="{7CA190B1-6129-4A79-B432-BEB1E17040C7}"/>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408194" y="2667000"/>
            <a:ext cx="288698" cy="288698"/>
          </a:xfrm>
          <a:prstGeom prst="rect">
            <a:avLst/>
          </a:prstGeom>
        </p:spPr>
      </p:pic>
      <p:pic>
        <p:nvPicPr>
          <p:cNvPr id="18" name="Gráfico 17" descr="Banco">
            <a:extLst>
              <a:ext uri="{FF2B5EF4-FFF2-40B4-BE49-F238E27FC236}">
                <a16:creationId xmlns:a16="http://schemas.microsoft.com/office/drawing/2014/main" id="{9335EE9F-4DA2-4593-9E94-37256ADEB952}"/>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190811" y="2038401"/>
            <a:ext cx="439517" cy="439517"/>
          </a:xfrm>
          <a:prstGeom prst="rect">
            <a:avLst/>
          </a:prstGeom>
        </p:spPr>
      </p:pic>
      <p:pic>
        <p:nvPicPr>
          <p:cNvPr id="19" name="Gráfico 18" descr="Bluetooth">
            <a:extLst>
              <a:ext uri="{FF2B5EF4-FFF2-40B4-BE49-F238E27FC236}">
                <a16:creationId xmlns:a16="http://schemas.microsoft.com/office/drawing/2014/main" id="{CE37F2E0-8549-4734-B2E2-D88EF8D8271F}"/>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4802258" y="2982884"/>
            <a:ext cx="259028" cy="259028"/>
          </a:xfrm>
          <a:prstGeom prst="rect">
            <a:avLst/>
          </a:prstGeom>
        </p:spPr>
      </p:pic>
      <p:pic>
        <p:nvPicPr>
          <p:cNvPr id="20" name="Gráfico 19" descr="Fax">
            <a:extLst>
              <a:ext uri="{FF2B5EF4-FFF2-40B4-BE49-F238E27FC236}">
                <a16:creationId xmlns:a16="http://schemas.microsoft.com/office/drawing/2014/main" id="{D357B65C-89D0-4E82-9EC3-CE9913593F67}"/>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690524" y="3209416"/>
            <a:ext cx="259028" cy="259028"/>
          </a:xfrm>
          <a:prstGeom prst="rect">
            <a:avLst/>
          </a:prstGeom>
        </p:spPr>
      </p:pic>
      <p:pic>
        <p:nvPicPr>
          <p:cNvPr id="21" name="Gráfico 20" descr="Hombre">
            <a:extLst>
              <a:ext uri="{FF2B5EF4-FFF2-40B4-BE49-F238E27FC236}">
                <a16:creationId xmlns:a16="http://schemas.microsoft.com/office/drawing/2014/main" id="{92EF5D94-C1C9-4EB2-AFB4-B1B2966E21C2}"/>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154772" y="3226522"/>
            <a:ext cx="439517" cy="439517"/>
          </a:xfrm>
          <a:prstGeom prst="rect">
            <a:avLst/>
          </a:prstGeom>
        </p:spPr>
      </p:pic>
      <p:pic>
        <p:nvPicPr>
          <p:cNvPr id="22" name="Gráfico 21" descr="Hombre">
            <a:extLst>
              <a:ext uri="{FF2B5EF4-FFF2-40B4-BE49-F238E27FC236}">
                <a16:creationId xmlns:a16="http://schemas.microsoft.com/office/drawing/2014/main" id="{28BFC44D-C002-434E-951F-4637461ADE0E}"/>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2962894" y="2802395"/>
            <a:ext cx="439517" cy="439517"/>
          </a:xfrm>
          <a:prstGeom prst="rect">
            <a:avLst/>
          </a:prstGeom>
        </p:spPr>
      </p:pic>
      <p:cxnSp>
        <p:nvCxnSpPr>
          <p:cNvPr id="23" name="Conector recto de flecha 22">
            <a:extLst>
              <a:ext uri="{FF2B5EF4-FFF2-40B4-BE49-F238E27FC236}">
                <a16:creationId xmlns:a16="http://schemas.microsoft.com/office/drawing/2014/main" id="{A159686E-403B-46F9-AB10-65520CAD1A95}"/>
              </a:ext>
            </a:extLst>
          </p:cNvPr>
          <p:cNvCxnSpPr>
            <a:cxnSpLocks/>
            <a:stCxn id="16" idx="3"/>
            <a:endCxn id="27" idx="1"/>
          </p:cNvCxnSpPr>
          <p:nvPr/>
        </p:nvCxnSpPr>
        <p:spPr>
          <a:xfrm flipV="1">
            <a:off x="3784422" y="3014944"/>
            <a:ext cx="242152"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4" name="Conector recto de flecha 23">
            <a:extLst>
              <a:ext uri="{FF2B5EF4-FFF2-40B4-BE49-F238E27FC236}">
                <a16:creationId xmlns:a16="http://schemas.microsoft.com/office/drawing/2014/main" id="{5D901615-B109-46C2-BF36-466EBD49E621}"/>
              </a:ext>
            </a:extLst>
          </p:cNvPr>
          <p:cNvCxnSpPr>
            <a:cxnSpLocks/>
            <a:endCxn id="21" idx="1"/>
          </p:cNvCxnSpPr>
          <p:nvPr/>
        </p:nvCxnSpPr>
        <p:spPr>
          <a:xfrm>
            <a:off x="4569448" y="3014944"/>
            <a:ext cx="585324" cy="43133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5" name="Conector recto de flecha 24">
            <a:extLst>
              <a:ext uri="{FF2B5EF4-FFF2-40B4-BE49-F238E27FC236}">
                <a16:creationId xmlns:a16="http://schemas.microsoft.com/office/drawing/2014/main" id="{22CE41BF-854E-484D-98A7-A1E10186D7F4}"/>
              </a:ext>
            </a:extLst>
          </p:cNvPr>
          <p:cNvCxnSpPr>
            <a:cxnSpLocks/>
          </p:cNvCxnSpPr>
          <p:nvPr/>
        </p:nvCxnSpPr>
        <p:spPr>
          <a:xfrm flipV="1">
            <a:off x="5410569" y="2492781"/>
            <a:ext cx="0" cy="61961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6" name="Cerrar llave 25">
            <a:extLst>
              <a:ext uri="{FF2B5EF4-FFF2-40B4-BE49-F238E27FC236}">
                <a16:creationId xmlns:a16="http://schemas.microsoft.com/office/drawing/2014/main" id="{05EB317E-F36B-42F7-A2C0-478A84EEB647}"/>
              </a:ext>
            </a:extLst>
          </p:cNvPr>
          <p:cNvSpPr/>
          <p:nvPr/>
        </p:nvSpPr>
        <p:spPr>
          <a:xfrm>
            <a:off x="5734744" y="1959910"/>
            <a:ext cx="181861" cy="1706251"/>
          </a:xfrm>
          <a:prstGeom prst="rightBrace">
            <a:avLst/>
          </a:prstGeom>
          <a:ln>
            <a:solidFill>
              <a:schemeClr val="tx2"/>
            </a:solidFill>
          </a:ln>
        </p:spPr>
        <p:style>
          <a:lnRef idx="1">
            <a:schemeClr val="accent3"/>
          </a:lnRef>
          <a:fillRef idx="0">
            <a:schemeClr val="accent3"/>
          </a:fillRef>
          <a:effectRef idx="0">
            <a:schemeClr val="accent3"/>
          </a:effectRef>
          <a:fontRef idx="minor">
            <a:schemeClr val="tx1"/>
          </a:fontRef>
        </p:style>
        <p:txBody>
          <a:bodyPr rtlCol="0" anchor="ctr"/>
          <a:lstStyle/>
          <a:p>
            <a:pPr algn="ctr"/>
            <a:endParaRPr lang="es-ES" sz="1350"/>
          </a:p>
        </p:txBody>
      </p:sp>
      <p:pic>
        <p:nvPicPr>
          <p:cNvPr id="27" name="Imagen 26">
            <a:extLst>
              <a:ext uri="{FF2B5EF4-FFF2-40B4-BE49-F238E27FC236}">
                <a16:creationId xmlns:a16="http://schemas.microsoft.com/office/drawing/2014/main" id="{7E8B65C8-7096-4CBD-951B-FF61549AB646}"/>
              </a:ext>
            </a:extLst>
          </p:cNvPr>
          <p:cNvPicPr>
            <a:picLocks noChangeAspect="1"/>
          </p:cNvPicPr>
          <p:nvPr/>
        </p:nvPicPr>
        <p:blipFill>
          <a:blip r:embed="rId21">
            <a:extLst>
              <a:ext uri="{BEBA8EAE-BF5A-486C-A8C5-ECC9F3942E4B}">
                <a14:imgProps xmlns:a14="http://schemas.microsoft.com/office/drawing/2010/main">
                  <a14:imgLayer r:embed="rId22">
                    <a14:imgEffect>
                      <a14:brightnessContrast bright="20000" contrast="-40000"/>
                    </a14:imgEffect>
                  </a14:imgLayer>
                </a14:imgProps>
              </a:ext>
            </a:extLst>
          </a:blip>
          <a:stretch>
            <a:fillRect/>
          </a:stretch>
        </p:blipFill>
        <p:spPr>
          <a:xfrm>
            <a:off x="4026574" y="2803365"/>
            <a:ext cx="467441" cy="423157"/>
          </a:xfrm>
          <a:prstGeom prst="rect">
            <a:avLst/>
          </a:prstGeom>
        </p:spPr>
      </p:pic>
      <p:pic>
        <p:nvPicPr>
          <p:cNvPr id="29" name="Gráfico 28" descr="Libros en una estantería">
            <a:extLst>
              <a:ext uri="{FF2B5EF4-FFF2-40B4-BE49-F238E27FC236}">
                <a16:creationId xmlns:a16="http://schemas.microsoft.com/office/drawing/2014/main" id="{FCF2F7FE-EBAC-481B-A77D-FCBB2F0B568D}"/>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flipH="1">
            <a:off x="4834406" y="2392848"/>
            <a:ext cx="283802" cy="283802"/>
          </a:xfrm>
          <a:prstGeom prst="rect">
            <a:avLst/>
          </a:prstGeom>
        </p:spPr>
      </p:pic>
      <p:cxnSp>
        <p:nvCxnSpPr>
          <p:cNvPr id="30" name="Conector: curvado 29">
            <a:extLst>
              <a:ext uri="{FF2B5EF4-FFF2-40B4-BE49-F238E27FC236}">
                <a16:creationId xmlns:a16="http://schemas.microsoft.com/office/drawing/2014/main" id="{0E8761E5-9446-4A5A-AF8D-0F5565214800}"/>
              </a:ext>
            </a:extLst>
          </p:cNvPr>
          <p:cNvCxnSpPr>
            <a:cxnSpLocks/>
          </p:cNvCxnSpPr>
          <p:nvPr/>
        </p:nvCxnSpPr>
        <p:spPr bwMode="auto">
          <a:xfrm flipV="1">
            <a:off x="4569448" y="2054947"/>
            <a:ext cx="2100074" cy="953084"/>
          </a:xfrm>
          <a:prstGeom prst="curvedConnector3">
            <a:avLst>
              <a:gd name="adj1" fmla="val 25430"/>
            </a:avLst>
          </a:prstGeom>
          <a:solidFill>
            <a:schemeClr val="accent1"/>
          </a:solidFill>
          <a:ln w="9525" cap="flat" cmpd="sng" algn="ctr">
            <a:solidFill>
              <a:schemeClr val="tx1"/>
            </a:solidFill>
            <a:prstDash val="solid"/>
            <a:round/>
            <a:headEnd type="none" w="med" len="med"/>
            <a:tailEnd type="triangle"/>
          </a:ln>
          <a:effectLst/>
        </p:spPr>
      </p:cxnSp>
      <p:sp>
        <p:nvSpPr>
          <p:cNvPr id="41" name="Marcador de contenido 2">
            <a:extLst>
              <a:ext uri="{FF2B5EF4-FFF2-40B4-BE49-F238E27FC236}">
                <a16:creationId xmlns:a16="http://schemas.microsoft.com/office/drawing/2014/main" id="{E346E3B1-8F00-41F5-A040-AD32FADE74BD}"/>
              </a:ext>
            </a:extLst>
          </p:cNvPr>
          <p:cNvSpPr>
            <a:spLocks noGrp="1"/>
          </p:cNvSpPr>
          <p:nvPr>
            <p:ph idx="1"/>
          </p:nvPr>
        </p:nvSpPr>
        <p:spPr>
          <a:xfrm>
            <a:off x="2810689" y="4183760"/>
            <a:ext cx="4720412" cy="1466457"/>
          </a:xfrm>
        </p:spPr>
        <p:txBody>
          <a:bodyPr>
            <a:normAutofit fontScale="55000" lnSpcReduction="20000"/>
          </a:bodyPr>
          <a:lstStyle/>
          <a:p>
            <a:r>
              <a:rPr lang="es-ES" dirty="0"/>
              <a:t>Software Garante en la emisión de facturas</a:t>
            </a:r>
          </a:p>
          <a:p>
            <a:pPr lvl="1"/>
            <a:r>
              <a:rPr lang="es-ES" dirty="0"/>
              <a:t>Cifrado y firmado electrónico</a:t>
            </a:r>
          </a:p>
          <a:p>
            <a:pPr lvl="1"/>
            <a:r>
              <a:rPr lang="es-ES" dirty="0"/>
              <a:t>Concatenado de facturas</a:t>
            </a:r>
          </a:p>
          <a:p>
            <a:pPr lvl="1"/>
            <a:r>
              <a:rPr lang="es-ES" dirty="0"/>
              <a:t>Transmisión fichero XML</a:t>
            </a:r>
          </a:p>
          <a:p>
            <a:r>
              <a:rPr lang="es-ES" dirty="0"/>
              <a:t>Vigor 01/01/2022</a:t>
            </a:r>
          </a:p>
        </p:txBody>
      </p:sp>
      <p:pic>
        <p:nvPicPr>
          <p:cNvPr id="43" name="Imagen 42">
            <a:extLst>
              <a:ext uri="{FF2B5EF4-FFF2-40B4-BE49-F238E27FC236}">
                <a16:creationId xmlns:a16="http://schemas.microsoft.com/office/drawing/2014/main" id="{B983B234-DA0F-4216-B56E-A8F091507110}"/>
              </a:ext>
            </a:extLst>
          </p:cNvPr>
          <p:cNvPicPr>
            <a:picLocks noChangeAspect="1"/>
          </p:cNvPicPr>
          <p:nvPr/>
        </p:nvPicPr>
        <p:blipFill>
          <a:blip r:embed="rId25"/>
          <a:stretch>
            <a:fillRect/>
          </a:stretch>
        </p:blipFill>
        <p:spPr>
          <a:xfrm>
            <a:off x="380623" y="2727315"/>
            <a:ext cx="2210456" cy="2939979"/>
          </a:xfrm>
          <a:prstGeom prst="rect">
            <a:avLst/>
          </a:prstGeom>
        </p:spPr>
      </p:pic>
      <p:sp>
        <p:nvSpPr>
          <p:cNvPr id="45" name="CuadroTexto 44">
            <a:extLst>
              <a:ext uri="{FF2B5EF4-FFF2-40B4-BE49-F238E27FC236}">
                <a16:creationId xmlns:a16="http://schemas.microsoft.com/office/drawing/2014/main" id="{A79C0387-3ABE-4654-AB53-E45C89D80C47}"/>
              </a:ext>
            </a:extLst>
          </p:cNvPr>
          <p:cNvSpPr txBox="1"/>
          <p:nvPr/>
        </p:nvSpPr>
        <p:spPr>
          <a:xfrm>
            <a:off x="339114" y="2454488"/>
            <a:ext cx="2190728" cy="300082"/>
          </a:xfrm>
          <a:prstGeom prst="rect">
            <a:avLst/>
          </a:prstGeom>
          <a:noFill/>
        </p:spPr>
        <p:txBody>
          <a:bodyPr wrap="square">
            <a:spAutoFit/>
          </a:bodyPr>
          <a:lstStyle/>
          <a:p>
            <a:r>
              <a:rPr lang="es-ES" sz="1350" dirty="0">
                <a:latin typeface="Times New Roman" panose="02020603050405020304" pitchFamily="18" charset="0"/>
                <a:ea typeface="Verdana" panose="020B0604030504040204" pitchFamily="34" charset="0"/>
                <a:cs typeface="Times New Roman" panose="02020603050405020304" pitchFamily="18" charset="0"/>
              </a:rPr>
              <a:t>Informe de la OCDE 2013</a:t>
            </a:r>
          </a:p>
        </p:txBody>
      </p:sp>
      <p:sp>
        <p:nvSpPr>
          <p:cNvPr id="28" name="CuadroTexto 27">
            <a:extLst>
              <a:ext uri="{FF2B5EF4-FFF2-40B4-BE49-F238E27FC236}">
                <a16:creationId xmlns:a16="http://schemas.microsoft.com/office/drawing/2014/main" id="{DB48D647-A8DD-43EB-8DEA-384C4D3B216D}"/>
              </a:ext>
            </a:extLst>
          </p:cNvPr>
          <p:cNvSpPr txBox="1"/>
          <p:nvPr/>
        </p:nvSpPr>
        <p:spPr>
          <a:xfrm>
            <a:off x="1046390" y="1938032"/>
            <a:ext cx="4307412" cy="323165"/>
          </a:xfrm>
          <a:prstGeom prst="rect">
            <a:avLst/>
          </a:prstGeom>
          <a:noFill/>
        </p:spPr>
        <p:txBody>
          <a:bodyPr wrap="square" rtlCol="0">
            <a:spAutoFit/>
          </a:bodyPr>
          <a:lstStyle/>
          <a:p>
            <a:r>
              <a:rPr lang="es-ES" sz="1500" b="1" dirty="0">
                <a:solidFill>
                  <a:srgbClr val="C00000"/>
                </a:solidFill>
              </a:rPr>
              <a:t>Lucha contra el fraude</a:t>
            </a:r>
          </a:p>
        </p:txBody>
      </p:sp>
      <p:pic>
        <p:nvPicPr>
          <p:cNvPr id="31" name="Imagen 30">
            <a:extLst>
              <a:ext uri="{FF2B5EF4-FFF2-40B4-BE49-F238E27FC236}">
                <a16:creationId xmlns:a16="http://schemas.microsoft.com/office/drawing/2014/main" id="{FCA103B7-C51D-4C71-BC87-7209A3489BC2}"/>
              </a:ext>
            </a:extLst>
          </p:cNvPr>
          <p:cNvPicPr>
            <a:picLocks noChangeAspect="1"/>
          </p:cNvPicPr>
          <p:nvPr/>
        </p:nvPicPr>
        <p:blipFill>
          <a:blip r:embed="rId26"/>
          <a:stretch>
            <a:fillRect/>
          </a:stretch>
        </p:blipFill>
        <p:spPr>
          <a:xfrm>
            <a:off x="739141" y="1938032"/>
            <a:ext cx="373619" cy="257176"/>
          </a:xfrm>
          <a:prstGeom prst="rect">
            <a:avLst/>
          </a:prstGeom>
        </p:spPr>
      </p:pic>
    </p:spTree>
    <p:extLst>
      <p:ext uri="{BB962C8B-B14F-4D97-AF65-F5344CB8AC3E}">
        <p14:creationId xmlns:p14="http://schemas.microsoft.com/office/powerpoint/2010/main" val="15001417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5F879AC3-D4CE-493C-ADC7-06205677F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accent1"/>
              </a:solidFill>
              <a:effectLst>
                <a:outerShdw blurRad="38100" dist="25400" dir="5400000" algn="ctr" rotWithShape="0">
                  <a:srgbClr val="6E747A">
                    <a:alpha val="43000"/>
                  </a:srgbClr>
                </a:outerShdw>
              </a:effectLst>
            </a:endParaRPr>
          </a:p>
        </p:txBody>
      </p:sp>
      <p:sp>
        <p:nvSpPr>
          <p:cNvPr id="23" name="Freeform: Shape 22">
            <a:extLst>
              <a:ext uri="{FF2B5EF4-FFF2-40B4-BE49-F238E27FC236}">
                <a16:creationId xmlns:a16="http://schemas.microsoft.com/office/drawing/2014/main" id="{736F0DFD-0954-464F-BF12-DD2E6F6E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87628" cy="6858000"/>
          </a:xfrm>
          <a:custGeom>
            <a:avLst/>
            <a:gdLst>
              <a:gd name="connsiteX0" fmla="*/ 0 w 1983504"/>
              <a:gd name="connsiteY0" fmla="*/ 0 h 6858000"/>
              <a:gd name="connsiteX1" fmla="*/ 1376658 w 1983504"/>
              <a:gd name="connsiteY1" fmla="*/ 0 h 6858000"/>
              <a:gd name="connsiteX2" fmla="*/ 1690650 w 1983504"/>
              <a:gd name="connsiteY2" fmla="*/ 110269 h 6858000"/>
              <a:gd name="connsiteX3" fmla="*/ 1645361 w 1983504"/>
              <a:gd name="connsiteY3" fmla="*/ 135168 h 6858000"/>
              <a:gd name="connsiteX4" fmla="*/ 1373640 w 1983504"/>
              <a:gd name="connsiteY4" fmla="*/ 71141 h 6858000"/>
              <a:gd name="connsiteX5" fmla="*/ 1319295 w 1983504"/>
              <a:gd name="connsiteY5" fmla="*/ 88927 h 6858000"/>
              <a:gd name="connsiteX6" fmla="*/ 1346468 w 1983504"/>
              <a:gd name="connsiteY6" fmla="*/ 163625 h 6858000"/>
              <a:gd name="connsiteX7" fmla="*/ 1464213 w 1983504"/>
              <a:gd name="connsiteY7" fmla="*/ 192082 h 6858000"/>
              <a:gd name="connsiteX8" fmla="*/ 1648381 w 1983504"/>
              <a:gd name="connsiteY8" fmla="*/ 373491 h 6858000"/>
              <a:gd name="connsiteX9" fmla="*/ 1370620 w 1983504"/>
              <a:gd name="connsiteY9" fmla="*/ 352148 h 6858000"/>
              <a:gd name="connsiteX10" fmla="*/ 1322314 w 1983504"/>
              <a:gd name="connsiteY10" fmla="*/ 394834 h 6858000"/>
              <a:gd name="connsiteX11" fmla="*/ 1304199 w 1983504"/>
              <a:gd name="connsiteY11" fmla="*/ 451747 h 6858000"/>
              <a:gd name="connsiteX12" fmla="*/ 1222682 w 1983504"/>
              <a:gd name="connsiteY12" fmla="*/ 359262 h 6858000"/>
              <a:gd name="connsiteX13" fmla="*/ 1153242 w 1983504"/>
              <a:gd name="connsiteY13" fmla="*/ 334364 h 6858000"/>
              <a:gd name="connsiteX14" fmla="*/ 1132108 w 1983504"/>
              <a:gd name="connsiteY14" fmla="*/ 416176 h 6858000"/>
              <a:gd name="connsiteX15" fmla="*/ 1195509 w 1983504"/>
              <a:gd name="connsiteY15" fmla="*/ 505101 h 6858000"/>
              <a:gd name="connsiteX16" fmla="*/ 1364582 w 1983504"/>
              <a:gd name="connsiteY16" fmla="*/ 558458 h 6858000"/>
              <a:gd name="connsiteX17" fmla="*/ 1183434 w 1983504"/>
              <a:gd name="connsiteY17" fmla="*/ 558458 h 6858000"/>
              <a:gd name="connsiteX18" fmla="*/ 975114 w 1983504"/>
              <a:gd name="connsiteY18" fmla="*/ 522887 h 6858000"/>
              <a:gd name="connsiteX19" fmla="*/ 754716 w 1983504"/>
              <a:gd name="connsiteY19" fmla="*/ 533558 h 6858000"/>
              <a:gd name="connsiteX20" fmla="*/ 546395 w 1983504"/>
              <a:gd name="connsiteY20" fmla="*/ 462417 h 6858000"/>
              <a:gd name="connsiteX21" fmla="*/ 335056 w 1983504"/>
              <a:gd name="connsiteY21" fmla="*/ 465975 h 6858000"/>
              <a:gd name="connsiteX22" fmla="*/ 1270988 w 1983504"/>
              <a:gd name="connsiteY22" fmla="*/ 910606 h 6858000"/>
              <a:gd name="connsiteX23" fmla="*/ 1225701 w 1983504"/>
              <a:gd name="connsiteY23" fmla="*/ 921277 h 6858000"/>
              <a:gd name="connsiteX24" fmla="*/ 1165318 w 1983504"/>
              <a:gd name="connsiteY24" fmla="*/ 949734 h 6858000"/>
              <a:gd name="connsiteX25" fmla="*/ 1210606 w 1983504"/>
              <a:gd name="connsiteY25" fmla="*/ 1006647 h 6858000"/>
              <a:gd name="connsiteX26" fmla="*/ 1455156 w 1983504"/>
              <a:gd name="connsiteY26" fmla="*/ 1113358 h 6858000"/>
              <a:gd name="connsiteX27" fmla="*/ 1515538 w 1983504"/>
              <a:gd name="connsiteY27" fmla="*/ 1220069 h 6858000"/>
              <a:gd name="connsiteX28" fmla="*/ 1440060 w 1983504"/>
              <a:gd name="connsiteY28" fmla="*/ 1209399 h 6858000"/>
              <a:gd name="connsiteX29" fmla="*/ 1373640 w 1983504"/>
              <a:gd name="connsiteY29" fmla="*/ 1230741 h 6858000"/>
              <a:gd name="connsiteX30" fmla="*/ 1400810 w 1983504"/>
              <a:gd name="connsiteY30" fmla="*/ 1365909 h 6858000"/>
              <a:gd name="connsiteX31" fmla="*/ 1748012 w 1983504"/>
              <a:gd name="connsiteY31" fmla="*/ 1540204 h 6858000"/>
              <a:gd name="connsiteX32" fmla="*/ 1778203 w 1983504"/>
              <a:gd name="connsiteY32" fmla="*/ 1597117 h 6858000"/>
              <a:gd name="connsiteX33" fmla="*/ 1735936 w 1983504"/>
              <a:gd name="connsiteY33" fmla="*/ 1636245 h 6858000"/>
              <a:gd name="connsiteX34" fmla="*/ 1624228 w 1983504"/>
              <a:gd name="connsiteY34" fmla="*/ 1657587 h 6858000"/>
              <a:gd name="connsiteX35" fmla="*/ 1781223 w 1983504"/>
              <a:gd name="connsiteY35" fmla="*/ 1849668 h 6858000"/>
              <a:gd name="connsiteX36" fmla="*/ 1838587 w 1983504"/>
              <a:gd name="connsiteY36" fmla="*/ 1903025 h 6858000"/>
              <a:gd name="connsiteX37" fmla="*/ 1938218 w 1983504"/>
              <a:gd name="connsiteY37" fmla="*/ 1984836 h 6858000"/>
              <a:gd name="connsiteX38" fmla="*/ 1938218 w 1983504"/>
              <a:gd name="connsiteY38" fmla="*/ 2013292 h 6858000"/>
              <a:gd name="connsiteX39" fmla="*/ 1805376 w 1983504"/>
              <a:gd name="connsiteY39" fmla="*/ 2102219 h 6858000"/>
              <a:gd name="connsiteX40" fmla="*/ 1563844 w 1983504"/>
              <a:gd name="connsiteY40" fmla="*/ 2077320 h 6858000"/>
              <a:gd name="connsiteX41" fmla="*/ 1920104 w 1983504"/>
              <a:gd name="connsiteY41" fmla="*/ 2208931 h 6858000"/>
              <a:gd name="connsiteX42" fmla="*/ 766792 w 1983504"/>
              <a:gd name="connsiteY42" fmla="*/ 1892353 h 6858000"/>
              <a:gd name="connsiteX43" fmla="*/ 839252 w 1983504"/>
              <a:gd name="connsiteY43" fmla="*/ 1974165 h 6858000"/>
              <a:gd name="connsiteX44" fmla="*/ 1243816 w 1983504"/>
              <a:gd name="connsiteY44" fmla="*/ 2191146 h 6858000"/>
              <a:gd name="connsiteX45" fmla="*/ 1358543 w 1983504"/>
              <a:gd name="connsiteY45" fmla="*/ 2326314 h 6858000"/>
              <a:gd name="connsiteX46" fmla="*/ 1479310 w 1983504"/>
              <a:gd name="connsiteY46" fmla="*/ 2401012 h 6858000"/>
              <a:gd name="connsiteX47" fmla="*/ 1648381 w 1983504"/>
              <a:gd name="connsiteY47" fmla="*/ 2401012 h 6858000"/>
              <a:gd name="connsiteX48" fmla="*/ 1769146 w 1983504"/>
              <a:gd name="connsiteY48" fmla="*/ 2518395 h 6858000"/>
              <a:gd name="connsiteX49" fmla="*/ 1645361 w 1983504"/>
              <a:gd name="connsiteY49" fmla="*/ 2543294 h 6858000"/>
              <a:gd name="connsiteX50" fmla="*/ 1500444 w 1983504"/>
              <a:gd name="connsiteY50" fmla="*/ 2525509 h 6858000"/>
              <a:gd name="connsiteX51" fmla="*/ 1337410 w 1983504"/>
              <a:gd name="connsiteY51" fmla="*/ 2564636 h 6858000"/>
              <a:gd name="connsiteX52" fmla="*/ 1186452 w 1983504"/>
              <a:gd name="connsiteY52" fmla="*/ 2532623 h 6858000"/>
              <a:gd name="connsiteX53" fmla="*/ 1005304 w 1983504"/>
              <a:gd name="connsiteY53" fmla="*/ 2553965 h 6858000"/>
              <a:gd name="connsiteX54" fmla="*/ 947940 w 1983504"/>
              <a:gd name="connsiteY54" fmla="*/ 2692689 h 6858000"/>
              <a:gd name="connsiteX55" fmla="*/ 929826 w 1983504"/>
              <a:gd name="connsiteY55" fmla="*/ 2703362 h 6858000"/>
              <a:gd name="connsiteX56" fmla="*/ 594701 w 1983504"/>
              <a:gd name="connsiteY56" fmla="*/ 2923898 h 6858000"/>
              <a:gd name="connsiteX57" fmla="*/ 501108 w 1983504"/>
              <a:gd name="connsiteY57" fmla="*/ 2941684 h 6858000"/>
              <a:gd name="connsiteX58" fmla="*/ 1053610 w 1983504"/>
              <a:gd name="connsiteY58" fmla="*/ 3329402 h 6858000"/>
              <a:gd name="connsiteX59" fmla="*/ 682256 w 1983504"/>
              <a:gd name="connsiteY59" fmla="*/ 3229805 h 6858000"/>
              <a:gd name="connsiteX60" fmla="*/ 630932 w 1983504"/>
              <a:gd name="connsiteY60" fmla="*/ 3393429 h 6858000"/>
              <a:gd name="connsiteX61" fmla="*/ 806041 w 1983504"/>
              <a:gd name="connsiteY61" fmla="*/ 3539269 h 6858000"/>
              <a:gd name="connsiteX62" fmla="*/ 869444 w 1983504"/>
              <a:gd name="connsiteY62" fmla="*/ 3827390 h 6858000"/>
              <a:gd name="connsiteX63" fmla="*/ 839252 w 1983504"/>
              <a:gd name="connsiteY63" fmla="*/ 4090612 h 6858000"/>
              <a:gd name="connsiteX64" fmla="*/ 763774 w 1983504"/>
              <a:gd name="connsiteY64" fmla="*/ 4172424 h 6858000"/>
              <a:gd name="connsiteX65" fmla="*/ 655085 w 1983504"/>
              <a:gd name="connsiteY65" fmla="*/ 4321821 h 6858000"/>
              <a:gd name="connsiteX66" fmla="*/ 588662 w 1983504"/>
              <a:gd name="connsiteY66" fmla="*/ 4414305 h 6858000"/>
              <a:gd name="connsiteX67" fmla="*/ 356189 w 1983504"/>
              <a:gd name="connsiteY67" fmla="*/ 4378734 h 6858000"/>
              <a:gd name="connsiteX68" fmla="*/ 667160 w 1983504"/>
              <a:gd name="connsiteY68" fmla="*/ 4613499 h 6858000"/>
              <a:gd name="connsiteX69" fmla="*/ 416573 w 1983504"/>
              <a:gd name="connsiteY69" fmla="*/ 4585042 h 6858000"/>
              <a:gd name="connsiteX70" fmla="*/ 335056 w 1983504"/>
              <a:gd name="connsiteY70" fmla="*/ 4602828 h 6858000"/>
              <a:gd name="connsiteX71" fmla="*/ 380342 w 1983504"/>
              <a:gd name="connsiteY71" fmla="*/ 4677526 h 6858000"/>
              <a:gd name="connsiteX72" fmla="*/ 564510 w 1983504"/>
              <a:gd name="connsiteY72" fmla="*/ 4805580 h 6858000"/>
              <a:gd name="connsiteX73" fmla="*/ 944922 w 1983504"/>
              <a:gd name="connsiteY73" fmla="*/ 5154171 h 6858000"/>
              <a:gd name="connsiteX74" fmla="*/ 576586 w 1983504"/>
              <a:gd name="connsiteY74" fmla="*/ 4994104 h 6858000"/>
              <a:gd name="connsiteX75" fmla="*/ 963036 w 1983504"/>
              <a:gd name="connsiteY75" fmla="*/ 5353367 h 6858000"/>
              <a:gd name="connsiteX76" fmla="*/ 1047572 w 1983504"/>
              <a:gd name="connsiteY76" fmla="*/ 5474306 h 6858000"/>
              <a:gd name="connsiteX77" fmla="*/ 1222682 w 1983504"/>
              <a:gd name="connsiteY77" fmla="*/ 5769542 h 6858000"/>
              <a:gd name="connsiteX78" fmla="*/ 1213626 w 1983504"/>
              <a:gd name="connsiteY78" fmla="*/ 5801555 h 6858000"/>
              <a:gd name="connsiteX79" fmla="*/ 1014361 w 1983504"/>
              <a:gd name="connsiteY79" fmla="*/ 5755314 h 6858000"/>
              <a:gd name="connsiteX80" fmla="*/ 1274008 w 1983504"/>
              <a:gd name="connsiteY80" fmla="*/ 6004307 h 6858000"/>
              <a:gd name="connsiteX81" fmla="*/ 1542711 w 1983504"/>
              <a:gd name="connsiteY81" fmla="*/ 6196388 h 6858000"/>
              <a:gd name="connsiteX82" fmla="*/ 1352504 w 1983504"/>
              <a:gd name="connsiteY82" fmla="*/ 6167932 h 6858000"/>
              <a:gd name="connsiteX83" fmla="*/ 1089840 w 1983504"/>
              <a:gd name="connsiteY83" fmla="*/ 6057663 h 6858000"/>
              <a:gd name="connsiteX84" fmla="*/ 999266 w 1983504"/>
              <a:gd name="connsiteY84" fmla="*/ 6100347 h 6858000"/>
              <a:gd name="connsiteX85" fmla="*/ 1246836 w 1983504"/>
              <a:gd name="connsiteY85" fmla="*/ 6281757 h 6858000"/>
              <a:gd name="connsiteX86" fmla="*/ 1388735 w 1983504"/>
              <a:gd name="connsiteY86" fmla="*/ 6367127 h 6858000"/>
              <a:gd name="connsiteX87" fmla="*/ 1446099 w 1983504"/>
              <a:gd name="connsiteY87" fmla="*/ 6431153 h 6858000"/>
              <a:gd name="connsiteX88" fmla="*/ 1609132 w 1983504"/>
              <a:gd name="connsiteY88" fmla="*/ 6658805 h 6858000"/>
              <a:gd name="connsiteX89" fmla="*/ 1983504 w 1983504"/>
              <a:gd name="connsiteY89" fmla="*/ 6858000 h 6858000"/>
              <a:gd name="connsiteX90" fmla="*/ 0 w 1983504"/>
              <a:gd name="connsiteY9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983504" h="6858000">
                <a:moveTo>
                  <a:pt x="0" y="0"/>
                </a:moveTo>
                <a:lnTo>
                  <a:pt x="1376658" y="0"/>
                </a:lnTo>
                <a:cubicBezTo>
                  <a:pt x="1482328" y="35571"/>
                  <a:pt x="1584980" y="78255"/>
                  <a:pt x="1690650" y="110269"/>
                </a:cubicBezTo>
                <a:cubicBezTo>
                  <a:pt x="1675553" y="145839"/>
                  <a:pt x="1660458" y="138725"/>
                  <a:pt x="1645361" y="135168"/>
                </a:cubicBezTo>
                <a:cubicBezTo>
                  <a:pt x="1554788" y="120941"/>
                  <a:pt x="1461194" y="110269"/>
                  <a:pt x="1373640" y="71141"/>
                </a:cubicBezTo>
                <a:cubicBezTo>
                  <a:pt x="1352504" y="64027"/>
                  <a:pt x="1328352" y="64027"/>
                  <a:pt x="1319295" y="88927"/>
                </a:cubicBezTo>
                <a:cubicBezTo>
                  <a:pt x="1304199" y="124497"/>
                  <a:pt x="1325332" y="145839"/>
                  <a:pt x="1346468" y="163625"/>
                </a:cubicBezTo>
                <a:cubicBezTo>
                  <a:pt x="1382696" y="195638"/>
                  <a:pt x="1424964" y="188525"/>
                  <a:pt x="1464213" y="192082"/>
                </a:cubicBezTo>
                <a:cubicBezTo>
                  <a:pt x="1572902" y="209867"/>
                  <a:pt x="1624228" y="259665"/>
                  <a:pt x="1648381" y="373491"/>
                </a:cubicBezTo>
                <a:cubicBezTo>
                  <a:pt x="1554788" y="327250"/>
                  <a:pt x="1461194" y="384162"/>
                  <a:pt x="1370620" y="352148"/>
                </a:cubicBezTo>
                <a:cubicBezTo>
                  <a:pt x="1346468" y="345034"/>
                  <a:pt x="1310237" y="355706"/>
                  <a:pt x="1322314" y="394834"/>
                </a:cubicBezTo>
                <a:cubicBezTo>
                  <a:pt x="1334390" y="430405"/>
                  <a:pt x="1373640" y="458860"/>
                  <a:pt x="1304199" y="451747"/>
                </a:cubicBezTo>
                <a:cubicBezTo>
                  <a:pt x="1252873" y="448189"/>
                  <a:pt x="1237778" y="405504"/>
                  <a:pt x="1222682" y="359262"/>
                </a:cubicBezTo>
                <a:cubicBezTo>
                  <a:pt x="1210606" y="334364"/>
                  <a:pt x="1177395" y="320135"/>
                  <a:pt x="1153242" y="334364"/>
                </a:cubicBezTo>
                <a:cubicBezTo>
                  <a:pt x="1123051" y="348592"/>
                  <a:pt x="1132108" y="387720"/>
                  <a:pt x="1132108" y="416176"/>
                </a:cubicBezTo>
                <a:cubicBezTo>
                  <a:pt x="1129088" y="469532"/>
                  <a:pt x="1153242" y="494431"/>
                  <a:pt x="1195509" y="505101"/>
                </a:cubicBezTo>
                <a:cubicBezTo>
                  <a:pt x="1246836" y="519330"/>
                  <a:pt x="1298160" y="537116"/>
                  <a:pt x="1364582" y="558458"/>
                </a:cubicBezTo>
                <a:cubicBezTo>
                  <a:pt x="1292122" y="594028"/>
                  <a:pt x="1237778" y="586915"/>
                  <a:pt x="1183434" y="558458"/>
                </a:cubicBezTo>
                <a:cubicBezTo>
                  <a:pt x="1117012" y="526444"/>
                  <a:pt x="1029458" y="483759"/>
                  <a:pt x="975114" y="522887"/>
                </a:cubicBezTo>
                <a:cubicBezTo>
                  <a:pt x="893597" y="579800"/>
                  <a:pt x="827176" y="544229"/>
                  <a:pt x="754716" y="533558"/>
                </a:cubicBezTo>
                <a:cubicBezTo>
                  <a:pt x="603758" y="512216"/>
                  <a:pt x="697352" y="480203"/>
                  <a:pt x="546395" y="462417"/>
                </a:cubicBezTo>
                <a:cubicBezTo>
                  <a:pt x="486012" y="455303"/>
                  <a:pt x="422610" y="426847"/>
                  <a:pt x="335056" y="465975"/>
                </a:cubicBezTo>
                <a:cubicBezTo>
                  <a:pt x="730563" y="672284"/>
                  <a:pt x="917750" y="658055"/>
                  <a:pt x="1270988" y="910606"/>
                </a:cubicBezTo>
                <a:cubicBezTo>
                  <a:pt x="1255893" y="935506"/>
                  <a:pt x="1240798" y="924835"/>
                  <a:pt x="1225701" y="921277"/>
                </a:cubicBezTo>
                <a:cubicBezTo>
                  <a:pt x="1201548" y="917720"/>
                  <a:pt x="1171356" y="903491"/>
                  <a:pt x="1165318" y="949734"/>
                </a:cubicBezTo>
                <a:cubicBezTo>
                  <a:pt x="1162298" y="985305"/>
                  <a:pt x="1180415" y="1003089"/>
                  <a:pt x="1210606" y="1006647"/>
                </a:cubicBezTo>
                <a:cubicBezTo>
                  <a:pt x="1298160" y="1020875"/>
                  <a:pt x="1376658" y="1070674"/>
                  <a:pt x="1455156" y="1113358"/>
                </a:cubicBezTo>
                <a:cubicBezTo>
                  <a:pt x="1491385" y="1131144"/>
                  <a:pt x="1530634" y="1156043"/>
                  <a:pt x="1515538" y="1220069"/>
                </a:cubicBezTo>
                <a:cubicBezTo>
                  <a:pt x="1485348" y="1237855"/>
                  <a:pt x="1464213" y="1212955"/>
                  <a:pt x="1440060" y="1209399"/>
                </a:cubicBezTo>
                <a:cubicBezTo>
                  <a:pt x="1415907" y="1205842"/>
                  <a:pt x="1358543" y="1220069"/>
                  <a:pt x="1373640" y="1230741"/>
                </a:cubicBezTo>
                <a:cubicBezTo>
                  <a:pt x="1443080" y="1269868"/>
                  <a:pt x="1316276" y="1365909"/>
                  <a:pt x="1400810" y="1365909"/>
                </a:cubicBezTo>
                <a:cubicBezTo>
                  <a:pt x="1539691" y="1365909"/>
                  <a:pt x="1615170" y="1536647"/>
                  <a:pt x="1748012" y="1540204"/>
                </a:cubicBezTo>
                <a:cubicBezTo>
                  <a:pt x="1769146" y="1540204"/>
                  <a:pt x="1778203" y="1572219"/>
                  <a:pt x="1778203" y="1597117"/>
                </a:cubicBezTo>
                <a:cubicBezTo>
                  <a:pt x="1778203" y="1629132"/>
                  <a:pt x="1757070" y="1632688"/>
                  <a:pt x="1735936" y="1636245"/>
                </a:cubicBezTo>
                <a:cubicBezTo>
                  <a:pt x="1702725" y="1639802"/>
                  <a:pt x="1666496" y="1597117"/>
                  <a:pt x="1624228" y="1657587"/>
                </a:cubicBezTo>
                <a:cubicBezTo>
                  <a:pt x="1702725" y="1693158"/>
                  <a:pt x="1784242" y="1728729"/>
                  <a:pt x="1781223" y="1849668"/>
                </a:cubicBezTo>
                <a:cubicBezTo>
                  <a:pt x="1781223" y="1881683"/>
                  <a:pt x="1814434" y="1895910"/>
                  <a:pt x="1838587" y="1903025"/>
                </a:cubicBezTo>
                <a:cubicBezTo>
                  <a:pt x="1880854" y="1917252"/>
                  <a:pt x="1914065" y="1938595"/>
                  <a:pt x="1938218" y="1984836"/>
                </a:cubicBezTo>
                <a:cubicBezTo>
                  <a:pt x="1938218" y="1995507"/>
                  <a:pt x="1938218" y="2002622"/>
                  <a:pt x="1938218" y="2013292"/>
                </a:cubicBezTo>
                <a:cubicBezTo>
                  <a:pt x="1932180" y="2123562"/>
                  <a:pt x="1871798" y="2120004"/>
                  <a:pt x="1805376" y="2102219"/>
                </a:cubicBezTo>
                <a:cubicBezTo>
                  <a:pt x="1726878" y="2080877"/>
                  <a:pt x="1648381" y="2038192"/>
                  <a:pt x="1563844" y="2077320"/>
                </a:cubicBezTo>
                <a:cubicBezTo>
                  <a:pt x="1681592" y="2130676"/>
                  <a:pt x="1811414" y="2134233"/>
                  <a:pt x="1920104" y="2208931"/>
                </a:cubicBezTo>
                <a:cubicBezTo>
                  <a:pt x="1515538" y="2223159"/>
                  <a:pt x="1159280" y="1984836"/>
                  <a:pt x="766792" y="1892353"/>
                </a:cubicBezTo>
                <a:cubicBezTo>
                  <a:pt x="778869" y="1952823"/>
                  <a:pt x="812080" y="1967051"/>
                  <a:pt x="839252" y="1974165"/>
                </a:cubicBezTo>
                <a:cubicBezTo>
                  <a:pt x="984170" y="2020407"/>
                  <a:pt x="1110974" y="2112891"/>
                  <a:pt x="1243816" y="2191146"/>
                </a:cubicBezTo>
                <a:cubicBezTo>
                  <a:pt x="1298160" y="2223159"/>
                  <a:pt x="1337410" y="2258731"/>
                  <a:pt x="1358543" y="2326314"/>
                </a:cubicBezTo>
                <a:cubicBezTo>
                  <a:pt x="1376658" y="2390340"/>
                  <a:pt x="1412888" y="2418796"/>
                  <a:pt x="1479310" y="2401012"/>
                </a:cubicBezTo>
                <a:cubicBezTo>
                  <a:pt x="1533654" y="2386784"/>
                  <a:pt x="1591018" y="2393898"/>
                  <a:pt x="1648381" y="2401012"/>
                </a:cubicBezTo>
                <a:cubicBezTo>
                  <a:pt x="1711782" y="2408126"/>
                  <a:pt x="1784242" y="2479267"/>
                  <a:pt x="1769146" y="2518395"/>
                </a:cubicBezTo>
                <a:cubicBezTo>
                  <a:pt x="1738956" y="2582422"/>
                  <a:pt x="1687630" y="2550408"/>
                  <a:pt x="1645361" y="2543294"/>
                </a:cubicBezTo>
                <a:cubicBezTo>
                  <a:pt x="1594036" y="2536181"/>
                  <a:pt x="1500444" y="2518395"/>
                  <a:pt x="1500444" y="2525509"/>
                </a:cubicBezTo>
                <a:cubicBezTo>
                  <a:pt x="1467232" y="2685576"/>
                  <a:pt x="1391754" y="2564636"/>
                  <a:pt x="1337410" y="2564636"/>
                </a:cubicBezTo>
                <a:cubicBezTo>
                  <a:pt x="1286084" y="2564636"/>
                  <a:pt x="1234759" y="2546851"/>
                  <a:pt x="1186452" y="2532623"/>
                </a:cubicBezTo>
                <a:cubicBezTo>
                  <a:pt x="1123051" y="2514837"/>
                  <a:pt x="1065688" y="2546851"/>
                  <a:pt x="1005304" y="2553965"/>
                </a:cubicBezTo>
                <a:cubicBezTo>
                  <a:pt x="950960" y="2561080"/>
                  <a:pt x="981150" y="2653563"/>
                  <a:pt x="947940" y="2692689"/>
                </a:cubicBezTo>
                <a:cubicBezTo>
                  <a:pt x="941903" y="2703362"/>
                  <a:pt x="935864" y="2703362"/>
                  <a:pt x="929826" y="2703362"/>
                </a:cubicBezTo>
                <a:cubicBezTo>
                  <a:pt x="911711" y="2980812"/>
                  <a:pt x="594701" y="2913227"/>
                  <a:pt x="594701" y="2923898"/>
                </a:cubicBezTo>
                <a:cubicBezTo>
                  <a:pt x="567529" y="2941684"/>
                  <a:pt x="534318" y="2899000"/>
                  <a:pt x="501108" y="2941684"/>
                </a:cubicBezTo>
                <a:cubicBezTo>
                  <a:pt x="643007" y="3137322"/>
                  <a:pt x="860386" y="3183563"/>
                  <a:pt x="1053610" y="3329402"/>
                </a:cubicBezTo>
                <a:cubicBezTo>
                  <a:pt x="893597" y="3379202"/>
                  <a:pt x="800002" y="3208463"/>
                  <a:pt x="682256" y="3229805"/>
                </a:cubicBezTo>
                <a:cubicBezTo>
                  <a:pt x="624893" y="3283162"/>
                  <a:pt x="796984" y="3368530"/>
                  <a:pt x="630932" y="3393429"/>
                </a:cubicBezTo>
                <a:cubicBezTo>
                  <a:pt x="703390" y="3439672"/>
                  <a:pt x="754716" y="3485914"/>
                  <a:pt x="806041" y="3539269"/>
                </a:cubicBezTo>
                <a:cubicBezTo>
                  <a:pt x="893597" y="3635309"/>
                  <a:pt x="911711" y="3699337"/>
                  <a:pt x="869444" y="3827390"/>
                </a:cubicBezTo>
                <a:cubicBezTo>
                  <a:pt x="842270" y="3912759"/>
                  <a:pt x="803022" y="3991015"/>
                  <a:pt x="839252" y="4090612"/>
                </a:cubicBezTo>
                <a:cubicBezTo>
                  <a:pt x="863405" y="4158196"/>
                  <a:pt x="854347" y="4204438"/>
                  <a:pt x="763774" y="4172424"/>
                </a:cubicBezTo>
                <a:cubicBezTo>
                  <a:pt x="667160" y="4140411"/>
                  <a:pt x="630932" y="4200882"/>
                  <a:pt x="655085" y="4321821"/>
                </a:cubicBezTo>
                <a:cubicBezTo>
                  <a:pt x="670179" y="4400076"/>
                  <a:pt x="655085" y="4424975"/>
                  <a:pt x="588662" y="4414305"/>
                </a:cubicBezTo>
                <a:cubicBezTo>
                  <a:pt x="516204" y="4403633"/>
                  <a:pt x="446764" y="4353835"/>
                  <a:pt x="356189" y="4378734"/>
                </a:cubicBezTo>
                <a:cubicBezTo>
                  <a:pt x="428648" y="4521016"/>
                  <a:pt x="582626" y="4478331"/>
                  <a:pt x="667160" y="4613499"/>
                </a:cubicBezTo>
                <a:cubicBezTo>
                  <a:pt x="567529" y="4613499"/>
                  <a:pt x="489031" y="4613499"/>
                  <a:pt x="416573" y="4585042"/>
                </a:cubicBezTo>
                <a:cubicBezTo>
                  <a:pt x="386381" y="4574373"/>
                  <a:pt x="353170" y="4560144"/>
                  <a:pt x="335056" y="4602828"/>
                </a:cubicBezTo>
                <a:cubicBezTo>
                  <a:pt x="313920" y="4652628"/>
                  <a:pt x="356189" y="4670412"/>
                  <a:pt x="380342" y="4677526"/>
                </a:cubicBezTo>
                <a:cubicBezTo>
                  <a:pt x="449784" y="4702425"/>
                  <a:pt x="504126" y="4759339"/>
                  <a:pt x="564510" y="4805580"/>
                </a:cubicBezTo>
                <a:cubicBezTo>
                  <a:pt x="694332" y="4905177"/>
                  <a:pt x="836233" y="4990547"/>
                  <a:pt x="944922" y="5154171"/>
                </a:cubicBezTo>
                <a:cubicBezTo>
                  <a:pt x="809060" y="5111487"/>
                  <a:pt x="706410" y="5011889"/>
                  <a:pt x="576586" y="4994104"/>
                </a:cubicBezTo>
                <a:cubicBezTo>
                  <a:pt x="688296" y="5143500"/>
                  <a:pt x="830194" y="5243097"/>
                  <a:pt x="963036" y="5353367"/>
                </a:cubicBezTo>
                <a:cubicBezTo>
                  <a:pt x="1002286" y="5385379"/>
                  <a:pt x="1041534" y="5406721"/>
                  <a:pt x="1047572" y="5474306"/>
                </a:cubicBezTo>
                <a:cubicBezTo>
                  <a:pt x="1065688" y="5605917"/>
                  <a:pt x="1113992" y="5712629"/>
                  <a:pt x="1222682" y="5769542"/>
                </a:cubicBezTo>
                <a:cubicBezTo>
                  <a:pt x="1222682" y="5769542"/>
                  <a:pt x="1216644" y="5790884"/>
                  <a:pt x="1213626" y="5801555"/>
                </a:cubicBezTo>
                <a:cubicBezTo>
                  <a:pt x="1147203" y="5805112"/>
                  <a:pt x="1095878" y="5726858"/>
                  <a:pt x="1014361" y="5755314"/>
                </a:cubicBezTo>
                <a:cubicBezTo>
                  <a:pt x="1095878" y="5862025"/>
                  <a:pt x="1162298" y="5954508"/>
                  <a:pt x="1274008" y="6004307"/>
                </a:cubicBezTo>
                <a:cubicBezTo>
                  <a:pt x="1364582" y="6043434"/>
                  <a:pt x="1476290" y="6068335"/>
                  <a:pt x="1542711" y="6196388"/>
                </a:cubicBezTo>
                <a:cubicBezTo>
                  <a:pt x="1467232" y="6221287"/>
                  <a:pt x="1409868" y="6189274"/>
                  <a:pt x="1352504" y="6167932"/>
                </a:cubicBezTo>
                <a:cubicBezTo>
                  <a:pt x="1264950" y="6132361"/>
                  <a:pt x="1177395" y="6093234"/>
                  <a:pt x="1089840" y="6057663"/>
                </a:cubicBezTo>
                <a:cubicBezTo>
                  <a:pt x="1056628" y="6043434"/>
                  <a:pt x="1020400" y="6036320"/>
                  <a:pt x="999266" y="6100347"/>
                </a:cubicBezTo>
                <a:cubicBezTo>
                  <a:pt x="1110974" y="6114575"/>
                  <a:pt x="1177395" y="6199945"/>
                  <a:pt x="1246836" y="6281757"/>
                </a:cubicBezTo>
                <a:cubicBezTo>
                  <a:pt x="1286084" y="6327999"/>
                  <a:pt x="1319295" y="6388469"/>
                  <a:pt x="1388735" y="6367127"/>
                </a:cubicBezTo>
                <a:cubicBezTo>
                  <a:pt x="1424964" y="6356456"/>
                  <a:pt x="1449118" y="6388469"/>
                  <a:pt x="1446099" y="6431153"/>
                </a:cubicBezTo>
                <a:cubicBezTo>
                  <a:pt x="1431002" y="6580550"/>
                  <a:pt x="1518558" y="6630349"/>
                  <a:pt x="1609132" y="6658805"/>
                </a:cubicBezTo>
                <a:cubicBezTo>
                  <a:pt x="1741974" y="6701489"/>
                  <a:pt x="1859720" y="6786859"/>
                  <a:pt x="1983504" y="6858000"/>
                </a:cubicBez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pic>
        <p:nvPicPr>
          <p:cNvPr id="3" name="Imagen 2">
            <a:extLst>
              <a:ext uri="{FF2B5EF4-FFF2-40B4-BE49-F238E27FC236}">
                <a16:creationId xmlns:a16="http://schemas.microsoft.com/office/drawing/2014/main" id="{79FB79F8-1D53-467C-9588-6A8543F9EE90}"/>
              </a:ext>
            </a:extLst>
          </p:cNvPr>
          <p:cNvPicPr>
            <a:picLocks noChangeAspect="1"/>
          </p:cNvPicPr>
          <p:nvPr/>
        </p:nvPicPr>
        <p:blipFill rotWithShape="1">
          <a:blip r:embed="rId2"/>
          <a:srcRect l="2890"/>
          <a:stretch/>
        </p:blipFill>
        <p:spPr>
          <a:xfrm>
            <a:off x="3084241" y="345788"/>
            <a:ext cx="4730689" cy="6166424"/>
          </a:xfrm>
          <a:prstGeom prst="rect">
            <a:avLst/>
          </a:prstGeom>
        </p:spPr>
      </p:pic>
    </p:spTree>
    <p:extLst>
      <p:ext uri="{BB962C8B-B14F-4D97-AF65-F5344CB8AC3E}">
        <p14:creationId xmlns:p14="http://schemas.microsoft.com/office/powerpoint/2010/main" val="42879746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1CA9F5C3-1B88-FB4A-87C8-FEDE4C1C109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9144"/>
            <a:ext cx="9144000" cy="6839712"/>
          </a:xfrm>
          <a:prstGeom prst="rect">
            <a:avLst/>
          </a:prstGeom>
        </p:spPr>
      </p:pic>
      <p:sp>
        <p:nvSpPr>
          <p:cNvPr id="2" name="CuadroTexto 1"/>
          <p:cNvSpPr txBox="1"/>
          <p:nvPr/>
        </p:nvSpPr>
        <p:spPr>
          <a:xfrm>
            <a:off x="1354282" y="1183187"/>
            <a:ext cx="4729446"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srgbClr val="CB4E33"/>
                </a:solidFill>
                <a:effectLst/>
                <a:uLnTx/>
                <a:uFillTx/>
                <a:latin typeface="Calibri"/>
                <a:ea typeface="+mn-ea"/>
                <a:cs typeface="+mn-cs"/>
              </a:rPr>
              <a:t>Impuestos propios </a:t>
            </a:r>
            <a:endParaRPr kumimoji="0" lang="es-ES_tradnl" sz="1800" b="0" i="0" u="none" strike="noStrike" kern="1200" cap="none" spc="0" normalizeH="0" baseline="0" noProof="0" dirty="0">
              <a:ln>
                <a:noFill/>
              </a:ln>
              <a:solidFill>
                <a:srgbClr val="CB4E33"/>
              </a:solidFill>
              <a:effectLst/>
              <a:uLnTx/>
              <a:uFillTx/>
              <a:latin typeface="Calibri"/>
              <a:ea typeface="+mn-ea"/>
              <a:cs typeface="+mn-cs"/>
            </a:endParaRPr>
          </a:p>
        </p:txBody>
      </p:sp>
      <p:sp>
        <p:nvSpPr>
          <p:cNvPr id="8" name="CuadroTexto 7"/>
          <p:cNvSpPr txBox="1"/>
          <p:nvPr/>
        </p:nvSpPr>
        <p:spPr>
          <a:xfrm>
            <a:off x="1847940" y="1796383"/>
            <a:ext cx="6385810" cy="3907545"/>
          </a:xfrm>
          <a:prstGeom prst="rect">
            <a:avLst/>
          </a:prstGeom>
          <a:noFill/>
        </p:spPr>
        <p:txBody>
          <a:bodyPr wrap="square" rtlCol="0">
            <a:spAutoFit/>
          </a:bodyPr>
          <a:lstStyle/>
          <a:p>
            <a:pPr marL="158010" marR="0" lvl="0" indent="-147693" algn="l" defTabSz="457200" rtl="0" eaLnBrk="1" fontAlgn="auto" latinLnBrk="0" hangingPunct="1">
              <a:lnSpc>
                <a:spcPct val="100000"/>
              </a:lnSpc>
              <a:spcBef>
                <a:spcPts val="86"/>
              </a:spcBef>
              <a:spcAft>
                <a:spcPts val="0"/>
              </a:spcAft>
              <a:buClrTx/>
              <a:buSzTx/>
              <a:buFont typeface="Arial"/>
              <a:buChar char="•"/>
              <a:tabLst>
                <a:tab pos="158553" algn="l"/>
              </a:tabLst>
              <a:defRPr/>
            </a:pPr>
            <a:r>
              <a:rPr kumimoji="0" lang="es-ES" sz="1539" b="1" i="0" u="none" strike="noStrike" kern="1200" cap="none" spc="-9" normalizeH="0" baseline="0" noProof="0" dirty="0">
                <a:ln>
                  <a:noFill/>
                </a:ln>
                <a:solidFill>
                  <a:prstClr val="black"/>
                </a:solidFill>
                <a:effectLst/>
                <a:uLnTx/>
                <a:uFillTx/>
                <a:latin typeface="Calibri"/>
                <a:ea typeface="+mn-ea"/>
                <a:cs typeface="Calibri"/>
              </a:rPr>
              <a:t>Competencia </a:t>
            </a:r>
            <a:r>
              <a:rPr kumimoji="0" lang="es-ES" sz="1539" b="1" i="0" u="none" strike="noStrike" kern="1200" cap="none" spc="4" normalizeH="0" baseline="0" noProof="0" dirty="0">
                <a:ln>
                  <a:noFill/>
                </a:ln>
                <a:solidFill>
                  <a:prstClr val="black"/>
                </a:solidFill>
                <a:effectLst/>
                <a:uLnTx/>
                <a:uFillTx/>
                <a:latin typeface="Calibri"/>
                <a:ea typeface="+mn-ea"/>
                <a:cs typeface="Calibri"/>
              </a:rPr>
              <a:t>en </a:t>
            </a:r>
            <a:r>
              <a:rPr kumimoji="0" lang="es-ES" sz="1539" b="1" i="0" u="none" strike="noStrike" kern="1200" cap="none" spc="-9" normalizeH="0" baseline="0" noProof="0" dirty="0">
                <a:ln>
                  <a:noFill/>
                </a:ln>
                <a:solidFill>
                  <a:prstClr val="black"/>
                </a:solidFill>
                <a:effectLst/>
                <a:uLnTx/>
                <a:uFillTx/>
                <a:latin typeface="Calibri"/>
                <a:ea typeface="+mn-ea"/>
                <a:cs typeface="Calibri"/>
              </a:rPr>
              <a:t>esta materia </a:t>
            </a:r>
            <a:r>
              <a:rPr kumimoji="0" lang="es-ES" sz="1539" b="1" i="0" u="none" strike="noStrike" kern="1200" cap="none" spc="0" normalizeH="0" baseline="0" noProof="0" dirty="0">
                <a:ln>
                  <a:noFill/>
                </a:ln>
                <a:solidFill>
                  <a:prstClr val="black"/>
                </a:solidFill>
                <a:effectLst/>
                <a:uLnTx/>
                <a:uFillTx/>
                <a:latin typeface="Calibri"/>
                <a:ea typeface="+mn-ea"/>
                <a:cs typeface="Calibri"/>
              </a:rPr>
              <a:t>de </a:t>
            </a:r>
            <a:r>
              <a:rPr kumimoji="0" lang="es-ES" sz="1539" b="1" i="0" u="none" strike="noStrike" kern="1200" cap="none" spc="-4" normalizeH="0" baseline="0" noProof="0" dirty="0">
                <a:ln>
                  <a:noFill/>
                </a:ln>
                <a:solidFill>
                  <a:prstClr val="black"/>
                </a:solidFill>
                <a:effectLst/>
                <a:uLnTx/>
                <a:uFillTx/>
                <a:latin typeface="Calibri"/>
                <a:ea typeface="+mn-ea"/>
                <a:cs typeface="Calibri"/>
              </a:rPr>
              <a:t>las</a:t>
            </a:r>
            <a:r>
              <a:rPr kumimoji="0" lang="es-ES" sz="1539" b="1" i="0" u="none" strike="noStrike" kern="1200" cap="none" spc="-60" normalizeH="0" baseline="0" noProof="0" dirty="0">
                <a:ln>
                  <a:noFill/>
                </a:ln>
                <a:solidFill>
                  <a:prstClr val="black"/>
                </a:solidFill>
                <a:effectLst/>
                <a:uLnTx/>
                <a:uFillTx/>
                <a:latin typeface="Calibri"/>
                <a:ea typeface="+mn-ea"/>
                <a:cs typeface="Calibri"/>
              </a:rPr>
              <a:t> </a:t>
            </a:r>
            <a:r>
              <a:rPr kumimoji="0" lang="es-ES" sz="1539" b="1" i="0" u="none" strike="noStrike" kern="1200" cap="none" spc="-4" normalizeH="0" baseline="0" noProof="0" dirty="0">
                <a:ln>
                  <a:noFill/>
                </a:ln>
                <a:solidFill>
                  <a:prstClr val="black"/>
                </a:solidFill>
                <a:effectLst/>
                <a:uLnTx/>
                <a:uFillTx/>
                <a:latin typeface="Calibri"/>
                <a:ea typeface="+mn-ea"/>
                <a:cs typeface="Calibri"/>
              </a:rPr>
              <a:t>CCAA:</a:t>
            </a:r>
            <a:endParaRPr kumimoji="0" lang="es-ES" sz="1539" b="0" i="0" u="none" strike="noStrike" kern="1200" cap="none" spc="0" normalizeH="0" baseline="0" noProof="0" dirty="0">
              <a:ln>
                <a:noFill/>
              </a:ln>
              <a:solidFill>
                <a:prstClr val="black"/>
              </a:solidFill>
              <a:effectLst/>
              <a:uLnTx/>
              <a:uFillTx/>
              <a:latin typeface="Calibri"/>
              <a:ea typeface="+mn-ea"/>
              <a:cs typeface="Calibri"/>
            </a:endParaRPr>
          </a:p>
          <a:p>
            <a:pPr marL="0" marR="0" lvl="0" indent="0" algn="l" defTabSz="457200" rtl="0" eaLnBrk="1" fontAlgn="auto" latinLnBrk="0" hangingPunct="1">
              <a:lnSpc>
                <a:spcPct val="100000"/>
              </a:lnSpc>
              <a:spcBef>
                <a:spcPts val="43"/>
              </a:spcBef>
              <a:spcAft>
                <a:spcPts val="0"/>
              </a:spcAft>
              <a:buClrTx/>
              <a:buSzTx/>
              <a:buFont typeface="Arial"/>
              <a:buChar char="•"/>
              <a:tabLst/>
              <a:defRPr/>
            </a:pPr>
            <a:endParaRPr kumimoji="0" lang="es-ES" sz="1753" b="0" i="0" u="none" strike="noStrike" kern="1200" cap="none" spc="0" normalizeH="0" baseline="0" noProof="0" dirty="0">
              <a:ln>
                <a:noFill/>
              </a:ln>
              <a:solidFill>
                <a:prstClr val="black"/>
              </a:solidFill>
              <a:effectLst/>
              <a:uLnTx/>
              <a:uFillTx/>
              <a:latin typeface="Calibri"/>
              <a:ea typeface="+mn-ea"/>
              <a:cs typeface="Calibri"/>
            </a:endParaRPr>
          </a:p>
          <a:p>
            <a:pPr marL="487604" marR="0" lvl="1" indent="-184616" algn="l" defTabSz="457200" rtl="0" eaLnBrk="1" fontAlgn="auto" latinLnBrk="0" hangingPunct="1">
              <a:lnSpc>
                <a:spcPct val="100000"/>
              </a:lnSpc>
              <a:spcBef>
                <a:spcPts val="0"/>
              </a:spcBef>
              <a:spcAft>
                <a:spcPts val="0"/>
              </a:spcAft>
              <a:buClrTx/>
              <a:buSzTx/>
              <a:buFontTx/>
              <a:buChar char="–"/>
              <a:tabLst>
                <a:tab pos="488147" algn="l"/>
              </a:tabLst>
              <a:defRPr/>
            </a:pPr>
            <a:r>
              <a:rPr kumimoji="0" lang="es-ES" sz="1400" b="0" i="0" u="none" strike="noStrike" kern="1200" cap="none" spc="-13" normalizeH="0" baseline="0" noProof="0" dirty="0">
                <a:ln>
                  <a:noFill/>
                </a:ln>
                <a:solidFill>
                  <a:prstClr val="black"/>
                </a:solidFill>
                <a:effectLst/>
                <a:uLnTx/>
                <a:uFillTx/>
                <a:latin typeface="Calibri"/>
                <a:ea typeface="+mn-ea"/>
                <a:cs typeface="Calibri"/>
              </a:rPr>
              <a:t>Facultad para </a:t>
            </a:r>
            <a:r>
              <a:rPr kumimoji="0" lang="es-ES" sz="1400" b="0" i="0" u="none" strike="noStrike" kern="1200" cap="none" spc="-9" normalizeH="0" baseline="0" noProof="0" dirty="0">
                <a:ln>
                  <a:noFill/>
                </a:ln>
                <a:solidFill>
                  <a:prstClr val="black"/>
                </a:solidFill>
                <a:effectLst/>
                <a:uLnTx/>
                <a:uFillTx/>
                <a:latin typeface="Calibri"/>
                <a:ea typeface="+mn-ea"/>
                <a:cs typeface="Calibri"/>
              </a:rPr>
              <a:t>establecer tributos propios </a:t>
            </a:r>
            <a:r>
              <a:rPr kumimoji="0" lang="es-ES" sz="1400" b="0" i="0" u="none" strike="noStrike" kern="1200" cap="none" spc="-4" normalizeH="0" baseline="0" noProof="0" dirty="0">
                <a:ln>
                  <a:noFill/>
                </a:ln>
                <a:solidFill>
                  <a:prstClr val="black"/>
                </a:solidFill>
                <a:effectLst/>
                <a:uLnTx/>
                <a:uFillTx/>
                <a:latin typeface="Calibri"/>
                <a:ea typeface="+mn-ea"/>
                <a:cs typeface="Calibri"/>
              </a:rPr>
              <a:t>según </a:t>
            </a:r>
            <a:r>
              <a:rPr kumimoji="0" lang="es-ES" sz="1400" b="0" i="0" u="none" strike="noStrike" kern="1200" cap="none" spc="0" normalizeH="0" baseline="0" noProof="0" dirty="0">
                <a:ln>
                  <a:noFill/>
                </a:ln>
                <a:solidFill>
                  <a:prstClr val="black"/>
                </a:solidFill>
                <a:effectLst/>
                <a:uLnTx/>
                <a:uFillTx/>
                <a:latin typeface="Calibri"/>
                <a:ea typeface="+mn-ea"/>
                <a:cs typeface="Calibri"/>
              </a:rPr>
              <a:t>el </a:t>
            </a:r>
            <a:r>
              <a:rPr kumimoji="0" lang="es-ES" sz="1400" b="0" i="0" u="none" strike="noStrike" kern="1200" cap="none" spc="-4" normalizeH="0" baseline="0" noProof="0" dirty="0">
                <a:ln>
                  <a:noFill/>
                </a:ln>
                <a:solidFill>
                  <a:prstClr val="black"/>
                </a:solidFill>
                <a:effectLst/>
                <a:uLnTx/>
                <a:uFillTx/>
                <a:latin typeface="Calibri"/>
                <a:ea typeface="+mn-ea"/>
                <a:cs typeface="Calibri"/>
              </a:rPr>
              <a:t>artículo 133.2 de </a:t>
            </a:r>
            <a:r>
              <a:rPr kumimoji="0" lang="es-ES" sz="1400" b="0" i="0" u="none" strike="noStrike" kern="1200" cap="none" spc="-9" normalizeH="0" baseline="0" noProof="0" dirty="0">
                <a:ln>
                  <a:noFill/>
                </a:ln>
                <a:solidFill>
                  <a:prstClr val="black"/>
                </a:solidFill>
                <a:effectLst/>
                <a:uLnTx/>
                <a:uFillTx/>
                <a:latin typeface="Calibri"/>
                <a:ea typeface="+mn-ea"/>
                <a:cs typeface="Calibri"/>
              </a:rPr>
              <a:t>la</a:t>
            </a:r>
            <a:r>
              <a:rPr kumimoji="0" lang="es-ES" sz="1400" b="0" i="0" u="none" strike="noStrike" kern="1200" cap="none" spc="184" normalizeH="0" baseline="0" noProof="0" dirty="0">
                <a:ln>
                  <a:noFill/>
                </a:ln>
                <a:solidFill>
                  <a:prstClr val="black"/>
                </a:solidFill>
                <a:effectLst/>
                <a:uLnTx/>
                <a:uFillTx/>
                <a:latin typeface="Calibri"/>
                <a:ea typeface="+mn-ea"/>
                <a:cs typeface="Calibri"/>
              </a:rPr>
              <a:t> </a:t>
            </a:r>
            <a:r>
              <a:rPr kumimoji="0" lang="es-ES" sz="1400" b="0" i="0" u="none" strike="noStrike" kern="1200" cap="none" spc="-4" normalizeH="0" baseline="0" noProof="0" dirty="0">
                <a:ln>
                  <a:noFill/>
                </a:ln>
                <a:solidFill>
                  <a:prstClr val="black"/>
                </a:solidFill>
                <a:effectLst/>
                <a:uLnTx/>
                <a:uFillTx/>
                <a:latin typeface="Calibri"/>
                <a:ea typeface="+mn-ea"/>
                <a:cs typeface="Calibri"/>
              </a:rPr>
              <a:t>CE</a:t>
            </a:r>
            <a:endParaRPr kumimoji="0" lang="es-ES" sz="1400" b="0" i="0" u="none" strike="noStrike" kern="1200" cap="none" spc="0" normalizeH="0" baseline="0" noProof="0" dirty="0">
              <a:ln>
                <a:noFill/>
              </a:ln>
              <a:solidFill>
                <a:prstClr val="black"/>
              </a:solidFill>
              <a:effectLst/>
              <a:uLnTx/>
              <a:uFillTx/>
              <a:latin typeface="Calibri"/>
              <a:ea typeface="+mn-ea"/>
              <a:cs typeface="Calibri"/>
            </a:endParaRPr>
          </a:p>
          <a:p>
            <a:pPr marL="457200" marR="0" lvl="1" indent="0" algn="l" defTabSz="457200" rtl="0" eaLnBrk="1" fontAlgn="auto" latinLnBrk="0" hangingPunct="1">
              <a:lnSpc>
                <a:spcPct val="100000"/>
              </a:lnSpc>
              <a:spcBef>
                <a:spcPts val="4"/>
              </a:spcBef>
              <a:spcAft>
                <a:spcPts val="0"/>
              </a:spcAft>
              <a:buClrTx/>
              <a:buSzTx/>
              <a:buFont typeface="Calibri"/>
              <a:buChar char="–"/>
              <a:tabLst/>
              <a:defRPr/>
            </a:pPr>
            <a:endParaRPr kumimoji="0" lang="es-ES" sz="1400" b="0" i="0" u="none" strike="noStrike" kern="1200" cap="none" spc="0" normalizeH="0" baseline="0" noProof="0" dirty="0">
              <a:ln>
                <a:noFill/>
              </a:ln>
              <a:solidFill>
                <a:prstClr val="black"/>
              </a:solidFill>
              <a:effectLst/>
              <a:uLnTx/>
              <a:uFillTx/>
              <a:latin typeface="Calibri"/>
              <a:ea typeface="+mn-ea"/>
              <a:cs typeface="Calibri"/>
            </a:endParaRPr>
          </a:p>
          <a:p>
            <a:pPr marL="487604" marR="0" lvl="1" indent="-184616" algn="l" defTabSz="457200" rtl="0" eaLnBrk="1" fontAlgn="auto" latinLnBrk="0" hangingPunct="1">
              <a:lnSpc>
                <a:spcPct val="100000"/>
              </a:lnSpc>
              <a:spcBef>
                <a:spcPts val="0"/>
              </a:spcBef>
              <a:spcAft>
                <a:spcPts val="0"/>
              </a:spcAft>
              <a:buClrTx/>
              <a:buSzTx/>
              <a:buFontTx/>
              <a:buChar char="–"/>
              <a:tabLst>
                <a:tab pos="488147" algn="l"/>
              </a:tabLst>
              <a:defRPr/>
            </a:pPr>
            <a:r>
              <a:rPr kumimoji="0" lang="es-ES" sz="1400" b="0" i="0" u="none" strike="noStrike" kern="1200" cap="none" spc="-9" normalizeH="0" baseline="0" noProof="0" dirty="0">
                <a:ln>
                  <a:noFill/>
                </a:ln>
                <a:solidFill>
                  <a:prstClr val="black"/>
                </a:solidFill>
                <a:effectLst/>
                <a:uLnTx/>
                <a:uFillTx/>
                <a:latin typeface="Calibri"/>
                <a:ea typeface="+mn-ea"/>
                <a:cs typeface="Calibri"/>
              </a:rPr>
              <a:t>Límites </a:t>
            </a:r>
            <a:r>
              <a:rPr kumimoji="0" lang="es-ES" sz="1400" b="0" i="0" u="none" strike="noStrike" kern="1200" cap="none" spc="0" normalizeH="0" baseline="0" noProof="0" dirty="0">
                <a:ln>
                  <a:noFill/>
                </a:ln>
                <a:solidFill>
                  <a:prstClr val="black"/>
                </a:solidFill>
                <a:effectLst/>
                <a:uLnTx/>
                <a:uFillTx/>
                <a:latin typeface="Calibri"/>
                <a:ea typeface="+mn-ea"/>
                <a:cs typeface="Calibri"/>
              </a:rPr>
              <a:t>a </a:t>
            </a:r>
            <a:r>
              <a:rPr kumimoji="0" lang="es-ES" sz="1400" b="0" i="0" u="none" strike="noStrike" kern="1200" cap="none" spc="-4" normalizeH="0" baseline="0" noProof="0" dirty="0">
                <a:ln>
                  <a:noFill/>
                </a:ln>
                <a:solidFill>
                  <a:prstClr val="black"/>
                </a:solidFill>
                <a:effectLst/>
                <a:uLnTx/>
                <a:uFillTx/>
                <a:latin typeface="Calibri"/>
                <a:ea typeface="+mn-ea"/>
                <a:cs typeface="Calibri"/>
              </a:rPr>
              <a:t>dicha</a:t>
            </a:r>
            <a:r>
              <a:rPr kumimoji="0" lang="es-ES" sz="1400" b="0" i="0" u="none" strike="noStrike" kern="1200" cap="none" spc="47" normalizeH="0" baseline="0" noProof="0" dirty="0">
                <a:ln>
                  <a:noFill/>
                </a:ln>
                <a:solidFill>
                  <a:prstClr val="black"/>
                </a:solidFill>
                <a:effectLst/>
                <a:uLnTx/>
                <a:uFillTx/>
                <a:latin typeface="Calibri"/>
                <a:ea typeface="+mn-ea"/>
                <a:cs typeface="Calibri"/>
              </a:rPr>
              <a:t> </a:t>
            </a:r>
            <a:r>
              <a:rPr kumimoji="0" lang="es-ES" sz="1400" b="0" i="0" u="none" strike="noStrike" kern="1200" cap="none" spc="-13" normalizeH="0" baseline="0" noProof="0" dirty="0">
                <a:ln>
                  <a:noFill/>
                </a:ln>
                <a:solidFill>
                  <a:prstClr val="black"/>
                </a:solidFill>
                <a:effectLst/>
                <a:uLnTx/>
                <a:uFillTx/>
                <a:latin typeface="Calibri"/>
                <a:ea typeface="+mn-ea"/>
                <a:cs typeface="Calibri"/>
              </a:rPr>
              <a:t>facultad: </a:t>
            </a:r>
            <a:endParaRPr kumimoji="0" lang="es-ES" sz="1400" b="0" i="0" u="none" strike="noStrike" kern="1200" cap="none" spc="0" normalizeH="0" baseline="0" noProof="0" dirty="0">
              <a:ln>
                <a:noFill/>
              </a:ln>
              <a:solidFill>
                <a:prstClr val="black"/>
              </a:solidFill>
              <a:effectLst/>
              <a:uLnTx/>
              <a:uFillTx/>
              <a:latin typeface="Calibri"/>
              <a:ea typeface="+mn-ea"/>
              <a:cs typeface="Calibri"/>
            </a:endParaRPr>
          </a:p>
          <a:p>
            <a:pPr marL="457200" marR="0" lvl="1" indent="0" algn="l" defTabSz="457200" rtl="0" eaLnBrk="1" fontAlgn="auto" latinLnBrk="0" hangingPunct="1">
              <a:lnSpc>
                <a:spcPct val="100000"/>
              </a:lnSpc>
              <a:spcBef>
                <a:spcPts val="47"/>
              </a:spcBef>
              <a:spcAft>
                <a:spcPts val="0"/>
              </a:spcAft>
              <a:buClrTx/>
              <a:buSzTx/>
              <a:buFont typeface="Calibri"/>
              <a:buChar char="–"/>
              <a:tabLst/>
              <a:defRPr/>
            </a:pPr>
            <a:endParaRPr kumimoji="0" lang="es-ES" sz="1400" b="0" i="0" u="none" strike="noStrike" kern="1200" cap="none" spc="0" normalizeH="0" baseline="0" noProof="0" dirty="0">
              <a:ln>
                <a:noFill/>
              </a:ln>
              <a:solidFill>
                <a:prstClr val="black"/>
              </a:solidFill>
              <a:effectLst/>
              <a:uLnTx/>
              <a:uFillTx/>
              <a:latin typeface="Calibri"/>
              <a:ea typeface="+mn-ea"/>
              <a:cs typeface="Calibri"/>
            </a:endParaRPr>
          </a:p>
          <a:p>
            <a:pPr marL="780817" marR="0" lvl="2" indent="-184616" algn="l" defTabSz="457200" rtl="0" eaLnBrk="1" fontAlgn="auto" latinLnBrk="0" hangingPunct="1">
              <a:lnSpc>
                <a:spcPct val="100000"/>
              </a:lnSpc>
              <a:spcBef>
                <a:spcPts val="0"/>
              </a:spcBef>
              <a:spcAft>
                <a:spcPts val="0"/>
              </a:spcAft>
              <a:buClrTx/>
              <a:buSzTx/>
              <a:buFont typeface="Courier New"/>
              <a:buChar char="o"/>
              <a:tabLst>
                <a:tab pos="781360" algn="l"/>
              </a:tabLst>
              <a:defRPr/>
            </a:pPr>
            <a:r>
              <a:rPr kumimoji="0" lang="es-ES" sz="1400" b="0" i="0" u="none" strike="noStrike" kern="1200" cap="none" spc="0" normalizeH="0" baseline="0" noProof="0" dirty="0">
                <a:ln>
                  <a:noFill/>
                </a:ln>
                <a:solidFill>
                  <a:prstClr val="black"/>
                </a:solidFill>
                <a:effectLst/>
                <a:uLnTx/>
                <a:uFillTx/>
                <a:latin typeface="Calibri"/>
                <a:ea typeface="+mn-ea"/>
                <a:cs typeface="Calibri"/>
              </a:rPr>
              <a:t>No pueden </a:t>
            </a:r>
            <a:r>
              <a:rPr kumimoji="0" lang="es-ES" sz="1400" b="0" i="0" u="none" strike="noStrike" kern="1200" cap="none" spc="-9" normalizeH="0" baseline="0" noProof="0" dirty="0">
                <a:ln>
                  <a:noFill/>
                </a:ln>
                <a:solidFill>
                  <a:prstClr val="black"/>
                </a:solidFill>
                <a:effectLst/>
                <a:uLnTx/>
                <a:uFillTx/>
                <a:latin typeface="Calibri"/>
                <a:ea typeface="+mn-ea"/>
                <a:cs typeface="Calibri"/>
              </a:rPr>
              <a:t>establecer </a:t>
            </a:r>
            <a:r>
              <a:rPr kumimoji="0" lang="es-ES" sz="1400" b="0" i="0" u="none" strike="noStrike" kern="1200" cap="none" spc="-4" normalizeH="0" baseline="0" noProof="0" dirty="0">
                <a:ln>
                  <a:noFill/>
                </a:ln>
                <a:solidFill>
                  <a:prstClr val="black"/>
                </a:solidFill>
                <a:effectLst/>
                <a:uLnTx/>
                <a:uFillTx/>
                <a:latin typeface="Calibri"/>
                <a:ea typeface="+mn-ea"/>
                <a:cs typeface="Calibri"/>
              </a:rPr>
              <a:t>tributos </a:t>
            </a:r>
            <a:r>
              <a:rPr kumimoji="0" lang="es-ES" sz="1400" b="0" i="0" u="none" strike="noStrike" kern="1200" cap="none" spc="-9" normalizeH="0" baseline="0" noProof="0" dirty="0">
                <a:ln>
                  <a:noFill/>
                </a:ln>
                <a:solidFill>
                  <a:prstClr val="black"/>
                </a:solidFill>
                <a:effectLst/>
                <a:uLnTx/>
                <a:uFillTx/>
                <a:latin typeface="Calibri"/>
                <a:ea typeface="+mn-ea"/>
                <a:cs typeface="Calibri"/>
              </a:rPr>
              <a:t>sobre </a:t>
            </a:r>
            <a:r>
              <a:rPr kumimoji="0" lang="es-ES" sz="1400" b="0" i="0" u="none" strike="noStrike" kern="1200" cap="none" spc="-4" normalizeH="0" baseline="0" noProof="0" dirty="0">
                <a:ln>
                  <a:noFill/>
                </a:ln>
                <a:solidFill>
                  <a:prstClr val="black"/>
                </a:solidFill>
                <a:effectLst/>
                <a:uLnTx/>
                <a:uFillTx/>
                <a:latin typeface="Calibri"/>
                <a:ea typeface="+mn-ea"/>
                <a:cs typeface="Calibri"/>
              </a:rPr>
              <a:t>hechos </a:t>
            </a:r>
            <a:r>
              <a:rPr kumimoji="0" lang="es-ES" sz="1400" b="0" i="0" u="none" strike="noStrike" kern="1200" cap="none" spc="-13" normalizeH="0" baseline="0" noProof="0" dirty="0">
                <a:ln>
                  <a:noFill/>
                </a:ln>
                <a:solidFill>
                  <a:prstClr val="black"/>
                </a:solidFill>
                <a:effectLst/>
                <a:uLnTx/>
                <a:uFillTx/>
                <a:latin typeface="Calibri"/>
                <a:ea typeface="+mn-ea"/>
                <a:cs typeface="Calibri"/>
              </a:rPr>
              <a:t>ya gravados </a:t>
            </a:r>
            <a:r>
              <a:rPr kumimoji="0" lang="es-ES" sz="1400" b="0" i="0" u="none" strike="noStrike" kern="1200" cap="none" spc="-4" normalizeH="0" baseline="0" noProof="0" dirty="0">
                <a:ln>
                  <a:noFill/>
                </a:ln>
                <a:solidFill>
                  <a:prstClr val="black"/>
                </a:solidFill>
                <a:effectLst/>
                <a:uLnTx/>
                <a:uFillTx/>
                <a:latin typeface="Calibri"/>
                <a:ea typeface="+mn-ea"/>
                <a:cs typeface="Calibri"/>
              </a:rPr>
              <a:t>por </a:t>
            </a:r>
            <a:r>
              <a:rPr kumimoji="0" lang="es-ES" sz="1400" b="0" i="0" u="none" strike="noStrike" kern="1200" cap="none" spc="0" normalizeH="0" baseline="0" noProof="0" dirty="0">
                <a:ln>
                  <a:noFill/>
                </a:ln>
                <a:solidFill>
                  <a:prstClr val="black"/>
                </a:solidFill>
                <a:effectLst/>
                <a:uLnTx/>
                <a:uFillTx/>
                <a:latin typeface="Calibri"/>
                <a:ea typeface="+mn-ea"/>
                <a:cs typeface="Calibri"/>
              </a:rPr>
              <a:t>las</a:t>
            </a:r>
            <a:r>
              <a:rPr kumimoji="0" lang="es-ES" sz="1400" b="0" i="0" u="none" strike="noStrike" kern="1200" cap="none" spc="103" normalizeH="0" baseline="0" noProof="0" dirty="0">
                <a:ln>
                  <a:noFill/>
                </a:ln>
                <a:solidFill>
                  <a:prstClr val="black"/>
                </a:solidFill>
                <a:effectLst/>
                <a:uLnTx/>
                <a:uFillTx/>
                <a:latin typeface="Calibri"/>
                <a:ea typeface="+mn-ea"/>
                <a:cs typeface="Calibri"/>
              </a:rPr>
              <a:t> </a:t>
            </a:r>
            <a:r>
              <a:rPr kumimoji="0" lang="es-ES" sz="1400" b="0" i="0" u="none" strike="noStrike" kern="1200" cap="none" spc="-4" normalizeH="0" baseline="0" noProof="0" dirty="0">
                <a:ln>
                  <a:noFill/>
                </a:ln>
                <a:solidFill>
                  <a:prstClr val="black"/>
                </a:solidFill>
                <a:effectLst/>
                <a:uLnTx/>
                <a:uFillTx/>
                <a:latin typeface="Calibri"/>
                <a:ea typeface="+mn-ea"/>
                <a:cs typeface="Calibri"/>
              </a:rPr>
              <a:t>CCLL</a:t>
            </a:r>
            <a:endParaRPr kumimoji="0" lang="es-ES" sz="1400" b="0" i="0" u="none" strike="noStrike" kern="1200" cap="none" spc="0" normalizeH="0" baseline="0" noProof="0" dirty="0">
              <a:ln>
                <a:noFill/>
              </a:ln>
              <a:solidFill>
                <a:prstClr val="black"/>
              </a:solidFill>
              <a:effectLst/>
              <a:uLnTx/>
              <a:uFillTx/>
              <a:latin typeface="Calibri"/>
              <a:ea typeface="+mn-ea"/>
              <a:cs typeface="Calibri"/>
            </a:endParaRPr>
          </a:p>
          <a:p>
            <a:pPr marL="780817" marR="4344" lvl="2" indent="-184073" algn="l" defTabSz="457200" rtl="0" eaLnBrk="1" fontAlgn="auto" latinLnBrk="0" hangingPunct="1">
              <a:lnSpc>
                <a:spcPct val="200000"/>
              </a:lnSpc>
              <a:spcBef>
                <a:spcPts val="338"/>
              </a:spcBef>
              <a:spcAft>
                <a:spcPts val="0"/>
              </a:spcAft>
              <a:buClrTx/>
              <a:buSzTx/>
              <a:buFont typeface="Courier New"/>
              <a:buChar char="o"/>
              <a:tabLst>
                <a:tab pos="781360" algn="l"/>
                <a:tab pos="6705365" algn="l"/>
              </a:tabLst>
              <a:defRPr/>
            </a:pPr>
            <a:r>
              <a:rPr kumimoji="0" lang="es-ES" sz="1400" b="0" i="0" u="none" strike="noStrike" kern="1200" cap="none" spc="4" normalizeH="0" baseline="0" noProof="0" dirty="0">
                <a:ln>
                  <a:noFill/>
                </a:ln>
                <a:solidFill>
                  <a:prstClr val="black"/>
                </a:solidFill>
                <a:effectLst/>
                <a:uLnTx/>
                <a:uFillTx/>
                <a:latin typeface="Calibri"/>
                <a:ea typeface="+mn-ea"/>
                <a:cs typeface="Calibri"/>
              </a:rPr>
              <a:t>N</a:t>
            </a:r>
            <a:r>
              <a:rPr kumimoji="0" lang="es-ES" sz="1400" b="0" i="0" u="none" strike="noStrike" kern="1200" cap="none" spc="0" normalizeH="0" baseline="0" noProof="0" dirty="0">
                <a:ln>
                  <a:noFill/>
                </a:ln>
                <a:solidFill>
                  <a:prstClr val="black"/>
                </a:solidFill>
                <a:effectLst/>
                <a:uLnTx/>
                <a:uFillTx/>
                <a:latin typeface="Calibri"/>
                <a:ea typeface="+mn-ea"/>
                <a:cs typeface="Calibri"/>
              </a:rPr>
              <a:t>o</a:t>
            </a:r>
            <a:r>
              <a:rPr kumimoji="0" lang="es-ES" sz="1400" b="0" i="0" u="none" strike="noStrike" kern="1200" cap="none" spc="97" normalizeH="0" baseline="0" noProof="0" dirty="0">
                <a:ln>
                  <a:noFill/>
                </a:ln>
                <a:solidFill>
                  <a:prstClr val="black"/>
                </a:solidFill>
                <a:effectLst/>
                <a:uLnTx/>
                <a:uFillTx/>
                <a:latin typeface="Calibri"/>
                <a:ea typeface="+mn-ea"/>
                <a:cs typeface="Calibri"/>
              </a:rPr>
              <a:t> </a:t>
            </a:r>
            <a:r>
              <a:rPr kumimoji="0" lang="es-ES" sz="1400" b="0" i="0" u="none" strike="noStrike" kern="1200" cap="none" spc="-9" normalizeH="0" baseline="0" noProof="0" dirty="0">
                <a:ln>
                  <a:noFill/>
                </a:ln>
                <a:solidFill>
                  <a:prstClr val="black"/>
                </a:solidFill>
                <a:effectLst/>
                <a:uLnTx/>
                <a:uFillTx/>
                <a:latin typeface="Calibri"/>
                <a:ea typeface="+mn-ea"/>
                <a:cs typeface="Calibri"/>
              </a:rPr>
              <a:t>p</a:t>
            </a:r>
            <a:r>
              <a:rPr kumimoji="0" lang="es-ES" sz="1400" b="0" i="0" u="none" strike="noStrike" kern="1200" cap="none" spc="4" normalizeH="0" baseline="0" noProof="0" dirty="0">
                <a:ln>
                  <a:noFill/>
                </a:ln>
                <a:solidFill>
                  <a:prstClr val="black"/>
                </a:solidFill>
                <a:effectLst/>
                <a:uLnTx/>
                <a:uFillTx/>
                <a:latin typeface="Calibri"/>
                <a:ea typeface="+mn-ea"/>
                <a:cs typeface="Calibri"/>
              </a:rPr>
              <a:t>u</a:t>
            </a:r>
            <a:r>
              <a:rPr kumimoji="0" lang="es-ES" sz="1400" b="0" i="0" u="none" strike="noStrike" kern="1200" cap="none" spc="0" normalizeH="0" baseline="0" noProof="0" dirty="0">
                <a:ln>
                  <a:noFill/>
                </a:ln>
                <a:solidFill>
                  <a:prstClr val="black"/>
                </a:solidFill>
                <a:effectLst/>
                <a:uLnTx/>
                <a:uFillTx/>
                <a:latin typeface="Calibri"/>
                <a:ea typeface="+mn-ea"/>
                <a:cs typeface="Calibri"/>
              </a:rPr>
              <a:t>e</a:t>
            </a:r>
            <a:r>
              <a:rPr kumimoji="0" lang="es-ES" sz="1400" b="0" i="0" u="none" strike="noStrike" kern="1200" cap="none" spc="4" normalizeH="0" baseline="0" noProof="0" dirty="0">
                <a:ln>
                  <a:noFill/>
                </a:ln>
                <a:solidFill>
                  <a:prstClr val="black"/>
                </a:solidFill>
                <a:effectLst/>
                <a:uLnTx/>
                <a:uFillTx/>
                <a:latin typeface="Calibri"/>
                <a:ea typeface="+mn-ea"/>
                <a:cs typeface="Calibri"/>
              </a:rPr>
              <a:t>d</a:t>
            </a:r>
            <a:r>
              <a:rPr kumimoji="0" lang="es-ES" sz="1400" b="0" i="0" u="none" strike="noStrike" kern="1200" cap="none" spc="0" normalizeH="0" baseline="0" noProof="0" dirty="0">
                <a:ln>
                  <a:noFill/>
                </a:ln>
                <a:solidFill>
                  <a:prstClr val="black"/>
                </a:solidFill>
                <a:effectLst/>
                <a:uLnTx/>
                <a:uFillTx/>
                <a:latin typeface="Calibri"/>
                <a:ea typeface="+mn-ea"/>
                <a:cs typeface="Calibri"/>
              </a:rPr>
              <a:t>en</a:t>
            </a:r>
            <a:r>
              <a:rPr kumimoji="0" lang="es-ES" sz="1400" b="0" i="0" u="none" strike="noStrike" kern="1200" cap="none" spc="103" normalizeH="0" baseline="0" noProof="0" dirty="0">
                <a:ln>
                  <a:noFill/>
                </a:ln>
                <a:solidFill>
                  <a:prstClr val="black"/>
                </a:solidFill>
                <a:effectLst/>
                <a:uLnTx/>
                <a:uFillTx/>
                <a:latin typeface="Calibri"/>
                <a:ea typeface="+mn-ea"/>
                <a:cs typeface="Calibri"/>
              </a:rPr>
              <a:t> </a:t>
            </a:r>
            <a:r>
              <a:rPr kumimoji="0" lang="es-ES" sz="1400" b="0" i="0" u="none" strike="noStrike" kern="1200" cap="none" spc="0" normalizeH="0" baseline="0" noProof="0" dirty="0">
                <a:ln>
                  <a:noFill/>
                </a:ln>
                <a:solidFill>
                  <a:prstClr val="black"/>
                </a:solidFill>
                <a:effectLst/>
                <a:uLnTx/>
                <a:uFillTx/>
                <a:latin typeface="Calibri"/>
                <a:ea typeface="+mn-ea"/>
                <a:cs typeface="Calibri"/>
              </a:rPr>
              <a:t>e</a:t>
            </a:r>
            <a:r>
              <a:rPr kumimoji="0" lang="es-ES" sz="1400" b="0" i="0" u="none" strike="noStrike" kern="1200" cap="none" spc="-17" normalizeH="0" baseline="0" noProof="0" dirty="0">
                <a:ln>
                  <a:noFill/>
                </a:ln>
                <a:solidFill>
                  <a:prstClr val="black"/>
                </a:solidFill>
                <a:effectLst/>
                <a:uLnTx/>
                <a:uFillTx/>
                <a:latin typeface="Calibri"/>
                <a:ea typeface="+mn-ea"/>
                <a:cs typeface="Calibri"/>
              </a:rPr>
              <a:t>s</a:t>
            </a:r>
            <a:r>
              <a:rPr kumimoji="0" lang="es-ES" sz="1400" b="0" i="0" u="none" strike="noStrike" kern="1200" cap="none" spc="-26" normalizeH="0" baseline="0" noProof="0" dirty="0">
                <a:ln>
                  <a:noFill/>
                </a:ln>
                <a:solidFill>
                  <a:prstClr val="black"/>
                </a:solidFill>
                <a:effectLst/>
                <a:uLnTx/>
                <a:uFillTx/>
                <a:latin typeface="Calibri"/>
                <a:ea typeface="+mn-ea"/>
                <a:cs typeface="Calibri"/>
              </a:rPr>
              <a:t>t</a:t>
            </a:r>
            <a:r>
              <a:rPr kumimoji="0" lang="es-ES" sz="1400" b="0" i="0" u="none" strike="noStrike" kern="1200" cap="none" spc="13" normalizeH="0" baseline="0" noProof="0" dirty="0">
                <a:ln>
                  <a:noFill/>
                </a:ln>
                <a:solidFill>
                  <a:prstClr val="black"/>
                </a:solidFill>
                <a:effectLst/>
                <a:uLnTx/>
                <a:uFillTx/>
                <a:latin typeface="Calibri"/>
                <a:ea typeface="+mn-ea"/>
                <a:cs typeface="Calibri"/>
              </a:rPr>
              <a:t>a</a:t>
            </a:r>
            <a:r>
              <a:rPr kumimoji="0" lang="es-ES" sz="1400" b="0" i="0" u="none" strike="noStrike" kern="1200" cap="none" spc="4" normalizeH="0" baseline="0" noProof="0" dirty="0">
                <a:ln>
                  <a:noFill/>
                </a:ln>
                <a:solidFill>
                  <a:prstClr val="black"/>
                </a:solidFill>
                <a:effectLst/>
                <a:uLnTx/>
                <a:uFillTx/>
                <a:latin typeface="Calibri"/>
                <a:ea typeface="+mn-ea"/>
                <a:cs typeface="Calibri"/>
              </a:rPr>
              <a:t>b</a:t>
            </a:r>
            <a:r>
              <a:rPr kumimoji="0" lang="es-ES" sz="1400" b="0" i="0" u="none" strike="noStrike" kern="1200" cap="none" spc="-17" normalizeH="0" baseline="0" noProof="0" dirty="0">
                <a:ln>
                  <a:noFill/>
                </a:ln>
                <a:solidFill>
                  <a:prstClr val="black"/>
                </a:solidFill>
                <a:effectLst/>
                <a:uLnTx/>
                <a:uFillTx/>
                <a:latin typeface="Calibri"/>
                <a:ea typeface="+mn-ea"/>
                <a:cs typeface="Calibri"/>
              </a:rPr>
              <a:t>l</a:t>
            </a:r>
            <a:r>
              <a:rPr kumimoji="0" lang="es-ES" sz="1400" b="0" i="0" u="none" strike="noStrike" kern="1200" cap="none" spc="0" normalizeH="0" baseline="0" noProof="0" dirty="0">
                <a:ln>
                  <a:noFill/>
                </a:ln>
                <a:solidFill>
                  <a:prstClr val="black"/>
                </a:solidFill>
                <a:effectLst/>
                <a:uLnTx/>
                <a:uFillTx/>
                <a:latin typeface="Calibri"/>
                <a:ea typeface="+mn-ea"/>
                <a:cs typeface="Calibri"/>
              </a:rPr>
              <a:t>e</a:t>
            </a:r>
            <a:r>
              <a:rPr kumimoji="0" lang="es-ES" sz="1400" b="0" i="0" u="none" strike="noStrike" kern="1200" cap="none" spc="-9" normalizeH="0" baseline="0" noProof="0" dirty="0">
                <a:ln>
                  <a:noFill/>
                </a:ln>
                <a:solidFill>
                  <a:prstClr val="black"/>
                </a:solidFill>
                <a:effectLst/>
                <a:uLnTx/>
                <a:uFillTx/>
                <a:latin typeface="Calibri"/>
                <a:ea typeface="+mn-ea"/>
                <a:cs typeface="Calibri"/>
              </a:rPr>
              <a:t>c</a:t>
            </a:r>
            <a:r>
              <a:rPr kumimoji="0" lang="es-ES" sz="1400" b="0" i="0" u="none" strike="noStrike" kern="1200" cap="none" spc="0" normalizeH="0" baseline="0" noProof="0" dirty="0">
                <a:ln>
                  <a:noFill/>
                </a:ln>
                <a:solidFill>
                  <a:prstClr val="black"/>
                </a:solidFill>
                <a:effectLst/>
                <a:uLnTx/>
                <a:uFillTx/>
                <a:latin typeface="Calibri"/>
                <a:ea typeface="+mn-ea"/>
                <a:cs typeface="Calibri"/>
              </a:rPr>
              <a:t>er</a:t>
            </a:r>
            <a:r>
              <a:rPr kumimoji="0" lang="es-ES" sz="1400" b="0" i="0" u="none" strike="noStrike" kern="1200" cap="none" spc="115" normalizeH="0" baseline="0" noProof="0" dirty="0">
                <a:ln>
                  <a:noFill/>
                </a:ln>
                <a:solidFill>
                  <a:prstClr val="black"/>
                </a:solidFill>
                <a:effectLst/>
                <a:uLnTx/>
                <a:uFillTx/>
                <a:latin typeface="Calibri"/>
                <a:ea typeface="+mn-ea"/>
                <a:cs typeface="Calibri"/>
              </a:rPr>
              <a:t> </a:t>
            </a:r>
            <a:r>
              <a:rPr kumimoji="0" lang="es-ES" sz="1400" b="0" i="0" u="none" strike="noStrike" kern="1200" cap="none" spc="0" normalizeH="0" baseline="0" noProof="0" dirty="0">
                <a:ln>
                  <a:noFill/>
                </a:ln>
                <a:solidFill>
                  <a:prstClr val="black"/>
                </a:solidFill>
                <a:effectLst/>
                <a:uLnTx/>
                <a:uFillTx/>
                <a:latin typeface="Calibri"/>
                <a:ea typeface="+mn-ea"/>
                <a:cs typeface="Calibri"/>
              </a:rPr>
              <a:t>im</a:t>
            </a:r>
            <a:r>
              <a:rPr kumimoji="0" lang="es-ES" sz="1400" b="0" i="0" u="none" strike="noStrike" kern="1200" cap="none" spc="-9" normalizeH="0" baseline="0" noProof="0" dirty="0">
                <a:ln>
                  <a:noFill/>
                </a:ln>
                <a:solidFill>
                  <a:prstClr val="black"/>
                </a:solidFill>
                <a:effectLst/>
                <a:uLnTx/>
                <a:uFillTx/>
                <a:latin typeface="Calibri"/>
                <a:ea typeface="+mn-ea"/>
                <a:cs typeface="Calibri"/>
              </a:rPr>
              <a:t>p</a:t>
            </a:r>
            <a:r>
              <a:rPr kumimoji="0" lang="es-ES" sz="1400" b="0" i="0" u="none" strike="noStrike" kern="1200" cap="none" spc="4" normalizeH="0" baseline="0" noProof="0" dirty="0">
                <a:ln>
                  <a:noFill/>
                </a:ln>
                <a:solidFill>
                  <a:prstClr val="black"/>
                </a:solidFill>
                <a:effectLst/>
                <a:uLnTx/>
                <a:uFillTx/>
                <a:latin typeface="Calibri"/>
                <a:ea typeface="+mn-ea"/>
                <a:cs typeface="Calibri"/>
              </a:rPr>
              <a:t>u</a:t>
            </a:r>
            <a:r>
              <a:rPr kumimoji="0" lang="es-ES" sz="1400" b="0" i="0" u="none" strike="noStrike" kern="1200" cap="none" spc="0" normalizeH="0" baseline="0" noProof="0" dirty="0">
                <a:ln>
                  <a:noFill/>
                </a:ln>
                <a:solidFill>
                  <a:prstClr val="black"/>
                </a:solidFill>
                <a:effectLst/>
                <a:uLnTx/>
                <a:uFillTx/>
                <a:latin typeface="Calibri"/>
                <a:ea typeface="+mn-ea"/>
                <a:cs typeface="Calibri"/>
              </a:rPr>
              <a:t>e</a:t>
            </a:r>
            <a:r>
              <a:rPr kumimoji="0" lang="es-ES" sz="1400" b="0" i="0" u="none" strike="noStrike" kern="1200" cap="none" spc="-17" normalizeH="0" baseline="0" noProof="0" dirty="0">
                <a:ln>
                  <a:noFill/>
                </a:ln>
                <a:solidFill>
                  <a:prstClr val="black"/>
                </a:solidFill>
                <a:effectLst/>
                <a:uLnTx/>
                <a:uFillTx/>
                <a:latin typeface="Calibri"/>
                <a:ea typeface="+mn-ea"/>
                <a:cs typeface="Calibri"/>
              </a:rPr>
              <a:t>s</a:t>
            </a:r>
            <a:r>
              <a:rPr kumimoji="0" lang="es-ES" sz="1400" b="0" i="0" u="none" strike="noStrike" kern="1200" cap="none" spc="-9" normalizeH="0" baseline="0" noProof="0" dirty="0">
                <a:ln>
                  <a:noFill/>
                </a:ln>
                <a:solidFill>
                  <a:prstClr val="black"/>
                </a:solidFill>
                <a:effectLst/>
                <a:uLnTx/>
                <a:uFillTx/>
                <a:latin typeface="Calibri"/>
                <a:ea typeface="+mn-ea"/>
                <a:cs typeface="Calibri"/>
              </a:rPr>
              <a:t>t</a:t>
            </a:r>
            <a:r>
              <a:rPr kumimoji="0" lang="es-ES" sz="1400" b="0" i="0" u="none" strike="noStrike" kern="1200" cap="none" spc="0" normalizeH="0" baseline="0" noProof="0" dirty="0">
                <a:ln>
                  <a:noFill/>
                </a:ln>
                <a:solidFill>
                  <a:prstClr val="black"/>
                </a:solidFill>
                <a:effectLst/>
                <a:uLnTx/>
                <a:uFillTx/>
                <a:latin typeface="Calibri"/>
                <a:ea typeface="+mn-ea"/>
                <a:cs typeface="Calibri"/>
              </a:rPr>
              <a:t>os</a:t>
            </a:r>
            <a:r>
              <a:rPr kumimoji="0" lang="es-ES" sz="1400" b="0" i="0" u="none" strike="noStrike" kern="1200" cap="none" spc="111" normalizeH="0" baseline="0" noProof="0" dirty="0">
                <a:ln>
                  <a:noFill/>
                </a:ln>
                <a:solidFill>
                  <a:prstClr val="black"/>
                </a:solidFill>
                <a:effectLst/>
                <a:uLnTx/>
                <a:uFillTx/>
                <a:latin typeface="Calibri"/>
                <a:ea typeface="+mn-ea"/>
                <a:cs typeface="Calibri"/>
              </a:rPr>
              <a:t> </a:t>
            </a:r>
            <a:r>
              <a:rPr kumimoji="0" lang="es-ES" sz="1400" b="0" i="0" u="none" strike="noStrike" kern="1200" cap="none" spc="-9" normalizeH="0" baseline="0" noProof="0" dirty="0">
                <a:ln>
                  <a:noFill/>
                </a:ln>
                <a:solidFill>
                  <a:prstClr val="black"/>
                </a:solidFill>
                <a:effectLst/>
                <a:uLnTx/>
                <a:uFillTx/>
                <a:latin typeface="Calibri"/>
                <a:ea typeface="+mn-ea"/>
                <a:cs typeface="Calibri"/>
              </a:rPr>
              <a:t>q</a:t>
            </a:r>
            <a:r>
              <a:rPr kumimoji="0" lang="es-ES" sz="1400" b="0" i="0" u="none" strike="noStrike" kern="1200" cap="none" spc="4" normalizeH="0" baseline="0" noProof="0" dirty="0">
                <a:ln>
                  <a:noFill/>
                </a:ln>
                <a:solidFill>
                  <a:prstClr val="black"/>
                </a:solidFill>
                <a:effectLst/>
                <a:uLnTx/>
                <a:uFillTx/>
                <a:latin typeface="Calibri"/>
                <a:ea typeface="+mn-ea"/>
                <a:cs typeface="Calibri"/>
              </a:rPr>
              <a:t>u</a:t>
            </a:r>
            <a:r>
              <a:rPr kumimoji="0" lang="es-ES" sz="1400" b="0" i="0" u="none" strike="noStrike" kern="1200" cap="none" spc="0" normalizeH="0" baseline="0" noProof="0" dirty="0">
                <a:ln>
                  <a:noFill/>
                </a:ln>
                <a:solidFill>
                  <a:prstClr val="black"/>
                </a:solidFill>
                <a:effectLst/>
                <a:uLnTx/>
                <a:uFillTx/>
                <a:latin typeface="Calibri"/>
                <a:ea typeface="+mn-ea"/>
                <a:cs typeface="Calibri"/>
              </a:rPr>
              <a:t>e</a:t>
            </a:r>
            <a:r>
              <a:rPr kumimoji="0" lang="es-ES" sz="1400" b="0" i="0" u="none" strike="noStrike" kern="1200" cap="none" spc="97" normalizeH="0" baseline="0" noProof="0" dirty="0">
                <a:ln>
                  <a:noFill/>
                </a:ln>
                <a:solidFill>
                  <a:prstClr val="black"/>
                </a:solidFill>
                <a:effectLst/>
                <a:uLnTx/>
                <a:uFillTx/>
                <a:latin typeface="Calibri"/>
                <a:ea typeface="+mn-ea"/>
                <a:cs typeface="Calibri"/>
              </a:rPr>
              <a:t> </a:t>
            </a:r>
            <a:r>
              <a:rPr kumimoji="0" lang="es-ES" sz="1400" b="0" i="0" u="none" strike="noStrike" kern="1200" cap="none" spc="-17" normalizeH="0" baseline="0" noProof="0" dirty="0">
                <a:ln>
                  <a:noFill/>
                </a:ln>
                <a:solidFill>
                  <a:prstClr val="black"/>
                </a:solidFill>
                <a:effectLst/>
                <a:uLnTx/>
                <a:uFillTx/>
                <a:latin typeface="Calibri"/>
                <a:ea typeface="+mn-ea"/>
                <a:cs typeface="Calibri"/>
              </a:rPr>
              <a:t>r</a:t>
            </a:r>
            <a:r>
              <a:rPr kumimoji="0" lang="es-ES" sz="1400" b="0" i="0" u="none" strike="noStrike" kern="1200" cap="none" spc="0" normalizeH="0" baseline="0" noProof="0" dirty="0">
                <a:ln>
                  <a:noFill/>
                </a:ln>
                <a:solidFill>
                  <a:prstClr val="black"/>
                </a:solidFill>
                <a:effectLst/>
                <a:uLnTx/>
                <a:uFillTx/>
                <a:latin typeface="Calibri"/>
                <a:ea typeface="+mn-ea"/>
                <a:cs typeface="Calibri"/>
              </a:rPr>
              <a:t>e</a:t>
            </a:r>
            <a:r>
              <a:rPr kumimoji="0" lang="es-ES" sz="1400" b="0" i="0" u="none" strike="noStrike" kern="1200" cap="none" spc="-9" normalizeH="0" baseline="0" noProof="0" dirty="0">
                <a:ln>
                  <a:noFill/>
                </a:ln>
                <a:solidFill>
                  <a:prstClr val="black"/>
                </a:solidFill>
                <a:effectLst/>
                <a:uLnTx/>
                <a:uFillTx/>
                <a:latin typeface="Calibri"/>
                <a:ea typeface="+mn-ea"/>
                <a:cs typeface="Calibri"/>
              </a:rPr>
              <a:t>c</a:t>
            </a:r>
            <a:r>
              <a:rPr kumimoji="0" lang="es-ES" sz="1400" b="0" i="0" u="none" strike="noStrike" kern="1200" cap="none" spc="0" normalizeH="0" baseline="0" noProof="0" dirty="0">
                <a:ln>
                  <a:noFill/>
                </a:ln>
                <a:solidFill>
                  <a:prstClr val="black"/>
                </a:solidFill>
                <a:effectLst/>
                <a:uLnTx/>
                <a:uFillTx/>
                <a:latin typeface="Calibri"/>
                <a:ea typeface="+mn-ea"/>
                <a:cs typeface="Calibri"/>
              </a:rPr>
              <a:t>a</a:t>
            </a:r>
            <a:r>
              <a:rPr kumimoji="0" lang="es-ES" sz="1400" b="0" i="0" u="none" strike="noStrike" kern="1200" cap="none" spc="-17" normalizeH="0" baseline="0" noProof="0" dirty="0">
                <a:ln>
                  <a:noFill/>
                </a:ln>
                <a:solidFill>
                  <a:prstClr val="black"/>
                </a:solidFill>
                <a:effectLst/>
                <a:uLnTx/>
                <a:uFillTx/>
                <a:latin typeface="Calibri"/>
                <a:ea typeface="+mn-ea"/>
                <a:cs typeface="Calibri"/>
              </a:rPr>
              <a:t>ig</a:t>
            </a:r>
            <a:r>
              <a:rPr kumimoji="0" lang="es-ES" sz="1400" b="0" i="0" u="none" strike="noStrike" kern="1200" cap="none" spc="0" normalizeH="0" baseline="0" noProof="0" dirty="0">
                <a:ln>
                  <a:noFill/>
                </a:ln>
                <a:solidFill>
                  <a:prstClr val="black"/>
                </a:solidFill>
                <a:effectLst/>
                <a:uLnTx/>
                <a:uFillTx/>
                <a:latin typeface="Calibri"/>
                <a:ea typeface="+mn-ea"/>
                <a:cs typeface="Calibri"/>
              </a:rPr>
              <a:t>an</a:t>
            </a:r>
            <a:r>
              <a:rPr kumimoji="0" lang="es-ES" sz="1400" b="0" i="0" u="none" strike="noStrike" kern="1200" cap="none" spc="103" normalizeH="0" baseline="0" noProof="0" dirty="0">
                <a:ln>
                  <a:noFill/>
                </a:ln>
                <a:solidFill>
                  <a:prstClr val="black"/>
                </a:solidFill>
                <a:effectLst/>
                <a:uLnTx/>
                <a:uFillTx/>
                <a:latin typeface="Calibri"/>
                <a:ea typeface="+mn-ea"/>
                <a:cs typeface="Calibri"/>
              </a:rPr>
              <a:t> </a:t>
            </a:r>
            <a:r>
              <a:rPr kumimoji="0" lang="es-ES" sz="1400" b="0" i="0" u="none" strike="noStrike" kern="1200" cap="none" spc="13" normalizeH="0" baseline="0" noProof="0" dirty="0">
                <a:ln>
                  <a:noFill/>
                </a:ln>
                <a:solidFill>
                  <a:prstClr val="black"/>
                </a:solidFill>
                <a:effectLst/>
                <a:uLnTx/>
                <a:uFillTx/>
                <a:latin typeface="Calibri"/>
                <a:ea typeface="+mn-ea"/>
                <a:cs typeface="Calibri"/>
              </a:rPr>
              <a:t>s</a:t>
            </a:r>
            <a:r>
              <a:rPr kumimoji="0" lang="es-ES" sz="1400" b="0" i="0" u="none" strike="noStrike" kern="1200" cap="none" spc="-13" normalizeH="0" baseline="0" noProof="0" dirty="0">
                <a:ln>
                  <a:noFill/>
                </a:ln>
                <a:solidFill>
                  <a:prstClr val="black"/>
                </a:solidFill>
                <a:effectLst/>
                <a:uLnTx/>
                <a:uFillTx/>
                <a:latin typeface="Calibri"/>
                <a:ea typeface="+mn-ea"/>
                <a:cs typeface="Calibri"/>
              </a:rPr>
              <a:t>o</a:t>
            </a:r>
            <a:r>
              <a:rPr kumimoji="0" lang="es-ES" sz="1400" b="0" i="0" u="none" strike="noStrike" kern="1200" cap="none" spc="4" normalizeH="0" baseline="0" noProof="0" dirty="0">
                <a:ln>
                  <a:noFill/>
                </a:ln>
                <a:solidFill>
                  <a:prstClr val="black"/>
                </a:solidFill>
                <a:effectLst/>
                <a:uLnTx/>
                <a:uFillTx/>
                <a:latin typeface="Calibri"/>
                <a:ea typeface="+mn-ea"/>
                <a:cs typeface="Calibri"/>
              </a:rPr>
              <a:t>b</a:t>
            </a:r>
            <a:r>
              <a:rPr kumimoji="0" lang="es-ES" sz="1400" b="0" i="0" u="none" strike="noStrike" kern="1200" cap="none" spc="-30" normalizeH="0" baseline="0" noProof="0" dirty="0">
                <a:ln>
                  <a:noFill/>
                </a:ln>
                <a:solidFill>
                  <a:prstClr val="black"/>
                </a:solidFill>
                <a:effectLst/>
                <a:uLnTx/>
                <a:uFillTx/>
                <a:latin typeface="Calibri"/>
                <a:ea typeface="+mn-ea"/>
                <a:cs typeface="Calibri"/>
              </a:rPr>
              <a:t>r</a:t>
            </a:r>
            <a:r>
              <a:rPr kumimoji="0" lang="es-ES" sz="1400" b="0" i="0" u="none" strike="noStrike" kern="1200" cap="none" spc="0" normalizeH="0" baseline="0" noProof="0" dirty="0">
                <a:ln>
                  <a:noFill/>
                </a:ln>
                <a:solidFill>
                  <a:prstClr val="black"/>
                </a:solidFill>
                <a:effectLst/>
                <a:uLnTx/>
                <a:uFillTx/>
                <a:latin typeface="Calibri"/>
                <a:ea typeface="+mn-ea"/>
                <a:cs typeface="Calibri"/>
              </a:rPr>
              <a:t>e</a:t>
            </a:r>
            <a:r>
              <a:rPr kumimoji="0" lang="es-ES" sz="1400" b="0" i="0" u="none" strike="noStrike" kern="1200" cap="none" spc="115" normalizeH="0" baseline="0" noProof="0" dirty="0">
                <a:ln>
                  <a:noFill/>
                </a:ln>
                <a:solidFill>
                  <a:prstClr val="black"/>
                </a:solidFill>
                <a:effectLst/>
                <a:uLnTx/>
                <a:uFillTx/>
                <a:latin typeface="Calibri"/>
                <a:ea typeface="+mn-ea"/>
                <a:cs typeface="Calibri"/>
              </a:rPr>
              <a:t> </a:t>
            </a:r>
            <a:r>
              <a:rPr kumimoji="0" lang="es-ES" sz="1400" b="0" i="0" u="none" strike="noStrike" kern="1200" cap="none" spc="-9" normalizeH="0" baseline="0" noProof="0" dirty="0">
                <a:ln>
                  <a:noFill/>
                </a:ln>
                <a:solidFill>
                  <a:prstClr val="black"/>
                </a:solidFill>
                <a:effectLst/>
                <a:uLnTx/>
                <a:uFillTx/>
                <a:latin typeface="Calibri"/>
                <a:ea typeface="+mn-ea"/>
                <a:cs typeface="Calibri"/>
              </a:rPr>
              <a:t>h</a:t>
            </a:r>
            <a:r>
              <a:rPr kumimoji="0" lang="es-ES" sz="1400" b="0" i="0" u="none" strike="noStrike" kern="1200" cap="none" spc="17" normalizeH="0" baseline="0" noProof="0" dirty="0">
                <a:ln>
                  <a:noFill/>
                </a:ln>
                <a:solidFill>
                  <a:prstClr val="black"/>
                </a:solidFill>
                <a:effectLst/>
                <a:uLnTx/>
                <a:uFillTx/>
                <a:latin typeface="Calibri"/>
                <a:ea typeface="+mn-ea"/>
                <a:cs typeface="Calibri"/>
              </a:rPr>
              <a:t>e</a:t>
            </a:r>
            <a:r>
              <a:rPr kumimoji="0" lang="es-ES" sz="1400" b="0" i="0" u="none" strike="noStrike" kern="1200" cap="none" spc="-9" normalizeH="0" baseline="0" noProof="0" dirty="0">
                <a:ln>
                  <a:noFill/>
                </a:ln>
                <a:solidFill>
                  <a:prstClr val="black"/>
                </a:solidFill>
                <a:effectLst/>
                <a:uLnTx/>
                <a:uFillTx/>
                <a:latin typeface="Calibri"/>
                <a:ea typeface="+mn-ea"/>
                <a:cs typeface="Calibri"/>
              </a:rPr>
              <a:t>c</a:t>
            </a:r>
            <a:r>
              <a:rPr kumimoji="0" lang="es-ES" sz="1400" b="0" i="0" u="none" strike="noStrike" kern="1200" cap="none" spc="4" normalizeH="0" baseline="0" noProof="0" dirty="0">
                <a:ln>
                  <a:noFill/>
                </a:ln>
                <a:solidFill>
                  <a:prstClr val="black"/>
                </a:solidFill>
                <a:effectLst/>
                <a:uLnTx/>
                <a:uFillTx/>
                <a:latin typeface="Calibri"/>
                <a:ea typeface="+mn-ea"/>
                <a:cs typeface="Calibri"/>
              </a:rPr>
              <a:t>h</a:t>
            </a:r>
            <a:r>
              <a:rPr kumimoji="0" lang="es-ES" sz="1400" b="0" i="0" u="none" strike="noStrike" kern="1200" cap="none" spc="-13" normalizeH="0" baseline="0" noProof="0" dirty="0">
                <a:ln>
                  <a:noFill/>
                </a:ln>
                <a:solidFill>
                  <a:prstClr val="black"/>
                </a:solidFill>
                <a:effectLst/>
                <a:uLnTx/>
                <a:uFillTx/>
                <a:latin typeface="Calibri"/>
                <a:ea typeface="+mn-ea"/>
                <a:cs typeface="Calibri"/>
              </a:rPr>
              <a:t>o</a:t>
            </a:r>
            <a:r>
              <a:rPr kumimoji="0" lang="es-ES" sz="1400" b="0" i="0" u="none" strike="noStrike" kern="1200" cap="none" spc="0" normalizeH="0" baseline="0" noProof="0" dirty="0">
                <a:ln>
                  <a:noFill/>
                </a:ln>
                <a:solidFill>
                  <a:prstClr val="black"/>
                </a:solidFill>
                <a:effectLst/>
                <a:uLnTx/>
                <a:uFillTx/>
                <a:latin typeface="Calibri"/>
                <a:ea typeface="+mn-ea"/>
                <a:cs typeface="Calibri"/>
              </a:rPr>
              <a:t>s</a:t>
            </a:r>
            <a:r>
              <a:rPr kumimoji="0" lang="es-ES" sz="1400" b="0" i="0" u="none" strike="noStrike" kern="1200" cap="none" spc="124" normalizeH="0" baseline="0" noProof="0" dirty="0">
                <a:ln>
                  <a:noFill/>
                </a:ln>
                <a:solidFill>
                  <a:prstClr val="black"/>
                </a:solidFill>
                <a:effectLst/>
                <a:uLnTx/>
                <a:uFillTx/>
                <a:latin typeface="Calibri"/>
                <a:ea typeface="+mn-ea"/>
                <a:cs typeface="Calibri"/>
              </a:rPr>
              <a:t> </a:t>
            </a:r>
            <a:r>
              <a:rPr kumimoji="0" lang="es-ES" sz="1400" b="0" i="0" u="none" strike="noStrike" kern="1200" cap="none" spc="-17" normalizeH="0" baseline="0" noProof="0" dirty="0">
                <a:ln>
                  <a:noFill/>
                </a:ln>
                <a:solidFill>
                  <a:prstClr val="black"/>
                </a:solidFill>
                <a:effectLst/>
                <a:uLnTx/>
                <a:uFillTx/>
                <a:latin typeface="Calibri"/>
                <a:ea typeface="+mn-ea"/>
                <a:cs typeface="Calibri"/>
              </a:rPr>
              <a:t>i</a:t>
            </a:r>
            <a:r>
              <a:rPr kumimoji="0" lang="es-ES" sz="1400" b="0" i="0" u="none" strike="noStrike" kern="1200" cap="none" spc="17" normalizeH="0" baseline="0" noProof="0" dirty="0">
                <a:ln>
                  <a:noFill/>
                </a:ln>
                <a:solidFill>
                  <a:prstClr val="black"/>
                </a:solidFill>
                <a:effectLst/>
                <a:uLnTx/>
                <a:uFillTx/>
                <a:latin typeface="Calibri"/>
                <a:ea typeface="+mn-ea"/>
                <a:cs typeface="Calibri"/>
              </a:rPr>
              <a:t>m</a:t>
            </a:r>
            <a:r>
              <a:rPr kumimoji="0" lang="es-ES" sz="1400" b="0" i="0" u="none" strike="noStrike" kern="1200" cap="none" spc="4" normalizeH="0" baseline="0" noProof="0" dirty="0">
                <a:ln>
                  <a:noFill/>
                </a:ln>
                <a:solidFill>
                  <a:prstClr val="black"/>
                </a:solidFill>
                <a:effectLst/>
                <a:uLnTx/>
                <a:uFillTx/>
                <a:latin typeface="Calibri"/>
                <a:ea typeface="+mn-ea"/>
                <a:cs typeface="Calibri"/>
              </a:rPr>
              <a:t>p</a:t>
            </a:r>
            <a:r>
              <a:rPr kumimoji="0" lang="es-ES" sz="1400" b="0" i="0" u="none" strike="noStrike" kern="1200" cap="none" spc="-13" normalizeH="0" baseline="0" noProof="0" dirty="0">
                <a:ln>
                  <a:noFill/>
                </a:ln>
                <a:solidFill>
                  <a:prstClr val="black"/>
                </a:solidFill>
                <a:effectLst/>
                <a:uLnTx/>
                <a:uFillTx/>
                <a:latin typeface="Calibri"/>
                <a:ea typeface="+mn-ea"/>
                <a:cs typeface="Calibri"/>
              </a:rPr>
              <a:t>o</a:t>
            </a:r>
            <a:r>
              <a:rPr kumimoji="0" lang="es-ES" sz="1400" b="0" i="0" u="none" strike="noStrike" kern="1200" cap="none" spc="4" normalizeH="0" baseline="0" noProof="0" dirty="0">
                <a:ln>
                  <a:noFill/>
                </a:ln>
                <a:solidFill>
                  <a:prstClr val="black"/>
                </a:solidFill>
                <a:effectLst/>
                <a:uLnTx/>
                <a:uFillTx/>
                <a:latin typeface="Calibri"/>
                <a:ea typeface="+mn-ea"/>
                <a:cs typeface="Calibri"/>
              </a:rPr>
              <a:t>n</a:t>
            </a:r>
            <a:r>
              <a:rPr kumimoji="0" lang="es-ES" sz="1400" b="0" i="0" u="none" strike="noStrike" kern="1200" cap="none" spc="0" normalizeH="0" baseline="0" noProof="0" dirty="0">
                <a:ln>
                  <a:noFill/>
                </a:ln>
                <a:solidFill>
                  <a:prstClr val="black"/>
                </a:solidFill>
                <a:effectLst/>
                <a:uLnTx/>
                <a:uFillTx/>
                <a:latin typeface="Calibri"/>
                <a:ea typeface="+mn-ea"/>
                <a:cs typeface="Calibri"/>
              </a:rPr>
              <a:t>i</a:t>
            </a:r>
            <a:r>
              <a:rPr kumimoji="0" lang="es-ES" sz="1400" b="0" i="0" u="none" strike="noStrike" kern="1200" cap="none" spc="-9" normalizeH="0" baseline="0" noProof="0" dirty="0">
                <a:ln>
                  <a:noFill/>
                </a:ln>
                <a:solidFill>
                  <a:prstClr val="black"/>
                </a:solidFill>
                <a:effectLst/>
                <a:uLnTx/>
                <a:uFillTx/>
                <a:latin typeface="Calibri"/>
                <a:ea typeface="+mn-ea"/>
                <a:cs typeface="Calibri"/>
              </a:rPr>
              <a:t>bles </a:t>
            </a:r>
            <a:r>
              <a:rPr kumimoji="0" lang="es-ES" sz="1400" b="0" i="0" u="none" strike="noStrike" kern="1200" cap="none" spc="-21" normalizeH="0" baseline="0" noProof="0" dirty="0">
                <a:ln>
                  <a:noFill/>
                </a:ln>
                <a:solidFill>
                  <a:prstClr val="black"/>
                </a:solidFill>
                <a:effectLst/>
                <a:uLnTx/>
                <a:uFillTx/>
                <a:latin typeface="Calibri"/>
                <a:ea typeface="+mn-ea"/>
                <a:cs typeface="Calibri"/>
              </a:rPr>
              <a:t>y</a:t>
            </a:r>
            <a:r>
              <a:rPr kumimoji="0" lang="es-ES" sz="1400" b="0" i="0" u="none" strike="noStrike" kern="1200" cap="none" spc="0" normalizeH="0" baseline="0" noProof="0" dirty="0">
                <a:ln>
                  <a:noFill/>
                </a:ln>
                <a:solidFill>
                  <a:prstClr val="black"/>
                </a:solidFill>
                <a:effectLst/>
                <a:uLnTx/>
                <a:uFillTx/>
                <a:latin typeface="Calibri"/>
                <a:ea typeface="+mn-ea"/>
                <a:cs typeface="Calibri"/>
              </a:rPr>
              <a:t>a  </a:t>
            </a:r>
            <a:r>
              <a:rPr kumimoji="0" lang="es-ES" sz="1400" b="0" i="0" u="none" strike="noStrike" kern="1200" cap="none" spc="-13" normalizeH="0" baseline="0" noProof="0" dirty="0">
                <a:ln>
                  <a:noFill/>
                </a:ln>
                <a:solidFill>
                  <a:prstClr val="black"/>
                </a:solidFill>
                <a:effectLst/>
                <a:uLnTx/>
                <a:uFillTx/>
                <a:latin typeface="Calibri"/>
                <a:ea typeface="+mn-ea"/>
                <a:cs typeface="Calibri"/>
              </a:rPr>
              <a:t>gravados </a:t>
            </a:r>
            <a:r>
              <a:rPr kumimoji="0" lang="es-ES" sz="1400" b="0" i="0" u="none" strike="noStrike" kern="1200" cap="none" spc="0" normalizeH="0" baseline="0" noProof="0" dirty="0">
                <a:ln>
                  <a:noFill/>
                </a:ln>
                <a:solidFill>
                  <a:prstClr val="black"/>
                </a:solidFill>
                <a:effectLst/>
                <a:uLnTx/>
                <a:uFillTx/>
                <a:latin typeface="Calibri"/>
                <a:ea typeface="+mn-ea"/>
                <a:cs typeface="Calibri"/>
              </a:rPr>
              <a:t>por el</a:t>
            </a:r>
            <a:r>
              <a:rPr kumimoji="0" lang="es-ES" sz="1400" b="0" i="0" u="none" strike="noStrike" kern="1200" cap="none" spc="-9" normalizeH="0" baseline="0" noProof="0" dirty="0">
                <a:ln>
                  <a:noFill/>
                </a:ln>
                <a:solidFill>
                  <a:prstClr val="black"/>
                </a:solidFill>
                <a:effectLst/>
                <a:uLnTx/>
                <a:uFillTx/>
                <a:latin typeface="Calibri"/>
                <a:ea typeface="+mn-ea"/>
                <a:cs typeface="Calibri"/>
              </a:rPr>
              <a:t> Estado</a:t>
            </a:r>
            <a:endParaRPr kumimoji="0" lang="es-ES" sz="1400" b="0" i="0" u="none" strike="noStrike" kern="1200" cap="none" spc="0" normalizeH="0" baseline="0" noProof="0" dirty="0">
              <a:ln>
                <a:noFill/>
              </a:ln>
              <a:solidFill>
                <a:prstClr val="black"/>
              </a:solidFill>
              <a:effectLst/>
              <a:uLnTx/>
              <a:uFillTx/>
              <a:latin typeface="Calibri"/>
              <a:ea typeface="+mn-ea"/>
              <a:cs typeface="Calibri"/>
            </a:endParaRPr>
          </a:p>
          <a:p>
            <a:pPr marL="914400" marR="0" lvl="2" indent="0" algn="l" defTabSz="457200" rtl="0" eaLnBrk="1" fontAlgn="auto" latinLnBrk="0" hangingPunct="1">
              <a:lnSpc>
                <a:spcPct val="100000"/>
              </a:lnSpc>
              <a:spcBef>
                <a:spcPts val="4"/>
              </a:spcBef>
              <a:spcAft>
                <a:spcPts val="0"/>
              </a:spcAft>
              <a:buClrTx/>
              <a:buSzTx/>
              <a:buFont typeface="Courier New"/>
              <a:buChar char="o"/>
              <a:tabLst/>
              <a:defRPr/>
            </a:pPr>
            <a:endParaRPr kumimoji="0" lang="es-ES" sz="1400" b="0" i="0" u="none" strike="noStrike" kern="1200" cap="none" spc="0" normalizeH="0" baseline="0" noProof="0" dirty="0">
              <a:ln>
                <a:noFill/>
              </a:ln>
              <a:solidFill>
                <a:prstClr val="black"/>
              </a:solidFill>
              <a:effectLst/>
              <a:uLnTx/>
              <a:uFillTx/>
              <a:latin typeface="Calibri"/>
              <a:ea typeface="+mn-ea"/>
              <a:cs typeface="Calibri"/>
            </a:endParaRPr>
          </a:p>
          <a:p>
            <a:pPr marL="780817" marR="0" lvl="2" indent="-184616" algn="l" defTabSz="457200" rtl="0" eaLnBrk="1" fontAlgn="auto" latinLnBrk="0" hangingPunct="1">
              <a:lnSpc>
                <a:spcPct val="100000"/>
              </a:lnSpc>
              <a:spcBef>
                <a:spcPts val="0"/>
              </a:spcBef>
              <a:spcAft>
                <a:spcPts val="0"/>
              </a:spcAft>
              <a:buClrTx/>
              <a:buSzTx/>
              <a:buFont typeface="Courier New"/>
              <a:buChar char="o"/>
              <a:tabLst>
                <a:tab pos="781360" algn="l"/>
              </a:tabLst>
              <a:defRPr/>
            </a:pPr>
            <a:r>
              <a:rPr kumimoji="0" lang="es-ES" sz="1400" b="0" i="0" u="none" strike="noStrike" kern="1200" cap="none" spc="0" normalizeH="0" baseline="0" noProof="0" dirty="0">
                <a:ln>
                  <a:noFill/>
                </a:ln>
                <a:solidFill>
                  <a:prstClr val="black"/>
                </a:solidFill>
                <a:effectLst/>
                <a:uLnTx/>
                <a:uFillTx/>
                <a:latin typeface="Calibri"/>
                <a:ea typeface="+mn-ea"/>
                <a:cs typeface="Calibri"/>
              </a:rPr>
              <a:t>No pueden </a:t>
            </a:r>
            <a:r>
              <a:rPr kumimoji="0" lang="es-ES" sz="1400" b="0" i="0" u="none" strike="noStrike" kern="1200" cap="none" spc="-13" normalizeH="0" baseline="0" noProof="0" dirty="0">
                <a:ln>
                  <a:noFill/>
                </a:ln>
                <a:solidFill>
                  <a:prstClr val="black"/>
                </a:solidFill>
                <a:effectLst/>
                <a:uLnTx/>
                <a:uFillTx/>
                <a:latin typeface="Calibri"/>
                <a:ea typeface="+mn-ea"/>
                <a:cs typeface="Calibri"/>
              </a:rPr>
              <a:t>gravar </a:t>
            </a:r>
            <a:r>
              <a:rPr kumimoji="0" lang="es-ES" sz="1400" b="0" i="0" u="none" strike="noStrike" kern="1200" cap="none" spc="-4" normalizeH="0" baseline="0" noProof="0" dirty="0">
                <a:ln>
                  <a:noFill/>
                </a:ln>
                <a:solidFill>
                  <a:prstClr val="black"/>
                </a:solidFill>
                <a:effectLst/>
                <a:uLnTx/>
                <a:uFillTx/>
                <a:latin typeface="Calibri"/>
                <a:ea typeface="+mn-ea"/>
                <a:cs typeface="Calibri"/>
              </a:rPr>
              <a:t>negocios, </a:t>
            </a:r>
            <a:r>
              <a:rPr kumimoji="0" lang="es-ES" sz="1400" b="0" i="0" u="none" strike="noStrike" kern="1200" cap="none" spc="-9" normalizeH="0" baseline="0" noProof="0" dirty="0">
                <a:ln>
                  <a:noFill/>
                </a:ln>
                <a:solidFill>
                  <a:prstClr val="black"/>
                </a:solidFill>
                <a:effectLst/>
                <a:uLnTx/>
                <a:uFillTx/>
                <a:latin typeface="Calibri"/>
                <a:ea typeface="+mn-ea"/>
                <a:cs typeface="Calibri"/>
              </a:rPr>
              <a:t>actos </a:t>
            </a:r>
            <a:r>
              <a:rPr kumimoji="0" lang="es-ES" sz="1400" b="0" i="0" u="none" strike="noStrike" kern="1200" cap="none" spc="0" normalizeH="0" baseline="0" noProof="0" dirty="0">
                <a:ln>
                  <a:noFill/>
                </a:ln>
                <a:solidFill>
                  <a:prstClr val="black"/>
                </a:solidFill>
                <a:effectLst/>
                <a:uLnTx/>
                <a:uFillTx/>
                <a:latin typeface="Calibri"/>
                <a:ea typeface="+mn-ea"/>
                <a:cs typeface="Calibri"/>
              </a:rPr>
              <a:t>o </a:t>
            </a:r>
            <a:r>
              <a:rPr kumimoji="0" lang="es-ES" sz="1400" b="0" i="0" u="none" strike="noStrike" kern="1200" cap="none" spc="-4" normalizeH="0" baseline="0" noProof="0" dirty="0">
                <a:ln>
                  <a:noFill/>
                </a:ln>
                <a:solidFill>
                  <a:prstClr val="black"/>
                </a:solidFill>
                <a:effectLst/>
                <a:uLnTx/>
                <a:uFillTx/>
                <a:latin typeface="Calibri"/>
                <a:ea typeface="+mn-ea"/>
                <a:cs typeface="Calibri"/>
              </a:rPr>
              <a:t>hechos </a:t>
            </a:r>
            <a:r>
              <a:rPr kumimoji="0" lang="es-ES" sz="1400" b="0" i="0" u="none" strike="noStrike" kern="1200" cap="none" spc="-9" normalizeH="0" baseline="0" noProof="0" dirty="0">
                <a:ln>
                  <a:noFill/>
                </a:ln>
                <a:solidFill>
                  <a:prstClr val="black"/>
                </a:solidFill>
                <a:effectLst/>
                <a:uLnTx/>
                <a:uFillTx/>
                <a:latin typeface="Calibri"/>
                <a:ea typeface="+mn-ea"/>
                <a:cs typeface="Calibri"/>
              </a:rPr>
              <a:t>producidos </a:t>
            </a:r>
            <a:r>
              <a:rPr kumimoji="0" lang="es-ES" sz="1400" b="0" i="0" u="none" strike="noStrike" kern="1200" cap="none" spc="0" normalizeH="0" baseline="0" noProof="0" dirty="0">
                <a:ln>
                  <a:noFill/>
                </a:ln>
                <a:solidFill>
                  <a:prstClr val="black"/>
                </a:solidFill>
                <a:effectLst/>
                <a:uLnTx/>
                <a:uFillTx/>
                <a:latin typeface="Calibri"/>
                <a:ea typeface="+mn-ea"/>
                <a:cs typeface="Calibri"/>
              </a:rPr>
              <a:t>en </a:t>
            </a:r>
            <a:r>
              <a:rPr kumimoji="0" lang="es-ES" sz="1400" b="0" i="0" u="none" strike="noStrike" kern="1200" cap="none" spc="-17" normalizeH="0" baseline="0" noProof="0" dirty="0">
                <a:ln>
                  <a:noFill/>
                </a:ln>
                <a:solidFill>
                  <a:prstClr val="black"/>
                </a:solidFill>
                <a:effectLst/>
                <a:uLnTx/>
                <a:uFillTx/>
                <a:latin typeface="Calibri"/>
                <a:ea typeface="+mn-ea"/>
                <a:cs typeface="Calibri"/>
              </a:rPr>
              <a:t>otra</a:t>
            </a:r>
            <a:r>
              <a:rPr kumimoji="0" lang="es-ES" sz="1400" b="0" i="0" u="none" strike="noStrike" kern="1200" cap="none" spc="115" normalizeH="0" baseline="0" noProof="0" dirty="0">
                <a:ln>
                  <a:noFill/>
                </a:ln>
                <a:solidFill>
                  <a:prstClr val="black"/>
                </a:solidFill>
                <a:effectLst/>
                <a:uLnTx/>
                <a:uFillTx/>
                <a:latin typeface="Calibri"/>
                <a:ea typeface="+mn-ea"/>
                <a:cs typeface="Calibri"/>
              </a:rPr>
              <a:t> </a:t>
            </a:r>
            <a:r>
              <a:rPr kumimoji="0" lang="es-ES" sz="1400" b="0" i="0" u="none" strike="noStrike" kern="1200" cap="none" spc="-4" normalizeH="0" baseline="0" noProof="0" dirty="0">
                <a:ln>
                  <a:noFill/>
                </a:ln>
                <a:solidFill>
                  <a:prstClr val="black"/>
                </a:solidFill>
                <a:effectLst/>
                <a:uLnTx/>
                <a:uFillTx/>
                <a:latin typeface="Calibri"/>
                <a:ea typeface="+mn-ea"/>
                <a:cs typeface="Calibri"/>
              </a:rPr>
              <a:t>Comunidad</a:t>
            </a:r>
            <a:endParaRPr kumimoji="0" lang="es-ES" sz="1400" b="0" i="0" u="none" strike="noStrike" kern="1200" cap="none" spc="0" normalizeH="0" baseline="0" noProof="0" dirty="0">
              <a:ln>
                <a:noFill/>
              </a:ln>
              <a:solidFill>
                <a:prstClr val="black"/>
              </a:solidFill>
              <a:effectLst/>
              <a:uLnTx/>
              <a:uFillTx/>
              <a:latin typeface="Calibri"/>
              <a:ea typeface="+mn-ea"/>
              <a:cs typeface="Calibri"/>
            </a:endParaRPr>
          </a:p>
          <a:p>
            <a:pPr marL="780817" marR="5973" lvl="2" indent="-184073" algn="l" defTabSz="457200" rtl="0" eaLnBrk="1" fontAlgn="auto" latinLnBrk="0" hangingPunct="1">
              <a:lnSpc>
                <a:spcPct val="200000"/>
              </a:lnSpc>
              <a:spcBef>
                <a:spcPts val="338"/>
              </a:spcBef>
              <a:spcAft>
                <a:spcPts val="0"/>
              </a:spcAft>
              <a:buClrTx/>
              <a:buSzTx/>
              <a:buFont typeface="Courier New"/>
              <a:buChar char="o"/>
              <a:tabLst>
                <a:tab pos="781360" algn="l"/>
              </a:tabLst>
              <a:defRPr/>
            </a:pPr>
            <a:r>
              <a:rPr kumimoji="0" lang="es-ES" sz="1400" b="0" i="0" u="none" strike="noStrike" kern="1200" cap="none" spc="0" normalizeH="0" baseline="0" noProof="0" dirty="0">
                <a:ln>
                  <a:noFill/>
                </a:ln>
                <a:solidFill>
                  <a:prstClr val="black"/>
                </a:solidFill>
                <a:effectLst/>
                <a:uLnTx/>
                <a:uFillTx/>
                <a:latin typeface="Calibri"/>
                <a:ea typeface="+mn-ea"/>
                <a:cs typeface="Calibri"/>
              </a:rPr>
              <a:t>No pueden </a:t>
            </a:r>
            <a:r>
              <a:rPr kumimoji="0" lang="es-ES" sz="1400" b="0" i="0" u="none" strike="noStrike" kern="1200" cap="none" spc="-4" normalizeH="0" baseline="0" noProof="0" dirty="0">
                <a:ln>
                  <a:noFill/>
                </a:ln>
                <a:solidFill>
                  <a:prstClr val="black"/>
                </a:solidFill>
                <a:effectLst/>
                <a:uLnTx/>
                <a:uFillTx/>
                <a:latin typeface="Calibri"/>
                <a:ea typeface="+mn-ea"/>
                <a:cs typeface="Calibri"/>
              </a:rPr>
              <a:t>suponer </a:t>
            </a:r>
            <a:r>
              <a:rPr kumimoji="0" lang="es-ES" sz="1400" b="0" i="0" u="none" strike="noStrike" kern="1200" cap="none" spc="0" normalizeH="0" baseline="0" noProof="0" dirty="0">
                <a:ln>
                  <a:noFill/>
                </a:ln>
                <a:solidFill>
                  <a:prstClr val="black"/>
                </a:solidFill>
                <a:effectLst/>
                <a:uLnTx/>
                <a:uFillTx/>
                <a:latin typeface="Calibri"/>
                <a:ea typeface="+mn-ea"/>
                <a:cs typeface="Calibri"/>
              </a:rPr>
              <a:t>un </a:t>
            </a:r>
            <a:r>
              <a:rPr kumimoji="0" lang="es-ES" sz="1400" b="0" i="0" u="none" strike="noStrike" kern="1200" cap="none" spc="-9" normalizeH="0" baseline="0" noProof="0" dirty="0">
                <a:ln>
                  <a:noFill/>
                </a:ln>
                <a:solidFill>
                  <a:prstClr val="black"/>
                </a:solidFill>
                <a:effectLst/>
                <a:uLnTx/>
                <a:uFillTx/>
                <a:latin typeface="Calibri"/>
                <a:ea typeface="+mn-ea"/>
                <a:cs typeface="Calibri"/>
              </a:rPr>
              <a:t>obstáculo para la libre circulación </a:t>
            </a:r>
            <a:r>
              <a:rPr kumimoji="0" lang="es-ES" sz="1400" b="0" i="0" u="none" strike="noStrike" kern="1200" cap="none" spc="9" normalizeH="0" baseline="0" noProof="0" dirty="0">
                <a:ln>
                  <a:noFill/>
                </a:ln>
                <a:solidFill>
                  <a:prstClr val="black"/>
                </a:solidFill>
                <a:effectLst/>
                <a:uLnTx/>
                <a:uFillTx/>
                <a:latin typeface="Calibri"/>
                <a:ea typeface="+mn-ea"/>
                <a:cs typeface="Calibri"/>
              </a:rPr>
              <a:t>de </a:t>
            </a:r>
            <a:r>
              <a:rPr kumimoji="0" lang="es-ES" sz="1400" b="0" i="0" u="none" strike="noStrike" kern="1200" cap="none" spc="-9" normalizeH="0" baseline="0" noProof="0" dirty="0">
                <a:ln>
                  <a:noFill/>
                </a:ln>
                <a:solidFill>
                  <a:prstClr val="black"/>
                </a:solidFill>
                <a:effectLst/>
                <a:uLnTx/>
                <a:uFillTx/>
                <a:latin typeface="Calibri"/>
                <a:ea typeface="+mn-ea"/>
                <a:cs typeface="Calibri"/>
              </a:rPr>
              <a:t>personas,  mercancías </a:t>
            </a:r>
            <a:r>
              <a:rPr kumimoji="0" lang="es-ES" sz="1400" b="0" i="0" u="none" strike="noStrike" kern="1200" cap="none" spc="0" normalizeH="0" baseline="0" noProof="0" dirty="0">
                <a:ln>
                  <a:noFill/>
                </a:ln>
                <a:solidFill>
                  <a:prstClr val="black"/>
                </a:solidFill>
                <a:effectLst/>
                <a:uLnTx/>
                <a:uFillTx/>
                <a:latin typeface="Calibri"/>
                <a:ea typeface="+mn-ea"/>
                <a:cs typeface="Calibri"/>
              </a:rPr>
              <a:t>o</a:t>
            </a:r>
            <a:r>
              <a:rPr kumimoji="0" lang="es-ES" sz="1400" b="0" i="0" u="none" strike="noStrike" kern="1200" cap="none" spc="17" normalizeH="0" baseline="0" noProof="0" dirty="0">
                <a:ln>
                  <a:noFill/>
                </a:ln>
                <a:solidFill>
                  <a:prstClr val="black"/>
                </a:solidFill>
                <a:effectLst/>
                <a:uLnTx/>
                <a:uFillTx/>
                <a:latin typeface="Calibri"/>
                <a:ea typeface="+mn-ea"/>
                <a:cs typeface="Calibri"/>
              </a:rPr>
              <a:t> </a:t>
            </a:r>
            <a:r>
              <a:rPr kumimoji="0" lang="es-ES" sz="1400" b="0" i="0" u="none" strike="noStrike" kern="1200" cap="none" spc="-4" normalizeH="0" baseline="0" noProof="0" dirty="0">
                <a:ln>
                  <a:noFill/>
                </a:ln>
                <a:solidFill>
                  <a:prstClr val="black"/>
                </a:solidFill>
                <a:effectLst/>
                <a:uLnTx/>
                <a:uFillTx/>
                <a:latin typeface="Calibri"/>
                <a:ea typeface="+mn-ea"/>
                <a:cs typeface="Calibri"/>
              </a:rPr>
              <a:t>servicios</a:t>
            </a:r>
            <a:endParaRPr kumimoji="0" lang="es-ES" sz="1400" b="0" i="0" u="none" strike="noStrike" kern="1200" cap="none" spc="0" normalizeH="0" baseline="0" noProof="0" dirty="0">
              <a:ln>
                <a:noFill/>
              </a:ln>
              <a:solidFill>
                <a:prstClr val="black"/>
              </a:solidFill>
              <a:effectLst/>
              <a:uLnTx/>
              <a:uFillTx/>
              <a:latin typeface="Calibri"/>
              <a:ea typeface="+mn-ea"/>
              <a:cs typeface="Calibri"/>
            </a:endParaRPr>
          </a:p>
        </p:txBody>
      </p:sp>
      <p:pic>
        <p:nvPicPr>
          <p:cNvPr id="7" name="Imagen 6">
            <a:extLst>
              <a:ext uri="{FF2B5EF4-FFF2-40B4-BE49-F238E27FC236}">
                <a16:creationId xmlns:a16="http://schemas.microsoft.com/office/drawing/2014/main" id="{9E33C4F3-EB5A-9D41-A69F-4E9CA5501126}"/>
              </a:ext>
            </a:extLst>
          </p:cNvPr>
          <p:cNvPicPr>
            <a:picLocks noChangeAspect="1"/>
          </p:cNvPicPr>
          <p:nvPr/>
        </p:nvPicPr>
        <p:blipFill>
          <a:blip r:embed="rId3"/>
          <a:stretch>
            <a:fillRect/>
          </a:stretch>
        </p:blipFill>
        <p:spPr>
          <a:xfrm>
            <a:off x="1456966" y="1909646"/>
            <a:ext cx="628652" cy="342901"/>
          </a:xfrm>
          <a:prstGeom prst="rect">
            <a:avLst/>
          </a:prstGeom>
        </p:spPr>
      </p:pic>
    </p:spTree>
    <p:extLst>
      <p:ext uri="{BB962C8B-B14F-4D97-AF65-F5344CB8AC3E}">
        <p14:creationId xmlns:p14="http://schemas.microsoft.com/office/powerpoint/2010/main" val="16827440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1CA9F5C3-1B88-FB4A-87C8-FEDE4C1C109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9144"/>
            <a:ext cx="9144000" cy="6839712"/>
          </a:xfrm>
          <a:prstGeom prst="rect">
            <a:avLst/>
          </a:prstGeom>
        </p:spPr>
      </p:pic>
      <p:sp>
        <p:nvSpPr>
          <p:cNvPr id="2" name="CuadroTexto 1"/>
          <p:cNvSpPr txBox="1"/>
          <p:nvPr/>
        </p:nvSpPr>
        <p:spPr>
          <a:xfrm>
            <a:off x="1354282" y="1183187"/>
            <a:ext cx="4729446"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srgbClr val="CB4E33"/>
                </a:solidFill>
                <a:effectLst/>
                <a:uLnTx/>
                <a:uFillTx/>
                <a:latin typeface="Calibri"/>
                <a:ea typeface="+mn-ea"/>
                <a:cs typeface="+mn-cs"/>
              </a:rPr>
              <a:t>Impuestos propios. Principales novedades </a:t>
            </a:r>
            <a:endParaRPr kumimoji="0" lang="es-ES_tradnl" sz="1800" b="0" i="0" u="none" strike="noStrike" kern="1200" cap="none" spc="0" normalizeH="0" baseline="0" noProof="0" dirty="0">
              <a:ln>
                <a:noFill/>
              </a:ln>
              <a:solidFill>
                <a:srgbClr val="CB4E33"/>
              </a:solidFill>
              <a:effectLst/>
              <a:uLnTx/>
              <a:uFillTx/>
              <a:latin typeface="Calibri"/>
              <a:ea typeface="+mn-ea"/>
              <a:cs typeface="+mn-cs"/>
            </a:endParaRPr>
          </a:p>
        </p:txBody>
      </p:sp>
      <p:sp>
        <p:nvSpPr>
          <p:cNvPr id="8" name="CuadroTexto 7"/>
          <p:cNvSpPr txBox="1"/>
          <p:nvPr/>
        </p:nvSpPr>
        <p:spPr>
          <a:xfrm>
            <a:off x="1847940" y="1796383"/>
            <a:ext cx="6385810" cy="3071867"/>
          </a:xfrm>
          <a:prstGeom prst="rect">
            <a:avLst/>
          </a:prstGeom>
          <a:noFill/>
        </p:spPr>
        <p:txBody>
          <a:bodyPr wrap="square" rtlCol="0">
            <a:spAutoFit/>
          </a:bodyPr>
          <a:lstStyle/>
          <a:p>
            <a:pPr marL="158010" marR="0" lvl="0" indent="-147693" algn="l" defTabSz="457200" rtl="0" eaLnBrk="1" fontAlgn="auto" latinLnBrk="0" hangingPunct="1">
              <a:lnSpc>
                <a:spcPct val="100000"/>
              </a:lnSpc>
              <a:spcBef>
                <a:spcPts val="86"/>
              </a:spcBef>
              <a:spcAft>
                <a:spcPts val="0"/>
              </a:spcAft>
              <a:buClrTx/>
              <a:buSzTx/>
              <a:buFont typeface="Arial"/>
              <a:buChar char="•"/>
              <a:tabLst>
                <a:tab pos="158553" algn="l"/>
              </a:tabLst>
              <a:defRPr/>
            </a:pPr>
            <a:r>
              <a:rPr kumimoji="0" lang="es-ES" sz="1539" b="1" i="0" u="none" strike="noStrike" kern="1200" cap="none" spc="-9" normalizeH="0" baseline="0" noProof="0" dirty="0">
                <a:ln>
                  <a:noFill/>
                </a:ln>
                <a:solidFill>
                  <a:prstClr val="black"/>
                </a:solidFill>
                <a:effectLst/>
                <a:uLnTx/>
                <a:uFillTx/>
                <a:latin typeface="Calibri"/>
                <a:ea typeface="+mn-ea"/>
                <a:cs typeface="Calibri"/>
              </a:rPr>
              <a:t>NOVEDADES: </a:t>
            </a:r>
          </a:p>
          <a:p>
            <a:pPr marL="158010" marR="0" lvl="0" indent="-147693" algn="l" defTabSz="457200" rtl="0" eaLnBrk="1" fontAlgn="auto" latinLnBrk="0" hangingPunct="1">
              <a:lnSpc>
                <a:spcPct val="100000"/>
              </a:lnSpc>
              <a:spcBef>
                <a:spcPts val="86"/>
              </a:spcBef>
              <a:spcAft>
                <a:spcPts val="0"/>
              </a:spcAft>
              <a:buClrTx/>
              <a:buSzTx/>
              <a:buFont typeface="Arial"/>
              <a:buChar char="•"/>
              <a:tabLst>
                <a:tab pos="158553" algn="l"/>
              </a:tabLst>
              <a:defRPr/>
            </a:pPr>
            <a:endParaRPr kumimoji="0" lang="es-ES" sz="1539" b="0" i="0" u="none" strike="noStrike" kern="1200" cap="none" spc="0" normalizeH="0" baseline="0" noProof="0" dirty="0">
              <a:ln>
                <a:noFill/>
              </a:ln>
              <a:solidFill>
                <a:prstClr val="black"/>
              </a:solidFill>
              <a:effectLst/>
              <a:uLnTx/>
              <a:uFillTx/>
              <a:latin typeface="Calibri"/>
              <a:ea typeface="+mn-ea"/>
              <a:cs typeface="Calibri"/>
            </a:endParaRPr>
          </a:p>
          <a:p>
            <a:pPr marL="0" marR="0" lvl="0" indent="0" algn="l" defTabSz="457200" rtl="0" eaLnBrk="1" fontAlgn="auto" latinLnBrk="0" hangingPunct="1">
              <a:lnSpc>
                <a:spcPct val="100000"/>
              </a:lnSpc>
              <a:spcBef>
                <a:spcPts val="43"/>
              </a:spcBef>
              <a:spcAft>
                <a:spcPts val="0"/>
              </a:spcAft>
              <a:buClrTx/>
              <a:buSzTx/>
              <a:buFont typeface="Arial"/>
              <a:buChar char="•"/>
              <a:tabLst/>
              <a:defRPr/>
            </a:pPr>
            <a:r>
              <a:rPr kumimoji="0" lang="es-ES" sz="1753" b="0" i="0" u="none" strike="noStrike" kern="1200" cap="none" spc="0" normalizeH="0" baseline="0" noProof="0" dirty="0">
                <a:ln>
                  <a:noFill/>
                </a:ln>
                <a:solidFill>
                  <a:prstClr val="black"/>
                </a:solidFill>
                <a:effectLst/>
                <a:uLnTx/>
                <a:uFillTx/>
                <a:latin typeface="Calibri"/>
                <a:ea typeface="+mn-ea"/>
                <a:cs typeface="Calibri"/>
              </a:rPr>
              <a:t> A lo </a:t>
            </a:r>
            <a:r>
              <a:rPr kumimoji="0" lang="es-ES" sz="1800" b="0" i="0" u="none" strike="noStrike" kern="1200" cap="none" spc="0" normalizeH="0" baseline="0" noProof="0" dirty="0">
                <a:ln>
                  <a:noFill/>
                </a:ln>
                <a:solidFill>
                  <a:prstClr val="black"/>
                </a:solidFill>
                <a:effectLst/>
                <a:uLnTx/>
                <a:uFillTx/>
                <a:latin typeface="Calibri"/>
                <a:ea typeface="+mn-ea"/>
                <a:cs typeface="+mn-cs"/>
              </a:rPr>
              <a:t>largo de 2020, Cataluña ha aprobado el </a:t>
            </a:r>
            <a:r>
              <a:rPr kumimoji="0" lang="es-ES" sz="1800" b="1" i="1" u="none" strike="noStrike" kern="1200" cap="none" spc="0" normalizeH="0" baseline="0" noProof="0" dirty="0">
                <a:ln>
                  <a:noFill/>
                </a:ln>
                <a:solidFill>
                  <a:prstClr val="black"/>
                </a:solidFill>
                <a:effectLst/>
                <a:uLnTx/>
                <a:uFillTx/>
                <a:latin typeface="Calibri"/>
                <a:ea typeface="+mn-ea"/>
                <a:cs typeface="+mn-cs"/>
              </a:rPr>
              <a:t>Impuesto sobre instalaciones que inciden en el medio ambiente </a:t>
            </a:r>
            <a:r>
              <a:rPr kumimoji="0" lang="es-ES" sz="1800" b="0" i="0" u="none" strike="noStrike" kern="1200" cap="none" spc="0" normalizeH="0" baseline="0" noProof="0" dirty="0">
                <a:ln>
                  <a:noFill/>
                </a:ln>
                <a:solidFill>
                  <a:prstClr val="black"/>
                </a:solidFill>
                <a:effectLst/>
                <a:uLnTx/>
                <a:uFillTx/>
                <a:latin typeface="Calibri"/>
                <a:ea typeface="+mn-ea"/>
                <a:cs typeface="+mn-cs"/>
              </a:rPr>
              <a:t>y, en el caso de Galicia, ha entrado en vigor el </a:t>
            </a:r>
            <a:r>
              <a:rPr kumimoji="0" lang="es-ES" sz="1800" b="1" i="1" u="none" strike="noStrike" kern="1200" cap="none" spc="0" normalizeH="0" baseline="0" noProof="0" dirty="0">
                <a:ln>
                  <a:noFill/>
                </a:ln>
                <a:solidFill>
                  <a:prstClr val="black"/>
                </a:solidFill>
                <a:effectLst/>
                <a:uLnTx/>
                <a:uFillTx/>
                <a:latin typeface="Calibri"/>
                <a:ea typeface="+mn-ea"/>
                <a:cs typeface="+mn-cs"/>
              </a:rPr>
              <a:t>Canon de inmuebles en estado de abandono</a:t>
            </a:r>
            <a:r>
              <a:rPr kumimoji="0" lang="es-ES" sz="1800" b="0" i="0" u="none" strike="noStrike" kern="1200" cap="none" spc="0" normalizeH="0" baseline="0" noProof="0" dirty="0">
                <a:ln>
                  <a:noFill/>
                </a:ln>
                <a:solidFill>
                  <a:prstClr val="black"/>
                </a:solidFill>
                <a:effectLst/>
                <a:uLnTx/>
                <a:uFillTx/>
                <a:latin typeface="Calibri"/>
                <a:ea typeface="+mn-ea"/>
                <a:cs typeface="+mn-cs"/>
              </a:rPr>
              <a:t> que había creado en 2019. </a:t>
            </a:r>
          </a:p>
          <a:p>
            <a:pPr marL="0" marR="0" lvl="0" indent="0" algn="l" defTabSz="457200" rtl="0" eaLnBrk="1" fontAlgn="auto" latinLnBrk="0" hangingPunct="1">
              <a:lnSpc>
                <a:spcPct val="100000"/>
              </a:lnSpc>
              <a:spcBef>
                <a:spcPts val="43"/>
              </a:spcBef>
              <a:spcAft>
                <a:spcPts val="0"/>
              </a:spcAft>
              <a:buClrTx/>
              <a:buSzTx/>
              <a:buFont typeface="Arial"/>
              <a:buChar char="•"/>
              <a:tabLst/>
              <a:defRPr/>
            </a:pPr>
            <a:endParaRPr kumimoji="0" lang="es-E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43"/>
              </a:spcBef>
              <a:spcAft>
                <a:spcPts val="0"/>
              </a:spcAft>
              <a:buClrTx/>
              <a:buSzTx/>
              <a:buFont typeface="Arial"/>
              <a:buChar char="•"/>
              <a:tabLst/>
              <a:defRPr/>
            </a:pPr>
            <a:r>
              <a:rPr kumimoji="0" lang="es-ES" sz="1753" b="0" i="0" u="none" strike="noStrike" kern="1200" cap="none" spc="0" normalizeH="0" baseline="0" noProof="0" dirty="0">
                <a:ln>
                  <a:noFill/>
                </a:ln>
                <a:solidFill>
                  <a:prstClr val="black"/>
                </a:solidFill>
                <a:effectLst/>
                <a:uLnTx/>
                <a:uFillTx/>
                <a:latin typeface="Calibri"/>
                <a:ea typeface="+mn-ea"/>
                <a:cs typeface="Calibri"/>
              </a:rPr>
              <a:t> </a:t>
            </a:r>
            <a:r>
              <a:rPr kumimoji="0" lang="es-ES" sz="1800" b="0" i="0" u="none" strike="noStrike" kern="1200" cap="none" spc="0" normalizeH="0" baseline="0" noProof="0" dirty="0">
                <a:ln>
                  <a:noFill/>
                </a:ln>
                <a:solidFill>
                  <a:prstClr val="black"/>
                </a:solidFill>
                <a:effectLst/>
                <a:uLnTx/>
                <a:uFillTx/>
                <a:latin typeface="Calibri"/>
                <a:ea typeface="+mn-ea"/>
                <a:cs typeface="+mn-cs"/>
              </a:rPr>
              <a:t>Algunas autonomías han adaptado sus impuestos propios a la </a:t>
            </a:r>
            <a:r>
              <a:rPr kumimoji="0" lang="es-ES" sz="1800" b="1" i="0" u="none" strike="noStrike" kern="1200" cap="none" spc="0" normalizeH="0" baseline="0" noProof="0" dirty="0">
                <a:ln>
                  <a:noFill/>
                </a:ln>
                <a:solidFill>
                  <a:prstClr val="black"/>
                </a:solidFill>
                <a:effectLst/>
                <a:uLnTx/>
                <a:uFillTx/>
                <a:latin typeface="Calibri"/>
                <a:ea typeface="+mn-ea"/>
                <a:cs typeface="+mn-cs"/>
              </a:rPr>
              <a:t>situación derivada del COVID-19</a:t>
            </a:r>
            <a:r>
              <a:rPr kumimoji="0" lang="es-ES" sz="1800" b="0" i="0" u="none" strike="noStrike" kern="1200" cap="none" spc="0" normalizeH="0" baseline="0" noProof="0" dirty="0">
                <a:ln>
                  <a:noFill/>
                </a:ln>
                <a:solidFill>
                  <a:prstClr val="black"/>
                </a:solidFill>
                <a:effectLst/>
                <a:uLnTx/>
                <a:uFillTx/>
                <a:latin typeface="Calibri"/>
                <a:ea typeface="+mn-ea"/>
                <a:cs typeface="+mn-cs"/>
              </a:rPr>
              <a:t>, tal y como hizo Cantabria, que en marzo adoptó medidas referidas a la presentación de liquidaciones y autoliquidaciones en estos tributos. </a:t>
            </a:r>
          </a:p>
        </p:txBody>
      </p:sp>
      <p:pic>
        <p:nvPicPr>
          <p:cNvPr id="7" name="Imagen 6">
            <a:extLst>
              <a:ext uri="{FF2B5EF4-FFF2-40B4-BE49-F238E27FC236}">
                <a16:creationId xmlns:a16="http://schemas.microsoft.com/office/drawing/2014/main" id="{9E33C4F3-EB5A-9D41-A69F-4E9CA5501126}"/>
              </a:ext>
            </a:extLst>
          </p:cNvPr>
          <p:cNvPicPr>
            <a:picLocks noChangeAspect="1"/>
          </p:cNvPicPr>
          <p:nvPr/>
        </p:nvPicPr>
        <p:blipFill>
          <a:blip r:embed="rId3"/>
          <a:stretch>
            <a:fillRect/>
          </a:stretch>
        </p:blipFill>
        <p:spPr>
          <a:xfrm>
            <a:off x="1456966" y="1909646"/>
            <a:ext cx="628652" cy="342901"/>
          </a:xfrm>
          <a:prstGeom prst="rect">
            <a:avLst/>
          </a:prstGeom>
        </p:spPr>
      </p:pic>
    </p:spTree>
    <p:extLst>
      <p:ext uri="{BB962C8B-B14F-4D97-AF65-F5344CB8AC3E}">
        <p14:creationId xmlns:p14="http://schemas.microsoft.com/office/powerpoint/2010/main" val="70038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1CA9F5C3-1B88-FB4A-87C8-FEDE4C1C109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9144"/>
            <a:ext cx="9144000" cy="6839712"/>
          </a:xfrm>
          <a:prstGeom prst="rect">
            <a:avLst/>
          </a:prstGeom>
        </p:spPr>
      </p:pic>
      <p:sp>
        <p:nvSpPr>
          <p:cNvPr id="2" name="CuadroTexto 1"/>
          <p:cNvSpPr txBox="1"/>
          <p:nvPr/>
        </p:nvSpPr>
        <p:spPr>
          <a:xfrm>
            <a:off x="1354282" y="1183187"/>
            <a:ext cx="4729446"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srgbClr val="CB4E33"/>
                </a:solidFill>
                <a:effectLst/>
                <a:uLnTx/>
                <a:uFillTx/>
                <a:latin typeface="Calibri"/>
                <a:ea typeface="+mn-ea"/>
                <a:cs typeface="+mn-cs"/>
              </a:rPr>
              <a:t>Impuestos propios. Principales novedades </a:t>
            </a:r>
            <a:endParaRPr kumimoji="0" lang="es-ES_tradnl" sz="1800" b="0" i="0" u="none" strike="noStrike" kern="1200" cap="none" spc="0" normalizeH="0" baseline="0" noProof="0" dirty="0">
              <a:ln>
                <a:noFill/>
              </a:ln>
              <a:solidFill>
                <a:srgbClr val="CB4E33"/>
              </a:solidFill>
              <a:effectLst/>
              <a:uLnTx/>
              <a:uFillTx/>
              <a:latin typeface="Calibri"/>
              <a:ea typeface="+mn-ea"/>
              <a:cs typeface="+mn-cs"/>
            </a:endParaRPr>
          </a:p>
        </p:txBody>
      </p:sp>
      <p:sp>
        <p:nvSpPr>
          <p:cNvPr id="8" name="CuadroTexto 7"/>
          <p:cNvSpPr txBox="1"/>
          <p:nvPr/>
        </p:nvSpPr>
        <p:spPr>
          <a:xfrm>
            <a:off x="1847940" y="1796383"/>
            <a:ext cx="6385810" cy="3902863"/>
          </a:xfrm>
          <a:prstGeom prst="rect">
            <a:avLst/>
          </a:prstGeom>
          <a:noFill/>
        </p:spPr>
        <p:txBody>
          <a:bodyPr wrap="square" rtlCol="0">
            <a:spAutoFit/>
          </a:bodyPr>
          <a:lstStyle/>
          <a:p>
            <a:pPr marL="158010" marR="0" lvl="0" indent="-147693" algn="l" defTabSz="457200" rtl="0" eaLnBrk="1" fontAlgn="auto" latinLnBrk="0" hangingPunct="1">
              <a:lnSpc>
                <a:spcPct val="100000"/>
              </a:lnSpc>
              <a:spcBef>
                <a:spcPts val="86"/>
              </a:spcBef>
              <a:spcAft>
                <a:spcPts val="0"/>
              </a:spcAft>
              <a:buClrTx/>
              <a:buSzTx/>
              <a:buFont typeface="Arial"/>
              <a:buChar char="•"/>
              <a:tabLst>
                <a:tab pos="158553" algn="l"/>
              </a:tabLst>
              <a:defRPr/>
            </a:pPr>
            <a:r>
              <a:rPr kumimoji="0" lang="es-ES" sz="1539" b="1" i="0" u="none" strike="noStrike" kern="1200" cap="none" spc="-9" normalizeH="0" baseline="0" noProof="0" dirty="0">
                <a:ln>
                  <a:noFill/>
                </a:ln>
                <a:solidFill>
                  <a:prstClr val="black"/>
                </a:solidFill>
                <a:effectLst/>
                <a:uLnTx/>
                <a:uFillTx/>
                <a:latin typeface="Calibri"/>
                <a:ea typeface="+mn-ea"/>
                <a:cs typeface="Calibri"/>
              </a:rPr>
              <a:t>NOVEDADES: </a:t>
            </a:r>
          </a:p>
          <a:p>
            <a:pPr marL="10317" marR="0" lvl="0" indent="0" algn="l" defTabSz="457200" rtl="0" eaLnBrk="1" fontAlgn="auto" latinLnBrk="0" hangingPunct="1">
              <a:lnSpc>
                <a:spcPct val="100000"/>
              </a:lnSpc>
              <a:spcBef>
                <a:spcPts val="86"/>
              </a:spcBef>
              <a:spcAft>
                <a:spcPts val="0"/>
              </a:spcAft>
              <a:buClrTx/>
              <a:buSzTx/>
              <a:buFontTx/>
              <a:buNone/>
              <a:tabLst>
                <a:tab pos="158553" algn="l"/>
              </a:tabLst>
              <a:defRPr/>
            </a:pPr>
            <a:endParaRPr kumimoji="0" lang="es-ES" sz="1539" b="0" i="0" u="none" strike="noStrike" kern="1200" cap="none" spc="0" normalizeH="0" baseline="0" noProof="0" dirty="0">
              <a:ln>
                <a:noFill/>
              </a:ln>
              <a:solidFill>
                <a:prstClr val="black"/>
              </a:solidFill>
              <a:effectLst/>
              <a:uLnTx/>
              <a:uFillTx/>
              <a:latin typeface="Calibri"/>
              <a:ea typeface="+mn-ea"/>
              <a:cs typeface="Calibri"/>
            </a:endParaRPr>
          </a:p>
          <a:p>
            <a:pPr marL="0" marR="0" lvl="0" indent="0" algn="l" defTabSz="457200" rtl="0" eaLnBrk="1" fontAlgn="auto" latinLnBrk="0" hangingPunct="1">
              <a:lnSpc>
                <a:spcPct val="100000"/>
              </a:lnSpc>
              <a:spcBef>
                <a:spcPts val="43"/>
              </a:spcBef>
              <a:spcAft>
                <a:spcPts val="0"/>
              </a:spcAft>
              <a:buClrTx/>
              <a:buSzTx/>
              <a:buFont typeface="Arial"/>
              <a:buChar char="•"/>
              <a:tabLst/>
              <a:defRPr/>
            </a:pPr>
            <a:r>
              <a:rPr kumimoji="0" lang="es-ES" sz="1800" b="0" i="0" u="none" strike="noStrike" kern="1200" cap="none" spc="0" normalizeH="0" baseline="0" noProof="0" dirty="0">
                <a:ln>
                  <a:noFill/>
                </a:ln>
                <a:solidFill>
                  <a:prstClr val="black"/>
                </a:solidFill>
                <a:effectLst/>
                <a:uLnTx/>
                <a:uFillTx/>
                <a:latin typeface="Calibri"/>
                <a:ea typeface="+mn-ea"/>
                <a:cs typeface="+mn-cs"/>
              </a:rPr>
              <a:t>Se han </a:t>
            </a:r>
            <a:r>
              <a:rPr kumimoji="0" lang="es-ES" sz="1800" b="1" i="0" u="none" strike="noStrike" kern="1200" cap="none" spc="0" normalizeH="0" baseline="0" noProof="0" dirty="0">
                <a:ln>
                  <a:noFill/>
                </a:ln>
                <a:solidFill>
                  <a:srgbClr val="CB4E33"/>
                </a:solidFill>
                <a:effectLst/>
                <a:uLnTx/>
                <a:uFillTx/>
                <a:latin typeface="Calibri"/>
                <a:ea typeface="+mn-ea"/>
                <a:cs typeface="+mn-cs"/>
              </a:rPr>
              <a:t>creado</a:t>
            </a:r>
            <a:r>
              <a:rPr kumimoji="0" lang="es-ES" sz="1800" b="0" i="0" u="none" strike="noStrike" kern="1200" cap="none" spc="0" normalizeH="0" baseline="0" noProof="0" dirty="0">
                <a:ln>
                  <a:noFill/>
                </a:ln>
                <a:solidFill>
                  <a:prstClr val="black"/>
                </a:solidFill>
                <a:effectLst/>
                <a:uLnTx/>
                <a:uFillTx/>
                <a:latin typeface="Calibri"/>
                <a:ea typeface="+mn-ea"/>
                <a:cs typeface="+mn-cs"/>
              </a:rPr>
              <a:t> dos nuevos impuestos en 2021: </a:t>
            </a:r>
          </a:p>
          <a:p>
            <a:pPr marL="742950" marR="0" lvl="1" indent="-285750" algn="l" defTabSz="457200" rtl="0" eaLnBrk="1" fontAlgn="auto" latinLnBrk="0" hangingPunct="1">
              <a:lnSpc>
                <a:spcPct val="100000"/>
              </a:lnSpc>
              <a:spcBef>
                <a:spcPts val="43"/>
              </a:spcBef>
              <a:spcAft>
                <a:spcPts val="0"/>
              </a:spcAft>
              <a:buClrTx/>
              <a:buSzTx/>
              <a:buFontTx/>
              <a:buChar char="-"/>
              <a:tabLst/>
              <a:defRPr/>
            </a:pPr>
            <a:r>
              <a:rPr kumimoji="0" lang="es-ES" sz="1800" b="1" i="1" u="none" strike="noStrike" kern="1200" cap="none" spc="0" normalizeH="0" baseline="0" noProof="0" dirty="0">
                <a:ln>
                  <a:noFill/>
                </a:ln>
                <a:solidFill>
                  <a:prstClr val="black"/>
                </a:solidFill>
                <a:effectLst/>
                <a:uLnTx/>
                <a:uFillTx/>
                <a:latin typeface="Calibri"/>
                <a:ea typeface="+mn-ea"/>
                <a:cs typeface="+mn-cs"/>
              </a:rPr>
              <a:t>Canon sobre el vertido y la incineración de residuos </a:t>
            </a:r>
            <a:r>
              <a:rPr kumimoji="0" lang="es-ES" sz="1800" b="0" i="0" u="none" strike="noStrike" kern="1200" cap="none" spc="0" normalizeH="0" baseline="0" noProof="0" dirty="0">
                <a:ln>
                  <a:noFill/>
                </a:ln>
                <a:solidFill>
                  <a:prstClr val="black"/>
                </a:solidFill>
                <a:effectLst/>
                <a:uLnTx/>
                <a:uFillTx/>
                <a:latin typeface="Calibri"/>
                <a:ea typeface="+mn-ea"/>
                <a:cs typeface="+mn-cs"/>
              </a:rPr>
              <a:t>en Baleares, e</a:t>
            </a:r>
          </a:p>
          <a:p>
            <a:pPr marL="742950" marR="0" lvl="1" indent="-285750" algn="l" defTabSz="457200" rtl="0" eaLnBrk="1" fontAlgn="auto" latinLnBrk="0" hangingPunct="1">
              <a:lnSpc>
                <a:spcPct val="100000"/>
              </a:lnSpc>
              <a:spcBef>
                <a:spcPts val="43"/>
              </a:spcBef>
              <a:spcAft>
                <a:spcPts val="0"/>
              </a:spcAft>
              <a:buClrTx/>
              <a:buSzTx/>
              <a:buFontTx/>
              <a:buChar char="-"/>
              <a:tabLst/>
              <a:defRPr/>
            </a:pPr>
            <a:r>
              <a:rPr kumimoji="0" lang="es-ES" sz="1800" b="1" i="1" u="none" strike="noStrike" kern="1200" cap="none" spc="0" normalizeH="0" baseline="0" noProof="0" dirty="0">
                <a:ln>
                  <a:noFill/>
                </a:ln>
                <a:solidFill>
                  <a:prstClr val="black"/>
                </a:solidFill>
                <a:effectLst/>
                <a:uLnTx/>
                <a:uFillTx/>
                <a:latin typeface="Calibri"/>
                <a:ea typeface="+mn-ea"/>
                <a:cs typeface="+mn-cs"/>
              </a:rPr>
              <a:t>Impuesto sobre las viviendas vacías </a:t>
            </a:r>
            <a:r>
              <a:rPr kumimoji="0" lang="es-ES" sz="1800" b="0" i="0" u="none" strike="noStrike" kern="1200" cap="none" spc="0" normalizeH="0" baseline="0" noProof="0" dirty="0">
                <a:ln>
                  <a:noFill/>
                </a:ln>
                <a:solidFill>
                  <a:prstClr val="black"/>
                </a:solidFill>
                <a:effectLst/>
                <a:uLnTx/>
                <a:uFillTx/>
                <a:latin typeface="Calibri"/>
                <a:ea typeface="+mn-ea"/>
                <a:cs typeface="+mn-cs"/>
              </a:rPr>
              <a:t>en la Comunidad Valenciana.</a:t>
            </a:r>
          </a:p>
          <a:p>
            <a:pPr marL="0" marR="0" lvl="0" indent="0" algn="l" defTabSz="457200" rtl="0" eaLnBrk="1" fontAlgn="auto" latinLnBrk="0" hangingPunct="1">
              <a:lnSpc>
                <a:spcPct val="100000"/>
              </a:lnSpc>
              <a:spcBef>
                <a:spcPts val="43"/>
              </a:spcBef>
              <a:spcAft>
                <a:spcPts val="0"/>
              </a:spcAft>
              <a:buClrTx/>
              <a:buSzTx/>
              <a:buFont typeface="Arial"/>
              <a:buChar char="•"/>
              <a:tabLst/>
              <a:defRPr/>
            </a:pPr>
            <a:r>
              <a:rPr kumimoji="0" lang="es-ES" sz="1800" b="1" i="1" u="none" strike="noStrike" kern="1200" cap="none" spc="0" normalizeH="0" baseline="0" noProof="0" dirty="0">
                <a:ln>
                  <a:noFill/>
                </a:ln>
                <a:solidFill>
                  <a:prstClr val="black"/>
                </a:solidFill>
                <a:effectLst/>
                <a:uLnTx/>
                <a:uFillTx/>
                <a:latin typeface="Calibri"/>
                <a:ea typeface="+mn-ea"/>
                <a:cs typeface="+mn-cs"/>
              </a:rPr>
              <a:t> </a:t>
            </a:r>
            <a:r>
              <a:rPr lang="es-ES" i="1" dirty="0">
                <a:solidFill>
                  <a:prstClr val="black"/>
                </a:solidFill>
                <a:latin typeface="Calibri"/>
              </a:rPr>
              <a:t>De</a:t>
            </a:r>
            <a:r>
              <a:rPr kumimoji="0" lang="es-ES" sz="1800" b="0" i="0" u="none" strike="noStrike" kern="1200" cap="none" spc="0" normalizeH="0" baseline="0" noProof="0" dirty="0">
                <a:ln>
                  <a:noFill/>
                </a:ln>
                <a:solidFill>
                  <a:prstClr val="black"/>
                </a:solidFill>
                <a:effectLst/>
                <a:uLnTx/>
                <a:uFillTx/>
                <a:latin typeface="Calibri"/>
                <a:ea typeface="+mn-ea"/>
                <a:cs typeface="+mn-cs"/>
              </a:rPr>
              <a:t>l </a:t>
            </a:r>
            <a:r>
              <a:rPr kumimoji="0" lang="es-ES" sz="1800" b="1" i="1" u="none" strike="noStrike" kern="1200" cap="none" spc="0" normalizeH="0" baseline="0" noProof="0" dirty="0">
                <a:ln>
                  <a:noFill/>
                </a:ln>
                <a:solidFill>
                  <a:prstClr val="black"/>
                </a:solidFill>
                <a:effectLst/>
                <a:uLnTx/>
                <a:uFillTx/>
                <a:latin typeface="Calibri"/>
                <a:ea typeface="+mn-ea"/>
                <a:cs typeface="+mn-cs"/>
              </a:rPr>
              <a:t>Impuesto sobre la afección medioambiental causada por determinados aprovechamientos del agua embalsada, por los parques eólicos, por las centrales nucleares y por las instalaciones de transporte de energía eléctrica de alta tensión </a:t>
            </a:r>
            <a:r>
              <a:rPr kumimoji="0" lang="es-ES" sz="1800" b="0" i="0" u="none" strike="noStrike" kern="1200" cap="none" spc="0" normalizeH="0" baseline="0" noProof="0" dirty="0">
                <a:ln>
                  <a:noFill/>
                </a:ln>
                <a:solidFill>
                  <a:prstClr val="black"/>
                </a:solidFill>
                <a:effectLst/>
                <a:uLnTx/>
                <a:uFillTx/>
                <a:latin typeface="Calibri"/>
                <a:ea typeface="+mn-ea"/>
                <a:cs typeface="+mn-cs"/>
              </a:rPr>
              <a:t>de Castilla-León, ha sido </a:t>
            </a:r>
            <a:r>
              <a:rPr kumimoji="0" lang="es-ES" sz="1800" b="1" i="0" u="none" strike="noStrike" kern="1200" cap="none" spc="0" normalizeH="0" baseline="0" noProof="0" dirty="0">
                <a:ln>
                  <a:noFill/>
                </a:ln>
                <a:solidFill>
                  <a:srgbClr val="CB4E33"/>
                </a:solidFill>
                <a:effectLst/>
                <a:uLnTx/>
                <a:uFillTx/>
                <a:latin typeface="Calibri"/>
                <a:ea typeface="+mn-ea"/>
                <a:cs typeface="+mn-cs"/>
              </a:rPr>
              <a:t>declarado inconstitucional</a:t>
            </a:r>
            <a:r>
              <a:rPr kumimoji="0" lang="es-ES" sz="1800" b="0" i="0" u="none" strike="noStrike" kern="1200" cap="none" spc="0" normalizeH="0" baseline="0" noProof="0" dirty="0">
                <a:ln>
                  <a:noFill/>
                </a:ln>
                <a:solidFill>
                  <a:prstClr val="black"/>
                </a:solidFill>
                <a:effectLst/>
                <a:uLnTx/>
                <a:uFillTx/>
                <a:latin typeface="Calibri"/>
                <a:ea typeface="+mn-ea"/>
                <a:cs typeface="+mn-cs"/>
              </a:rPr>
              <a:t> el hecho imponible que grava las centrales nucleares (STC 84/2020, de 15 de julio). </a:t>
            </a:r>
            <a:endParaRPr kumimoji="0" lang="es-ES" sz="1753" b="0" i="0" u="none" strike="noStrike" kern="1200" cap="none" spc="0" normalizeH="0" baseline="0" noProof="0" dirty="0">
              <a:ln>
                <a:noFill/>
              </a:ln>
              <a:solidFill>
                <a:prstClr val="black"/>
              </a:solidFill>
              <a:effectLst/>
              <a:uLnTx/>
              <a:uFillTx/>
              <a:latin typeface="Calibri"/>
              <a:ea typeface="+mn-ea"/>
              <a:cs typeface="Calibri"/>
            </a:endParaRPr>
          </a:p>
        </p:txBody>
      </p:sp>
      <p:pic>
        <p:nvPicPr>
          <p:cNvPr id="7" name="Imagen 6">
            <a:extLst>
              <a:ext uri="{FF2B5EF4-FFF2-40B4-BE49-F238E27FC236}">
                <a16:creationId xmlns:a16="http://schemas.microsoft.com/office/drawing/2014/main" id="{9E33C4F3-EB5A-9D41-A69F-4E9CA5501126}"/>
              </a:ext>
            </a:extLst>
          </p:cNvPr>
          <p:cNvPicPr>
            <a:picLocks noChangeAspect="1"/>
          </p:cNvPicPr>
          <p:nvPr/>
        </p:nvPicPr>
        <p:blipFill>
          <a:blip r:embed="rId3"/>
          <a:stretch>
            <a:fillRect/>
          </a:stretch>
        </p:blipFill>
        <p:spPr>
          <a:xfrm>
            <a:off x="1456966" y="1909646"/>
            <a:ext cx="628652" cy="342901"/>
          </a:xfrm>
          <a:prstGeom prst="rect">
            <a:avLst/>
          </a:prstGeom>
        </p:spPr>
      </p:pic>
    </p:spTree>
    <p:extLst>
      <p:ext uri="{BB962C8B-B14F-4D97-AF65-F5344CB8AC3E}">
        <p14:creationId xmlns:p14="http://schemas.microsoft.com/office/powerpoint/2010/main" val="13645721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1CA9F5C3-1B88-FB4A-87C8-FEDE4C1C109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9144"/>
            <a:ext cx="9144000" cy="6839712"/>
          </a:xfrm>
          <a:prstGeom prst="rect">
            <a:avLst/>
          </a:prstGeom>
        </p:spPr>
      </p:pic>
      <p:sp>
        <p:nvSpPr>
          <p:cNvPr id="2" name="CuadroTexto 1"/>
          <p:cNvSpPr txBox="1"/>
          <p:nvPr/>
        </p:nvSpPr>
        <p:spPr>
          <a:xfrm>
            <a:off x="1354282" y="1183187"/>
            <a:ext cx="4729446"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srgbClr val="CB4E33"/>
                </a:solidFill>
                <a:effectLst/>
                <a:uLnTx/>
                <a:uFillTx/>
                <a:latin typeface="Calibri"/>
                <a:ea typeface="+mn-ea"/>
                <a:cs typeface="+mn-cs"/>
              </a:rPr>
              <a:t>Impuestos propios. Principales novedades </a:t>
            </a:r>
            <a:endParaRPr kumimoji="0" lang="es-ES_tradnl" sz="1800" b="0" i="0" u="none" strike="noStrike" kern="1200" cap="none" spc="0" normalizeH="0" baseline="0" noProof="0" dirty="0">
              <a:ln>
                <a:noFill/>
              </a:ln>
              <a:solidFill>
                <a:srgbClr val="CB4E33"/>
              </a:solidFill>
              <a:effectLst/>
              <a:uLnTx/>
              <a:uFillTx/>
              <a:latin typeface="Calibri"/>
              <a:ea typeface="+mn-ea"/>
              <a:cs typeface="+mn-cs"/>
            </a:endParaRPr>
          </a:p>
        </p:txBody>
      </p:sp>
      <p:sp>
        <p:nvSpPr>
          <p:cNvPr id="8" name="CuadroTexto 7"/>
          <p:cNvSpPr txBox="1"/>
          <p:nvPr/>
        </p:nvSpPr>
        <p:spPr>
          <a:xfrm>
            <a:off x="1847940" y="1796383"/>
            <a:ext cx="6385810" cy="4456861"/>
          </a:xfrm>
          <a:prstGeom prst="rect">
            <a:avLst/>
          </a:prstGeom>
          <a:noFill/>
        </p:spPr>
        <p:txBody>
          <a:bodyPr wrap="square" rtlCol="0">
            <a:spAutoFit/>
          </a:bodyPr>
          <a:lstStyle/>
          <a:p>
            <a:pPr marL="158010" marR="0" lvl="0" indent="-147693" algn="l" defTabSz="457200" rtl="0" eaLnBrk="1" fontAlgn="auto" latinLnBrk="0" hangingPunct="1">
              <a:lnSpc>
                <a:spcPct val="100000"/>
              </a:lnSpc>
              <a:spcBef>
                <a:spcPts val="86"/>
              </a:spcBef>
              <a:spcAft>
                <a:spcPts val="0"/>
              </a:spcAft>
              <a:buClrTx/>
              <a:buSzTx/>
              <a:buFont typeface="Arial"/>
              <a:buChar char="•"/>
              <a:tabLst>
                <a:tab pos="158553" algn="l"/>
              </a:tabLst>
              <a:defRPr/>
            </a:pPr>
            <a:r>
              <a:rPr kumimoji="0" lang="es-ES" sz="1539" b="1" i="0" u="none" strike="noStrike" kern="1200" cap="none" spc="-9" normalizeH="0" baseline="0" noProof="0" dirty="0">
                <a:ln>
                  <a:noFill/>
                </a:ln>
                <a:solidFill>
                  <a:prstClr val="black"/>
                </a:solidFill>
                <a:effectLst/>
                <a:uLnTx/>
                <a:uFillTx/>
                <a:latin typeface="Calibri"/>
                <a:ea typeface="+mn-ea"/>
                <a:cs typeface="Calibri"/>
              </a:rPr>
              <a:t>NOVEDADES: </a:t>
            </a:r>
          </a:p>
          <a:p>
            <a:pPr marL="10317" marR="0" lvl="0" indent="0" algn="l" defTabSz="457200" rtl="0" eaLnBrk="1" fontAlgn="auto" latinLnBrk="0" hangingPunct="1">
              <a:lnSpc>
                <a:spcPct val="100000"/>
              </a:lnSpc>
              <a:spcBef>
                <a:spcPts val="86"/>
              </a:spcBef>
              <a:spcAft>
                <a:spcPts val="0"/>
              </a:spcAft>
              <a:buClrTx/>
              <a:buSzTx/>
              <a:buFontTx/>
              <a:buNone/>
              <a:tabLst>
                <a:tab pos="158553" algn="l"/>
              </a:tabLst>
              <a:defRPr/>
            </a:pPr>
            <a:endParaRPr kumimoji="0" lang="es-ES" sz="1539" b="0" i="0" u="none" strike="noStrike" kern="1200" cap="none" spc="0" normalizeH="0" baseline="0" noProof="0" dirty="0">
              <a:ln>
                <a:noFill/>
              </a:ln>
              <a:solidFill>
                <a:prstClr val="black"/>
              </a:solidFill>
              <a:effectLst/>
              <a:uLnTx/>
              <a:uFillTx/>
              <a:latin typeface="Calibri"/>
              <a:ea typeface="+mn-ea"/>
              <a:cs typeface="Calibri"/>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dirty="0">
                <a:ln>
                  <a:noFill/>
                </a:ln>
                <a:solidFill>
                  <a:prstClr val="black"/>
                </a:solidFill>
                <a:effectLst/>
                <a:uLnTx/>
                <a:uFillTx/>
                <a:latin typeface="Calibri"/>
                <a:ea typeface="+mn-ea"/>
                <a:cs typeface="+mn-cs"/>
              </a:rPr>
              <a:t>- Baleares</a:t>
            </a:r>
            <a:r>
              <a:rPr kumimoji="0" lang="es-ES" sz="1800" b="0" i="0" u="none" strike="noStrike" kern="1200" cap="none" spc="0" normalizeH="0" baseline="0" noProof="0" dirty="0">
                <a:ln>
                  <a:noFill/>
                </a:ln>
                <a:solidFill>
                  <a:prstClr val="black"/>
                </a:solidFill>
                <a:effectLst/>
                <a:uLnTx/>
                <a:uFillTx/>
                <a:latin typeface="Calibri"/>
                <a:ea typeface="+mn-ea"/>
                <a:cs typeface="+mn-cs"/>
              </a:rPr>
              <a:t> (Impuesto sobre las estancias turísticas), </a:t>
            </a:r>
            <a:endParaRPr kumimoji="0" lang="es-ES" sz="18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dirty="0">
                <a:ln>
                  <a:noFill/>
                </a:ln>
                <a:solidFill>
                  <a:prstClr val="black"/>
                </a:solidFill>
                <a:effectLst/>
                <a:uLnTx/>
                <a:uFillTx/>
                <a:latin typeface="Calibri"/>
                <a:ea typeface="+mn-ea"/>
                <a:cs typeface="+mn-cs"/>
              </a:rPr>
              <a:t>- Canarias</a:t>
            </a:r>
            <a:r>
              <a:rPr kumimoji="0" lang="es-ES" sz="1800" b="0" i="0" u="none" strike="noStrike" kern="1200" cap="none" spc="0" normalizeH="0" baseline="0" noProof="0" dirty="0">
                <a:ln>
                  <a:noFill/>
                </a:ln>
                <a:solidFill>
                  <a:prstClr val="black"/>
                </a:solidFill>
                <a:effectLst/>
                <a:uLnTx/>
                <a:uFillTx/>
                <a:latin typeface="Calibri"/>
                <a:ea typeface="+mn-ea"/>
                <a:cs typeface="+mn-cs"/>
              </a:rPr>
              <a:t> (Impuesto sobre las labores del tabaco), </a:t>
            </a:r>
            <a:endParaRPr kumimoji="0" lang="es-ES" sz="18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dirty="0">
                <a:ln>
                  <a:noFill/>
                </a:ln>
                <a:solidFill>
                  <a:prstClr val="black"/>
                </a:solidFill>
                <a:effectLst/>
                <a:uLnTx/>
                <a:uFillTx/>
                <a:latin typeface="Calibri"/>
                <a:ea typeface="+mn-ea"/>
                <a:cs typeface="+mn-cs"/>
              </a:rPr>
              <a:t>- Cataluña </a:t>
            </a:r>
            <a:r>
              <a:rPr kumimoji="0" lang="es-ES" sz="1800" b="0" i="0" u="none" strike="noStrike" kern="1200" cap="none" spc="0" normalizeH="0" baseline="0" noProof="0" dirty="0">
                <a:ln>
                  <a:noFill/>
                </a:ln>
                <a:solidFill>
                  <a:prstClr val="black"/>
                </a:solidFill>
                <a:effectLst/>
                <a:uLnTx/>
                <a:uFillTx/>
                <a:latin typeface="Calibri"/>
                <a:ea typeface="+mn-ea"/>
                <a:cs typeface="+mn-cs"/>
              </a:rPr>
              <a:t>(Canon del agua, cánones por deposición controlada de residuos, Impuesto sobre grandes establecimientos comerciales, el Impuesto sobre estancias en establecimientos turísticos, el Impuesto sobre emisión de óxidos de nitrógeno a la atmósfera producido por la aviación comercial, Impuesto sobre las viviendas vacías, Impuesto sobre las bebidas azucaradas envasadas e Impuesto sobre las emisiones de dióxido de carbono de los vehículos de tracción mecánica).</a:t>
            </a:r>
            <a:endParaRPr kumimoji="0" lang="es-ES" sz="18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dirty="0">
                <a:ln>
                  <a:noFill/>
                </a:ln>
                <a:solidFill>
                  <a:prstClr val="black"/>
                </a:solidFill>
                <a:effectLst/>
                <a:uLnTx/>
                <a:uFillTx/>
                <a:latin typeface="Calibri"/>
                <a:ea typeface="+mn-ea"/>
                <a:cs typeface="+mn-cs"/>
              </a:rPr>
              <a:t>- Comunidad Valenciana </a:t>
            </a:r>
            <a:r>
              <a:rPr kumimoji="0" lang="es-ES" sz="1800" b="0" i="0" u="none" strike="noStrike" kern="1200" cap="none" spc="0" normalizeH="0" baseline="0" noProof="0" dirty="0">
                <a:ln>
                  <a:noFill/>
                </a:ln>
                <a:solidFill>
                  <a:prstClr val="black"/>
                </a:solidFill>
                <a:effectLst/>
                <a:uLnTx/>
                <a:uFillTx/>
                <a:latin typeface="Calibri"/>
                <a:ea typeface="+mn-ea"/>
                <a:cs typeface="+mn-cs"/>
              </a:rPr>
              <a:t>(Impuesto sobre la eliminación, incineración, </a:t>
            </a:r>
            <a:r>
              <a:rPr kumimoji="0" lang="es-ES" sz="1800" b="0" i="0" u="none" strike="noStrike" kern="1200" cap="none" spc="0" normalizeH="0" baseline="0" noProof="0" dirty="0" err="1">
                <a:ln>
                  <a:noFill/>
                </a:ln>
                <a:solidFill>
                  <a:prstClr val="black"/>
                </a:solidFill>
                <a:effectLst/>
                <a:uLnTx/>
                <a:uFillTx/>
                <a:latin typeface="Calibri"/>
                <a:ea typeface="+mn-ea"/>
                <a:cs typeface="+mn-cs"/>
              </a:rPr>
              <a:t>coincineración</a:t>
            </a:r>
            <a:r>
              <a:rPr kumimoji="0" lang="es-ES" sz="1800" b="0" i="0" u="none" strike="noStrike" kern="1200" cap="none" spc="0" normalizeH="0" baseline="0" noProof="0" dirty="0">
                <a:ln>
                  <a:noFill/>
                </a:ln>
                <a:solidFill>
                  <a:prstClr val="black"/>
                </a:solidFill>
                <a:effectLst/>
                <a:uLnTx/>
                <a:uFillTx/>
                <a:latin typeface="Calibri"/>
                <a:ea typeface="+mn-ea"/>
                <a:cs typeface="+mn-cs"/>
              </a:rPr>
              <a:t> y valorización energética de residuos e Impuesto sobre actividades que inciden en el medio ambiente).  </a:t>
            </a:r>
            <a:endParaRPr kumimoji="0" lang="es-ES" sz="18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43"/>
              </a:spcBef>
              <a:spcAft>
                <a:spcPts val="0"/>
              </a:spcAft>
              <a:buClrTx/>
              <a:buSzTx/>
              <a:buFontTx/>
              <a:buNone/>
              <a:tabLst/>
              <a:defRPr/>
            </a:pPr>
            <a:endParaRPr kumimoji="0" lang="es-E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7" name="Imagen 6">
            <a:extLst>
              <a:ext uri="{FF2B5EF4-FFF2-40B4-BE49-F238E27FC236}">
                <a16:creationId xmlns:a16="http://schemas.microsoft.com/office/drawing/2014/main" id="{9E33C4F3-EB5A-9D41-A69F-4E9CA5501126}"/>
              </a:ext>
            </a:extLst>
          </p:cNvPr>
          <p:cNvPicPr>
            <a:picLocks noChangeAspect="1"/>
          </p:cNvPicPr>
          <p:nvPr/>
        </p:nvPicPr>
        <p:blipFill>
          <a:blip r:embed="rId3"/>
          <a:stretch>
            <a:fillRect/>
          </a:stretch>
        </p:blipFill>
        <p:spPr>
          <a:xfrm>
            <a:off x="1456966" y="1909646"/>
            <a:ext cx="628652" cy="342901"/>
          </a:xfrm>
          <a:prstGeom prst="rect">
            <a:avLst/>
          </a:prstGeom>
        </p:spPr>
      </p:pic>
    </p:spTree>
    <p:extLst>
      <p:ext uri="{BB962C8B-B14F-4D97-AF65-F5344CB8AC3E}">
        <p14:creationId xmlns:p14="http://schemas.microsoft.com/office/powerpoint/2010/main" val="330200658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1CA9F5C3-1B88-FB4A-87C8-FEDE4C1C109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9144"/>
            <a:ext cx="9144000" cy="6839712"/>
          </a:xfrm>
          <a:prstGeom prst="rect">
            <a:avLst/>
          </a:prstGeom>
        </p:spPr>
      </p:pic>
      <p:sp>
        <p:nvSpPr>
          <p:cNvPr id="2" name="CuadroTexto 1"/>
          <p:cNvSpPr txBox="1"/>
          <p:nvPr/>
        </p:nvSpPr>
        <p:spPr>
          <a:xfrm>
            <a:off x="1354282" y="867114"/>
            <a:ext cx="6939864"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dirty="0">
                <a:ln>
                  <a:noFill/>
                </a:ln>
                <a:solidFill>
                  <a:srgbClr val="CB4E33"/>
                </a:solidFill>
                <a:effectLst/>
                <a:uLnTx/>
                <a:uFillTx/>
                <a:latin typeface="Calibri"/>
                <a:ea typeface="+mn-ea"/>
                <a:cs typeface="+mn-cs"/>
              </a:rPr>
              <a:t>IMPUESTOS PROPIOS E INGRESOS TRIBUTARIOS. Miles de euros y crecimiento </a:t>
            </a:r>
          </a:p>
        </p:txBody>
      </p:sp>
      <p:graphicFrame>
        <p:nvGraphicFramePr>
          <p:cNvPr id="5" name="Tabla 4"/>
          <p:cNvGraphicFramePr>
            <a:graphicFrameLocks noGrp="1"/>
          </p:cNvGraphicFramePr>
          <p:nvPr/>
        </p:nvGraphicFramePr>
        <p:xfrm>
          <a:off x="1635162" y="1505275"/>
          <a:ext cx="6347010" cy="4053042"/>
        </p:xfrm>
        <a:graphic>
          <a:graphicData uri="http://schemas.openxmlformats.org/drawingml/2006/table">
            <a:tbl>
              <a:tblPr firstRow="1" firstCol="1" bandRow="1">
                <a:tableStyleId>{5C22544A-7EE6-4342-B048-85BDC9FD1C3A}</a:tableStyleId>
              </a:tblPr>
              <a:tblGrid>
                <a:gridCol w="881529">
                  <a:extLst>
                    <a:ext uri="{9D8B030D-6E8A-4147-A177-3AD203B41FA5}">
                      <a16:colId xmlns:a16="http://schemas.microsoft.com/office/drawing/2014/main" val="4266744902"/>
                    </a:ext>
                  </a:extLst>
                </a:gridCol>
                <a:gridCol w="881529">
                  <a:extLst>
                    <a:ext uri="{9D8B030D-6E8A-4147-A177-3AD203B41FA5}">
                      <a16:colId xmlns:a16="http://schemas.microsoft.com/office/drawing/2014/main" val="466268844"/>
                    </a:ext>
                  </a:extLst>
                </a:gridCol>
                <a:gridCol w="881529">
                  <a:extLst>
                    <a:ext uri="{9D8B030D-6E8A-4147-A177-3AD203B41FA5}">
                      <a16:colId xmlns:a16="http://schemas.microsoft.com/office/drawing/2014/main" val="744649655"/>
                    </a:ext>
                  </a:extLst>
                </a:gridCol>
                <a:gridCol w="881529">
                  <a:extLst>
                    <a:ext uri="{9D8B030D-6E8A-4147-A177-3AD203B41FA5}">
                      <a16:colId xmlns:a16="http://schemas.microsoft.com/office/drawing/2014/main" val="1481721215"/>
                    </a:ext>
                  </a:extLst>
                </a:gridCol>
                <a:gridCol w="954990">
                  <a:extLst>
                    <a:ext uri="{9D8B030D-6E8A-4147-A177-3AD203B41FA5}">
                      <a16:colId xmlns:a16="http://schemas.microsoft.com/office/drawing/2014/main" val="271474964"/>
                    </a:ext>
                  </a:extLst>
                </a:gridCol>
                <a:gridCol w="984375">
                  <a:extLst>
                    <a:ext uri="{9D8B030D-6E8A-4147-A177-3AD203B41FA5}">
                      <a16:colId xmlns:a16="http://schemas.microsoft.com/office/drawing/2014/main" val="3796483668"/>
                    </a:ext>
                  </a:extLst>
                </a:gridCol>
                <a:gridCol w="881529">
                  <a:extLst>
                    <a:ext uri="{9D8B030D-6E8A-4147-A177-3AD203B41FA5}">
                      <a16:colId xmlns:a16="http://schemas.microsoft.com/office/drawing/2014/main" val="866255145"/>
                    </a:ext>
                  </a:extLst>
                </a:gridCol>
              </a:tblGrid>
              <a:tr h="206367">
                <a:tc>
                  <a:txBody>
                    <a:bodyPr/>
                    <a:lstStyle/>
                    <a:p>
                      <a:pPr algn="ctr">
                        <a:lnSpc>
                          <a:spcPct val="115000"/>
                        </a:lnSpc>
                        <a:spcAft>
                          <a:spcPts val="0"/>
                        </a:spcAft>
                      </a:pPr>
                      <a:r>
                        <a:rPr lang="es-ES" sz="1000">
                          <a:effectLst/>
                        </a:rPr>
                        <a:t> </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S" sz="1000">
                          <a:effectLst/>
                        </a:rPr>
                        <a:t>IP 2018</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S" sz="1000" dirty="0">
                          <a:effectLst/>
                        </a:rPr>
                        <a:t>IP 2019</a:t>
                      </a:r>
                      <a:endParaRPr lang="es-E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S" sz="1000" dirty="0">
                          <a:effectLst/>
                        </a:rPr>
                        <a:t>CTO IP</a:t>
                      </a:r>
                      <a:endParaRPr lang="es-E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S" sz="1000">
                          <a:effectLst/>
                        </a:rPr>
                        <a:t>IT 2018</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S" sz="1000">
                          <a:effectLst/>
                        </a:rPr>
                        <a:t>IT 2019</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S" sz="1000">
                          <a:effectLst/>
                        </a:rPr>
                        <a:t>CTO IT</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025247487"/>
                  </a:ext>
                </a:extLst>
              </a:tr>
              <a:tr h="216685">
                <a:tc>
                  <a:txBody>
                    <a:bodyPr/>
                    <a:lstStyle/>
                    <a:p>
                      <a:pPr algn="ctr">
                        <a:lnSpc>
                          <a:spcPct val="115000"/>
                        </a:lnSpc>
                        <a:spcAft>
                          <a:spcPts val="0"/>
                        </a:spcAft>
                      </a:pPr>
                      <a:r>
                        <a:rPr lang="es-ES" sz="1000">
                          <a:effectLst/>
                        </a:rPr>
                        <a:t> </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S" sz="1000">
                          <a:effectLst/>
                        </a:rPr>
                        <a:t> </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S" sz="1000">
                          <a:effectLst/>
                        </a:rPr>
                        <a:t> </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S" sz="1000">
                          <a:effectLst/>
                        </a:rPr>
                        <a:t> </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S" sz="1000">
                          <a:effectLst/>
                        </a:rPr>
                        <a:t> </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S" sz="1000">
                          <a:effectLst/>
                        </a:rPr>
                        <a:t> </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S" sz="1000">
                          <a:effectLst/>
                        </a:rPr>
                        <a:t> </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3303142144"/>
                  </a:ext>
                </a:extLst>
              </a:tr>
              <a:tr h="216685">
                <a:tc>
                  <a:txBody>
                    <a:bodyPr/>
                    <a:lstStyle/>
                    <a:p>
                      <a:pPr>
                        <a:lnSpc>
                          <a:spcPct val="115000"/>
                        </a:lnSpc>
                        <a:spcAft>
                          <a:spcPts val="0"/>
                        </a:spcAft>
                      </a:pPr>
                      <a:r>
                        <a:rPr lang="es-ES" sz="1000">
                          <a:effectLst/>
                        </a:rPr>
                        <a:t>ANDALUCIA </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S" sz="1000">
                          <a:effectLst/>
                        </a:rPr>
                        <a:t>153.528,3</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S" sz="1000">
                          <a:effectLst/>
                        </a:rPr>
                        <a:t>146.196,6</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S" sz="1000">
                          <a:effectLst/>
                        </a:rPr>
                        <a:t>-4,8</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S" sz="1000">
                          <a:effectLst/>
                        </a:rPr>
                        <a:t>16.415.509,4</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S" sz="1000">
                          <a:effectLst/>
                        </a:rPr>
                        <a:t>16.626.841,1</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S" sz="1000">
                          <a:effectLst/>
                        </a:rPr>
                        <a:t>1,3</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99431821"/>
                  </a:ext>
                </a:extLst>
              </a:tr>
              <a:tr h="216685">
                <a:tc>
                  <a:txBody>
                    <a:bodyPr/>
                    <a:lstStyle/>
                    <a:p>
                      <a:pPr>
                        <a:lnSpc>
                          <a:spcPct val="115000"/>
                        </a:lnSpc>
                        <a:spcAft>
                          <a:spcPts val="0"/>
                        </a:spcAft>
                      </a:pPr>
                      <a:r>
                        <a:rPr lang="es-ES" sz="1000">
                          <a:effectLst/>
                        </a:rPr>
                        <a:t>ARAGON </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S" sz="1000">
                          <a:effectLst/>
                        </a:rPr>
                        <a:t>106.215,2</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S" sz="1000">
                          <a:effectLst/>
                        </a:rPr>
                        <a:t>85.614,5</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S" sz="1000">
                          <a:effectLst/>
                        </a:rPr>
                        <a:t>-19,4</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S" sz="1000">
                          <a:effectLst/>
                        </a:rPr>
                        <a:t>3.669.684,5</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S" sz="1000">
                          <a:effectLst/>
                        </a:rPr>
                        <a:t>3.614.036,8</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S" sz="1000">
                          <a:effectLst/>
                        </a:rPr>
                        <a:t>-1,5</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702675793"/>
                  </a:ext>
                </a:extLst>
              </a:tr>
              <a:tr h="216685">
                <a:tc>
                  <a:txBody>
                    <a:bodyPr/>
                    <a:lstStyle/>
                    <a:p>
                      <a:pPr>
                        <a:lnSpc>
                          <a:spcPct val="115000"/>
                        </a:lnSpc>
                        <a:spcAft>
                          <a:spcPts val="0"/>
                        </a:spcAft>
                      </a:pPr>
                      <a:r>
                        <a:rPr lang="es-ES" sz="1000">
                          <a:effectLst/>
                        </a:rPr>
                        <a:t>ASTURIAS</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S" sz="1000">
                          <a:effectLst/>
                        </a:rPr>
                        <a:t>88.172,5</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S" sz="1000">
                          <a:effectLst/>
                        </a:rPr>
                        <a:t>98.423,8</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S" sz="1000">
                          <a:effectLst/>
                        </a:rPr>
                        <a:t>11,6</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S" sz="1000">
                          <a:effectLst/>
                        </a:rPr>
                        <a:t>2.618.111,0</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S" sz="1000">
                          <a:effectLst/>
                        </a:rPr>
                        <a:t>2.634.994,2</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S" sz="1000">
                          <a:effectLst/>
                        </a:rPr>
                        <a:t>0,6</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2534087998"/>
                  </a:ext>
                </a:extLst>
              </a:tr>
              <a:tr h="216685">
                <a:tc>
                  <a:txBody>
                    <a:bodyPr/>
                    <a:lstStyle/>
                    <a:p>
                      <a:pPr>
                        <a:lnSpc>
                          <a:spcPct val="115000"/>
                        </a:lnSpc>
                        <a:spcAft>
                          <a:spcPts val="0"/>
                        </a:spcAft>
                      </a:pPr>
                      <a:r>
                        <a:rPr lang="es-ES" sz="1000">
                          <a:effectLst/>
                        </a:rPr>
                        <a:t>BALEARES</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S" sz="1000">
                          <a:effectLst/>
                        </a:rPr>
                        <a:t>204.103,6</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S" sz="1000">
                          <a:effectLst/>
                        </a:rPr>
                        <a:t>216.874,3</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S" sz="1000">
                          <a:effectLst/>
                        </a:rPr>
                        <a:t>6,3</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S" sz="1000">
                          <a:effectLst/>
                        </a:rPr>
                        <a:t>4.176.118,3</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S" sz="1000">
                          <a:effectLst/>
                        </a:rPr>
                        <a:t>4.297.751,1</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S" sz="1000">
                          <a:effectLst/>
                        </a:rPr>
                        <a:t>2,9</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2594909228"/>
                  </a:ext>
                </a:extLst>
              </a:tr>
              <a:tr h="216685">
                <a:tc>
                  <a:txBody>
                    <a:bodyPr/>
                    <a:lstStyle/>
                    <a:p>
                      <a:pPr>
                        <a:lnSpc>
                          <a:spcPct val="115000"/>
                        </a:lnSpc>
                        <a:spcAft>
                          <a:spcPts val="0"/>
                        </a:spcAft>
                      </a:pPr>
                      <a:r>
                        <a:rPr lang="es-ES" sz="1000">
                          <a:effectLst/>
                        </a:rPr>
                        <a:t>CANARIAS</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S" sz="1000">
                          <a:effectLst/>
                        </a:rPr>
                        <a:t>466.500,2</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S" sz="1000">
                          <a:effectLst/>
                        </a:rPr>
                        <a:t>497.909,1</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S" sz="1000">
                          <a:effectLst/>
                        </a:rPr>
                        <a:t>6,7</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S" sz="1000">
                          <a:effectLst/>
                        </a:rPr>
                        <a:t>3.310.176,3</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S" sz="1000">
                          <a:effectLst/>
                        </a:rPr>
                        <a:t>3.328.304,6</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S" sz="1000">
                          <a:effectLst/>
                        </a:rPr>
                        <a:t>0,5</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687417456"/>
                  </a:ext>
                </a:extLst>
              </a:tr>
              <a:tr h="216685">
                <a:tc>
                  <a:txBody>
                    <a:bodyPr/>
                    <a:lstStyle/>
                    <a:p>
                      <a:pPr>
                        <a:lnSpc>
                          <a:spcPct val="115000"/>
                        </a:lnSpc>
                        <a:spcAft>
                          <a:spcPts val="0"/>
                        </a:spcAft>
                      </a:pPr>
                      <a:r>
                        <a:rPr lang="es-ES" sz="1000">
                          <a:effectLst/>
                        </a:rPr>
                        <a:t>CANTABRIA</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S" sz="1000">
                          <a:effectLst/>
                        </a:rPr>
                        <a:t>27.272,8</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S" sz="1000">
                          <a:effectLst/>
                        </a:rPr>
                        <a:t>28.921,7</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S" sz="1000">
                          <a:effectLst/>
                        </a:rPr>
                        <a:t>6,0</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S" sz="1000">
                          <a:effectLst/>
                        </a:rPr>
                        <a:t>1.499.904,7</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S" sz="1000">
                          <a:effectLst/>
                        </a:rPr>
                        <a:t>1.524.647,2</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S" sz="1000">
                          <a:effectLst/>
                        </a:rPr>
                        <a:t>1,6</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2024834463"/>
                  </a:ext>
                </a:extLst>
              </a:tr>
              <a:tr h="216685">
                <a:tc>
                  <a:txBody>
                    <a:bodyPr/>
                    <a:lstStyle/>
                    <a:p>
                      <a:pPr>
                        <a:lnSpc>
                          <a:spcPct val="115000"/>
                        </a:lnSpc>
                        <a:spcAft>
                          <a:spcPts val="0"/>
                        </a:spcAft>
                      </a:pPr>
                      <a:r>
                        <a:rPr lang="es-ES" sz="1000">
                          <a:effectLst/>
                        </a:rPr>
                        <a:t>C-LA MANCHA </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S" sz="1000">
                          <a:effectLst/>
                        </a:rPr>
                        <a:t>14.219,1</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S" sz="1000">
                          <a:effectLst/>
                        </a:rPr>
                        <a:t>13.048,4</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S" sz="1000">
                          <a:effectLst/>
                        </a:rPr>
                        <a:t>-8,2</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S" sz="1000">
                          <a:effectLst/>
                        </a:rPr>
                        <a:t>4.072.478,5</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S" sz="1000">
                          <a:effectLst/>
                        </a:rPr>
                        <a:t>4.215.384,7</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S" sz="1000">
                          <a:effectLst/>
                        </a:rPr>
                        <a:t>3,5</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3235841956"/>
                  </a:ext>
                </a:extLst>
              </a:tr>
              <a:tr h="216685">
                <a:tc>
                  <a:txBody>
                    <a:bodyPr/>
                    <a:lstStyle/>
                    <a:p>
                      <a:pPr>
                        <a:lnSpc>
                          <a:spcPct val="115000"/>
                        </a:lnSpc>
                        <a:spcAft>
                          <a:spcPts val="0"/>
                        </a:spcAft>
                      </a:pPr>
                      <a:r>
                        <a:rPr lang="es-ES" sz="1000">
                          <a:effectLst/>
                        </a:rPr>
                        <a:t>C-LEÓN</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S" sz="1000">
                          <a:effectLst/>
                        </a:rPr>
                        <a:t>72.395,2</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S" sz="1000">
                          <a:effectLst/>
                        </a:rPr>
                        <a:t>84.490,5</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S" sz="1000">
                          <a:effectLst/>
                        </a:rPr>
                        <a:t>16,7</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S" sz="1000">
                          <a:effectLst/>
                        </a:rPr>
                        <a:t>5.788.329,9</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S" sz="1000">
                          <a:effectLst/>
                        </a:rPr>
                        <a:t>5.983.329,4</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S" sz="1000">
                          <a:effectLst/>
                        </a:rPr>
                        <a:t>3,4</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434834454"/>
                  </a:ext>
                </a:extLst>
              </a:tr>
              <a:tr h="216685">
                <a:tc>
                  <a:txBody>
                    <a:bodyPr/>
                    <a:lstStyle/>
                    <a:p>
                      <a:pPr>
                        <a:lnSpc>
                          <a:spcPct val="115000"/>
                        </a:lnSpc>
                        <a:spcAft>
                          <a:spcPts val="0"/>
                        </a:spcAft>
                      </a:pPr>
                      <a:r>
                        <a:rPr lang="es-ES" sz="1000">
                          <a:effectLst/>
                        </a:rPr>
                        <a:t>CATALUÑA</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S" sz="1000">
                          <a:effectLst/>
                        </a:rPr>
                        <a:t>678.980,9</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S" sz="1000">
                          <a:effectLst/>
                        </a:rPr>
                        <a:t>677.513,9</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S" sz="1000">
                          <a:effectLst/>
                        </a:rPr>
                        <a:t>-0,2</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S" sz="1000">
                          <a:effectLst/>
                        </a:rPr>
                        <a:t>23.495.944,7</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S" sz="1000">
                          <a:effectLst/>
                        </a:rPr>
                        <a:t>24.697.968,0</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S" sz="1000">
                          <a:effectLst/>
                        </a:rPr>
                        <a:t>5,1</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3435734904"/>
                  </a:ext>
                </a:extLst>
              </a:tr>
              <a:tr h="379715">
                <a:tc>
                  <a:txBody>
                    <a:bodyPr/>
                    <a:lstStyle/>
                    <a:p>
                      <a:pPr>
                        <a:lnSpc>
                          <a:spcPct val="115000"/>
                        </a:lnSpc>
                        <a:spcAft>
                          <a:spcPts val="0"/>
                        </a:spcAft>
                      </a:pPr>
                      <a:r>
                        <a:rPr lang="es-ES" sz="1000">
                          <a:effectLst/>
                        </a:rPr>
                        <a:t>EXTREMADURA</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S" sz="1000">
                          <a:effectLst/>
                        </a:rPr>
                        <a:t>119.994,8</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S" sz="1000">
                          <a:effectLst/>
                        </a:rPr>
                        <a:t>118.211,1</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S" sz="1000">
                          <a:effectLst/>
                        </a:rPr>
                        <a:t>-1,5</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S" sz="1000">
                          <a:effectLst/>
                        </a:rPr>
                        <a:t>2.077.578,9</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S" sz="1000">
                          <a:effectLst/>
                        </a:rPr>
                        <a:t>2.066.110,3</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S" sz="1000">
                          <a:effectLst/>
                        </a:rPr>
                        <a:t>-0,6</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3552691658"/>
                  </a:ext>
                </a:extLst>
              </a:tr>
              <a:tr h="216685">
                <a:tc>
                  <a:txBody>
                    <a:bodyPr/>
                    <a:lstStyle/>
                    <a:p>
                      <a:pPr>
                        <a:lnSpc>
                          <a:spcPct val="115000"/>
                        </a:lnSpc>
                        <a:spcAft>
                          <a:spcPts val="0"/>
                        </a:spcAft>
                      </a:pPr>
                      <a:r>
                        <a:rPr lang="es-ES" sz="1000">
                          <a:effectLst/>
                        </a:rPr>
                        <a:t>GALICIA</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S" sz="1000">
                          <a:effectLst/>
                        </a:rPr>
                        <a:t>67.140,6</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S" sz="1000">
                          <a:effectLst/>
                        </a:rPr>
                        <a:t>85.715,4</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S" sz="1000">
                          <a:effectLst/>
                        </a:rPr>
                        <a:t>27,7</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S" sz="1000">
                          <a:effectLst/>
                        </a:rPr>
                        <a:t>6.001.638,2</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S" sz="1000">
                          <a:effectLst/>
                        </a:rPr>
                        <a:t>6.056.641,2</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S" sz="1000">
                          <a:effectLst/>
                        </a:rPr>
                        <a:t>0,9</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977860737"/>
                  </a:ext>
                </a:extLst>
              </a:tr>
              <a:tr h="216685">
                <a:tc>
                  <a:txBody>
                    <a:bodyPr/>
                    <a:lstStyle/>
                    <a:p>
                      <a:pPr>
                        <a:lnSpc>
                          <a:spcPct val="115000"/>
                        </a:lnSpc>
                        <a:spcAft>
                          <a:spcPts val="0"/>
                        </a:spcAft>
                      </a:pPr>
                      <a:r>
                        <a:rPr lang="es-ES" sz="1000">
                          <a:effectLst/>
                        </a:rPr>
                        <a:t>MADRID</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S" sz="1000">
                          <a:effectLst/>
                        </a:rPr>
                        <a:t>4.930,9</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S" sz="1000">
                          <a:effectLst/>
                        </a:rPr>
                        <a:t>6.993,1</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S" sz="1000">
                          <a:effectLst/>
                        </a:rPr>
                        <a:t>41,8</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S" sz="1000">
                          <a:effectLst/>
                        </a:rPr>
                        <a:t>22.083.221,7</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S" sz="1000">
                          <a:effectLst/>
                        </a:rPr>
                        <a:t>22.754.480,3</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S" sz="1000">
                          <a:effectLst/>
                        </a:rPr>
                        <a:t>3,0</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3241281037"/>
                  </a:ext>
                </a:extLst>
              </a:tr>
              <a:tr h="216685">
                <a:tc>
                  <a:txBody>
                    <a:bodyPr/>
                    <a:lstStyle/>
                    <a:p>
                      <a:pPr>
                        <a:lnSpc>
                          <a:spcPct val="115000"/>
                        </a:lnSpc>
                        <a:spcAft>
                          <a:spcPts val="0"/>
                        </a:spcAft>
                      </a:pPr>
                      <a:r>
                        <a:rPr lang="es-ES" sz="1000">
                          <a:effectLst/>
                        </a:rPr>
                        <a:t>R.MURCIA</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S" sz="1000">
                          <a:effectLst/>
                        </a:rPr>
                        <a:t>53.401,8</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S" sz="1000">
                          <a:effectLst/>
                        </a:rPr>
                        <a:t>55.870,4</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S" sz="1000">
                          <a:effectLst/>
                        </a:rPr>
                        <a:t>4,6</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S" sz="1000">
                          <a:effectLst/>
                        </a:rPr>
                        <a:t>2.998.488,2</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S" sz="1000">
                          <a:effectLst/>
                        </a:rPr>
                        <a:t>3.117.965,0</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S" sz="1000">
                          <a:effectLst/>
                        </a:rPr>
                        <a:t>4,0</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424473049"/>
                  </a:ext>
                </a:extLst>
              </a:tr>
              <a:tr h="216685">
                <a:tc>
                  <a:txBody>
                    <a:bodyPr/>
                    <a:lstStyle/>
                    <a:p>
                      <a:pPr>
                        <a:lnSpc>
                          <a:spcPct val="115000"/>
                        </a:lnSpc>
                        <a:spcAft>
                          <a:spcPts val="0"/>
                        </a:spcAft>
                      </a:pPr>
                      <a:r>
                        <a:rPr lang="es-ES" sz="1000">
                          <a:effectLst/>
                        </a:rPr>
                        <a:t>LA RIOJA</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S" sz="1000">
                          <a:effectLst/>
                        </a:rPr>
                        <a:t>15.156,2</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S" sz="1000">
                          <a:effectLst/>
                        </a:rPr>
                        <a:t>14.247,8</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S" sz="1000">
                          <a:effectLst/>
                        </a:rPr>
                        <a:t>-6,0</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S" sz="1000">
                          <a:effectLst/>
                        </a:rPr>
                        <a:t>791.920,9</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S" sz="1000">
                          <a:effectLst/>
                        </a:rPr>
                        <a:t>848.697,8</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S" sz="1000">
                          <a:effectLst/>
                        </a:rPr>
                        <a:t>7,2</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3817570189"/>
                  </a:ext>
                </a:extLst>
              </a:tr>
              <a:tr h="216685">
                <a:tc>
                  <a:txBody>
                    <a:bodyPr/>
                    <a:lstStyle/>
                    <a:p>
                      <a:pPr>
                        <a:lnSpc>
                          <a:spcPct val="115000"/>
                        </a:lnSpc>
                        <a:spcAft>
                          <a:spcPts val="0"/>
                        </a:spcAft>
                      </a:pPr>
                      <a:r>
                        <a:rPr lang="es-ES" sz="1000">
                          <a:effectLst/>
                        </a:rPr>
                        <a:t>C.VALENCIANA</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S" sz="1000">
                          <a:effectLst/>
                        </a:rPr>
                        <a:t>292.323,4</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S" sz="1000">
                          <a:effectLst/>
                        </a:rPr>
                        <a:t>298.931,9</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S" sz="1000">
                          <a:effectLst/>
                        </a:rPr>
                        <a:t>2,3</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S" sz="1000">
                          <a:effectLst/>
                        </a:rPr>
                        <a:t>12.141.641,7</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S" sz="1000">
                          <a:effectLst/>
                        </a:rPr>
                        <a:t>12.432.265,7</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S" sz="1000" dirty="0">
                          <a:effectLst/>
                        </a:rPr>
                        <a:t>2,4</a:t>
                      </a:r>
                      <a:endParaRPr lang="es-E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3083632765"/>
                  </a:ext>
                </a:extLst>
              </a:tr>
              <a:tr h="216685">
                <a:tc>
                  <a:txBody>
                    <a:bodyPr/>
                    <a:lstStyle/>
                    <a:p>
                      <a:pPr>
                        <a:lnSpc>
                          <a:spcPct val="115000"/>
                        </a:lnSpc>
                        <a:spcAft>
                          <a:spcPts val="0"/>
                        </a:spcAft>
                      </a:pPr>
                      <a:r>
                        <a:rPr lang="es-ES" sz="1000">
                          <a:effectLst/>
                        </a:rPr>
                        <a:t>TOTAL </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S" sz="1000">
                          <a:effectLst/>
                        </a:rPr>
                        <a:t>2.364.335,5</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S" sz="1000">
                          <a:effectLst/>
                        </a:rPr>
                        <a:t>2.428.962,4</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S" sz="1200" b="1" dirty="0">
                          <a:solidFill>
                            <a:srgbClr val="FF0000"/>
                          </a:solidFill>
                          <a:effectLst/>
                        </a:rPr>
                        <a:t>2,7</a:t>
                      </a:r>
                      <a:endParaRPr lang="es-ES" sz="1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S" sz="1000">
                          <a:effectLst/>
                        </a:rPr>
                        <a:t>111.140.746,9</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S" sz="1000">
                          <a:effectLst/>
                        </a:rPr>
                        <a:t>114.199.417,5</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S" sz="1200" b="1" dirty="0">
                          <a:solidFill>
                            <a:srgbClr val="FF0000"/>
                          </a:solidFill>
                          <a:effectLst/>
                        </a:rPr>
                        <a:t>2,8</a:t>
                      </a:r>
                      <a:endParaRPr lang="es-ES" sz="1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477160700"/>
                  </a:ext>
                </a:extLst>
              </a:tr>
            </a:tbl>
          </a:graphicData>
        </a:graphic>
      </p:graphicFrame>
      <p:sp>
        <p:nvSpPr>
          <p:cNvPr id="6" name="Rectángulo 5"/>
          <p:cNvSpPr/>
          <p:nvPr/>
        </p:nvSpPr>
        <p:spPr>
          <a:xfrm>
            <a:off x="1097280" y="5787614"/>
            <a:ext cx="7734748" cy="806824"/>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400" b="0" i="0" u="none" strike="noStrike" kern="1200" cap="none" spc="0" normalizeH="0" baseline="0" noProof="0" dirty="0">
                <a:ln>
                  <a:noFill/>
                </a:ln>
                <a:solidFill>
                  <a:prstClr val="black"/>
                </a:solidFill>
                <a:effectLst/>
                <a:uLnTx/>
                <a:uFillTx/>
                <a:latin typeface="Calibri"/>
                <a:ea typeface="+mn-ea"/>
                <a:cs typeface="+mn-cs"/>
              </a:rPr>
              <a:t>Los impuestos propios han crecido un 2,7% y los ingresos tributarios un 2,8%. </a:t>
            </a:r>
          </a:p>
        </p:txBody>
      </p:sp>
    </p:spTree>
    <p:extLst>
      <p:ext uri="{BB962C8B-B14F-4D97-AF65-F5344CB8AC3E}">
        <p14:creationId xmlns:p14="http://schemas.microsoft.com/office/powerpoint/2010/main" val="26759319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1CA9F5C3-1B88-FB4A-87C8-FEDE4C1C109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9144"/>
            <a:ext cx="9144000" cy="6839712"/>
          </a:xfrm>
          <a:prstGeom prst="rect">
            <a:avLst/>
          </a:prstGeom>
        </p:spPr>
      </p:pic>
      <p:sp>
        <p:nvSpPr>
          <p:cNvPr id="3" name="CuadroTexto 2">
            <a:extLst>
              <a:ext uri="{FF2B5EF4-FFF2-40B4-BE49-F238E27FC236}">
                <a16:creationId xmlns:a16="http://schemas.microsoft.com/office/drawing/2014/main" id="{6F687A8A-74DF-43B7-8A20-5CD95B9BDE51}"/>
              </a:ext>
            </a:extLst>
          </p:cNvPr>
          <p:cNvSpPr txBox="1"/>
          <p:nvPr/>
        </p:nvSpPr>
        <p:spPr>
          <a:xfrm>
            <a:off x="1539732" y="1018780"/>
            <a:ext cx="4557010" cy="400110"/>
          </a:xfrm>
          <a:prstGeom prst="rect">
            <a:avLst/>
          </a:prstGeom>
          <a:noFill/>
        </p:spPr>
        <p:txBody>
          <a:bodyPr wrap="square" rtlCol="0">
            <a:spAutoFit/>
          </a:bodyPr>
          <a:lstStyle/>
          <a:p>
            <a:r>
              <a:rPr lang="es-ES" sz="2000" dirty="0">
                <a:solidFill>
                  <a:srgbClr val="CB4E33"/>
                </a:solidFill>
              </a:rPr>
              <a:t>Los tributos cedidos en números:</a:t>
            </a:r>
          </a:p>
        </p:txBody>
      </p:sp>
      <p:pic>
        <p:nvPicPr>
          <p:cNvPr id="6" name="Imagen 5">
            <a:extLst>
              <a:ext uri="{FF2B5EF4-FFF2-40B4-BE49-F238E27FC236}">
                <a16:creationId xmlns:a16="http://schemas.microsoft.com/office/drawing/2014/main" id="{63BD3058-8C7D-4C8F-A1A2-9C0F4B56A7D6}"/>
              </a:ext>
            </a:extLst>
          </p:cNvPr>
          <p:cNvPicPr>
            <a:picLocks noChangeAspect="1"/>
          </p:cNvPicPr>
          <p:nvPr/>
        </p:nvPicPr>
        <p:blipFill>
          <a:blip r:embed="rId3"/>
          <a:stretch>
            <a:fillRect/>
          </a:stretch>
        </p:blipFill>
        <p:spPr>
          <a:xfrm>
            <a:off x="1241212" y="1056894"/>
            <a:ext cx="628652" cy="342901"/>
          </a:xfrm>
          <a:prstGeom prst="rect">
            <a:avLst/>
          </a:prstGeom>
        </p:spPr>
      </p:pic>
      <p:pic>
        <p:nvPicPr>
          <p:cNvPr id="7" name="Imagen 6">
            <a:extLst>
              <a:ext uri="{FF2B5EF4-FFF2-40B4-BE49-F238E27FC236}">
                <a16:creationId xmlns:a16="http://schemas.microsoft.com/office/drawing/2014/main" id="{C27DCBA0-2382-47CE-B0CB-950674112CC5}"/>
              </a:ext>
            </a:extLst>
          </p:cNvPr>
          <p:cNvPicPr>
            <a:picLocks noChangeAspect="1"/>
          </p:cNvPicPr>
          <p:nvPr/>
        </p:nvPicPr>
        <p:blipFill>
          <a:blip r:embed="rId4"/>
          <a:stretch>
            <a:fillRect/>
          </a:stretch>
        </p:blipFill>
        <p:spPr>
          <a:xfrm>
            <a:off x="751401" y="1457005"/>
            <a:ext cx="7962472" cy="5302718"/>
          </a:xfrm>
          <a:prstGeom prst="rect">
            <a:avLst/>
          </a:prstGeom>
        </p:spPr>
      </p:pic>
    </p:spTree>
    <p:extLst>
      <p:ext uri="{BB962C8B-B14F-4D97-AF65-F5344CB8AC3E}">
        <p14:creationId xmlns:p14="http://schemas.microsoft.com/office/powerpoint/2010/main" val="39156414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1CA9F5C3-1B88-FB4A-87C8-FEDE4C1C109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9144"/>
            <a:ext cx="9144000" cy="6839712"/>
          </a:xfrm>
          <a:prstGeom prst="rect">
            <a:avLst/>
          </a:prstGeom>
        </p:spPr>
      </p:pic>
      <p:sp>
        <p:nvSpPr>
          <p:cNvPr id="2" name="CuadroTexto 1"/>
          <p:cNvSpPr txBox="1"/>
          <p:nvPr/>
        </p:nvSpPr>
        <p:spPr>
          <a:xfrm>
            <a:off x="1354281" y="1183187"/>
            <a:ext cx="7348655"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_tradnl" sz="1800" b="0" i="0" u="none" strike="noStrike" kern="1200" cap="none" spc="0" normalizeH="0" baseline="0" noProof="0" dirty="0">
                <a:ln>
                  <a:noFill/>
                </a:ln>
                <a:solidFill>
                  <a:srgbClr val="CB4E33"/>
                </a:solidFill>
                <a:effectLst/>
                <a:uLnTx/>
                <a:uFillTx/>
                <a:latin typeface="Calibri"/>
                <a:ea typeface="+mn-ea"/>
                <a:cs typeface="+mn-cs"/>
              </a:rPr>
              <a:t>Relación entre la recaudación por impuestos propios e ingresos tributarios. Porcentajes</a:t>
            </a:r>
          </a:p>
        </p:txBody>
      </p:sp>
      <p:graphicFrame>
        <p:nvGraphicFramePr>
          <p:cNvPr id="6" name="Gráfico 5"/>
          <p:cNvGraphicFramePr/>
          <p:nvPr/>
        </p:nvGraphicFramePr>
        <p:xfrm>
          <a:off x="1689100" y="1864920"/>
          <a:ext cx="5400040" cy="390271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103602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1CA9F5C3-1B88-FB4A-87C8-FEDE4C1C109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9144"/>
            <a:ext cx="9144000" cy="6839712"/>
          </a:xfrm>
          <a:prstGeom prst="rect">
            <a:avLst/>
          </a:prstGeom>
        </p:spPr>
      </p:pic>
      <p:sp>
        <p:nvSpPr>
          <p:cNvPr id="2" name="CuadroTexto 1"/>
          <p:cNvSpPr txBox="1"/>
          <p:nvPr/>
        </p:nvSpPr>
        <p:spPr>
          <a:xfrm>
            <a:off x="1354282" y="1183187"/>
            <a:ext cx="7294866"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srgbClr val="CB4E33"/>
                </a:solidFill>
                <a:effectLst/>
                <a:uLnTx/>
                <a:uFillTx/>
                <a:latin typeface="Calibri"/>
                <a:ea typeface="+mn-ea"/>
                <a:cs typeface="+mn-cs"/>
              </a:rPr>
              <a:t>Impuestos propios e ingresos tributarios. Números índice. 2014 = 100  </a:t>
            </a:r>
            <a:endParaRPr kumimoji="0" lang="es-ES_tradnl" sz="1800" b="0" i="0" u="none" strike="noStrike" kern="1200" cap="none" spc="0" normalizeH="0" baseline="0" noProof="0" dirty="0">
              <a:ln>
                <a:noFill/>
              </a:ln>
              <a:solidFill>
                <a:srgbClr val="CB4E33"/>
              </a:solidFill>
              <a:effectLst/>
              <a:uLnTx/>
              <a:uFillTx/>
              <a:latin typeface="Calibri"/>
              <a:ea typeface="+mn-ea"/>
              <a:cs typeface="+mn-cs"/>
            </a:endParaRPr>
          </a:p>
        </p:txBody>
      </p:sp>
      <p:graphicFrame>
        <p:nvGraphicFramePr>
          <p:cNvPr id="10" name="Gráfico 9"/>
          <p:cNvGraphicFramePr/>
          <p:nvPr/>
        </p:nvGraphicFramePr>
        <p:xfrm>
          <a:off x="1871979" y="1834197"/>
          <a:ext cx="6077921" cy="41793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1410074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1CA9F5C3-1B88-FB4A-87C8-FEDE4C1C109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9144"/>
            <a:ext cx="9144000" cy="6839712"/>
          </a:xfrm>
          <a:prstGeom prst="rect">
            <a:avLst/>
          </a:prstGeom>
        </p:spPr>
      </p:pic>
      <p:sp>
        <p:nvSpPr>
          <p:cNvPr id="2" name="CuadroTexto 1"/>
          <p:cNvSpPr txBox="1"/>
          <p:nvPr/>
        </p:nvSpPr>
        <p:spPr>
          <a:xfrm>
            <a:off x="1278977" y="998521"/>
            <a:ext cx="7144259"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srgbClr val="CB4E33"/>
                </a:solidFill>
                <a:effectLst/>
                <a:uLnTx/>
                <a:uFillTx/>
                <a:latin typeface="Calibri"/>
                <a:ea typeface="+mn-ea"/>
                <a:cs typeface="+mn-cs"/>
              </a:rPr>
              <a:t>Ingresos tributarios por habitante. 2019. Euros </a:t>
            </a:r>
            <a:endParaRPr kumimoji="0" lang="es-ES_tradnl" sz="1800" b="0" i="0" u="none" strike="noStrike" kern="1200" cap="none" spc="0" normalizeH="0" baseline="0" noProof="0" dirty="0">
              <a:ln>
                <a:noFill/>
              </a:ln>
              <a:solidFill>
                <a:srgbClr val="CB4E33"/>
              </a:solidFill>
              <a:effectLst/>
              <a:uLnTx/>
              <a:uFillTx/>
              <a:latin typeface="Calibri"/>
              <a:ea typeface="+mn-ea"/>
              <a:cs typeface="+mn-cs"/>
            </a:endParaRPr>
          </a:p>
        </p:txBody>
      </p:sp>
      <p:graphicFrame>
        <p:nvGraphicFramePr>
          <p:cNvPr id="6" name="Gráfico 5"/>
          <p:cNvGraphicFramePr/>
          <p:nvPr/>
        </p:nvGraphicFramePr>
        <p:xfrm>
          <a:off x="1194248" y="1209579"/>
          <a:ext cx="5400040" cy="2898775"/>
        </p:xfrm>
        <a:graphic>
          <a:graphicData uri="http://schemas.openxmlformats.org/drawingml/2006/chart">
            <c:chart xmlns:c="http://schemas.openxmlformats.org/drawingml/2006/chart" xmlns:r="http://schemas.openxmlformats.org/officeDocument/2006/relationships" r:id="rId3"/>
          </a:graphicData>
        </a:graphic>
      </p:graphicFrame>
      <p:sp>
        <p:nvSpPr>
          <p:cNvPr id="9" name="CuadroTexto 8"/>
          <p:cNvSpPr txBox="1"/>
          <p:nvPr/>
        </p:nvSpPr>
        <p:spPr>
          <a:xfrm>
            <a:off x="871979" y="3992963"/>
            <a:ext cx="7144259"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srgbClr val="CB4E33"/>
                </a:solidFill>
                <a:effectLst/>
                <a:uLnTx/>
                <a:uFillTx/>
                <a:latin typeface="Calibri"/>
                <a:ea typeface="+mn-ea"/>
                <a:cs typeface="+mn-cs"/>
              </a:rPr>
              <a:t>Impuestos propios por habitante. 2019. Euros </a:t>
            </a:r>
            <a:endParaRPr kumimoji="0" lang="es-ES_tradnl" sz="1800" b="0" i="0" u="none" strike="noStrike" kern="1200" cap="none" spc="0" normalizeH="0" baseline="0" noProof="0" dirty="0">
              <a:ln>
                <a:noFill/>
              </a:ln>
              <a:solidFill>
                <a:srgbClr val="CB4E33"/>
              </a:solidFill>
              <a:effectLst/>
              <a:uLnTx/>
              <a:uFillTx/>
              <a:latin typeface="Calibri"/>
              <a:ea typeface="+mn-ea"/>
              <a:cs typeface="+mn-cs"/>
            </a:endParaRPr>
          </a:p>
        </p:txBody>
      </p:sp>
      <p:graphicFrame>
        <p:nvGraphicFramePr>
          <p:cNvPr id="10" name="Gráfico 9"/>
          <p:cNvGraphicFramePr/>
          <p:nvPr/>
        </p:nvGraphicFramePr>
        <p:xfrm>
          <a:off x="1075508" y="4208127"/>
          <a:ext cx="6444087" cy="264072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0622785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1CA9F5C3-1B88-FB4A-87C8-FEDE4C1C109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9144"/>
            <a:ext cx="9144000" cy="6839712"/>
          </a:xfrm>
          <a:prstGeom prst="rect">
            <a:avLst/>
          </a:prstGeom>
        </p:spPr>
      </p:pic>
      <p:graphicFrame>
        <p:nvGraphicFramePr>
          <p:cNvPr id="6" name="Gráfico 5"/>
          <p:cNvGraphicFramePr/>
          <p:nvPr/>
        </p:nvGraphicFramePr>
        <p:xfrm>
          <a:off x="581062" y="904558"/>
          <a:ext cx="4421244" cy="266698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Gráfico 8"/>
          <p:cNvGraphicFramePr/>
          <p:nvPr/>
        </p:nvGraphicFramePr>
        <p:xfrm>
          <a:off x="5002306" y="1096160"/>
          <a:ext cx="3818965" cy="260985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Gráfico 9"/>
          <p:cNvGraphicFramePr/>
          <p:nvPr/>
        </p:nvGraphicFramePr>
        <p:xfrm>
          <a:off x="581062" y="3771362"/>
          <a:ext cx="4614882" cy="2743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Gráfico 10"/>
          <p:cNvGraphicFramePr/>
          <p:nvPr/>
        </p:nvGraphicFramePr>
        <p:xfrm>
          <a:off x="5376134" y="3785462"/>
          <a:ext cx="3587675" cy="2367911"/>
        </p:xfrm>
        <a:graphic>
          <a:graphicData uri="http://schemas.openxmlformats.org/drawingml/2006/chart">
            <c:chart xmlns:c="http://schemas.openxmlformats.org/drawingml/2006/chart" xmlns:r="http://schemas.openxmlformats.org/officeDocument/2006/relationships" r:id="rId6"/>
          </a:graphicData>
        </a:graphic>
      </p:graphicFrame>
      <p:sp>
        <p:nvSpPr>
          <p:cNvPr id="3" name="Rectángulo 2"/>
          <p:cNvSpPr/>
          <p:nvPr/>
        </p:nvSpPr>
        <p:spPr>
          <a:xfrm>
            <a:off x="688489" y="770087"/>
            <a:ext cx="8132782" cy="246621"/>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srgbClr val="CB4E33"/>
                </a:solidFill>
                <a:effectLst/>
                <a:uLnTx/>
                <a:uFillTx/>
                <a:latin typeface="Calibri"/>
                <a:ea typeface="+mn-ea"/>
                <a:cs typeface="+mn-cs"/>
              </a:rPr>
              <a:t>Relación entre impuestos propios </a:t>
            </a:r>
          </a:p>
        </p:txBody>
      </p:sp>
    </p:spTree>
    <p:extLst>
      <p:ext uri="{BB962C8B-B14F-4D97-AF65-F5344CB8AC3E}">
        <p14:creationId xmlns:p14="http://schemas.microsoft.com/office/powerpoint/2010/main" val="379168876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1CA9F5C3-1B88-FB4A-87C8-FEDE4C1C109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9144"/>
            <a:ext cx="9144000" cy="6839712"/>
          </a:xfrm>
          <a:prstGeom prst="rect">
            <a:avLst/>
          </a:prstGeom>
        </p:spPr>
      </p:pic>
      <p:sp>
        <p:nvSpPr>
          <p:cNvPr id="2" name="CuadroTexto 1"/>
          <p:cNvSpPr txBox="1"/>
          <p:nvPr/>
        </p:nvSpPr>
        <p:spPr>
          <a:xfrm>
            <a:off x="1354282" y="1183187"/>
            <a:ext cx="7596080"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dirty="0">
                <a:ln>
                  <a:noFill/>
                </a:ln>
                <a:solidFill>
                  <a:srgbClr val="CB4E33"/>
                </a:solidFill>
                <a:effectLst/>
                <a:uLnTx/>
                <a:uFillTx/>
                <a:latin typeface="Calibri"/>
                <a:ea typeface="+mn-ea"/>
                <a:cs typeface="+mn-cs"/>
              </a:rPr>
              <a:t>Recaudación procedente de impuestos ambientales. 2019. Porcentajes </a:t>
            </a:r>
            <a:endParaRPr kumimoji="0" lang="es-ES_tradnl" sz="1800" b="1" i="0" u="none" strike="noStrike" kern="1200" cap="none" spc="0" normalizeH="0" baseline="0" noProof="0" dirty="0">
              <a:ln>
                <a:noFill/>
              </a:ln>
              <a:solidFill>
                <a:srgbClr val="CB4E33"/>
              </a:solidFill>
              <a:effectLst/>
              <a:uLnTx/>
              <a:uFillTx/>
              <a:latin typeface="Calibri"/>
              <a:ea typeface="+mn-ea"/>
              <a:cs typeface="+mn-cs"/>
            </a:endParaRPr>
          </a:p>
        </p:txBody>
      </p:sp>
      <p:graphicFrame>
        <p:nvGraphicFramePr>
          <p:cNvPr id="9" name="Gráfico 8"/>
          <p:cNvGraphicFramePr/>
          <p:nvPr/>
        </p:nvGraphicFramePr>
        <p:xfrm>
          <a:off x="1916429" y="1640205"/>
          <a:ext cx="5743015" cy="406134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2184089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1CA9F5C3-1B88-FB4A-87C8-FEDE4C1C109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9144"/>
            <a:ext cx="9144000" cy="6839712"/>
          </a:xfrm>
          <a:prstGeom prst="rect">
            <a:avLst/>
          </a:prstGeom>
        </p:spPr>
      </p:pic>
      <p:sp>
        <p:nvSpPr>
          <p:cNvPr id="2" name="CuadroTexto 1"/>
          <p:cNvSpPr txBox="1"/>
          <p:nvPr/>
        </p:nvSpPr>
        <p:spPr>
          <a:xfrm>
            <a:off x="1354282" y="1183187"/>
            <a:ext cx="4729446"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srgbClr val="CB4E33"/>
                </a:solidFill>
                <a:effectLst/>
                <a:uLnTx/>
                <a:uFillTx/>
                <a:latin typeface="Calibri"/>
                <a:ea typeface="+mn-ea"/>
                <a:cs typeface="+mn-cs"/>
              </a:rPr>
              <a:t>Resumen</a:t>
            </a:r>
            <a:endParaRPr kumimoji="0" lang="es-ES_tradnl" sz="1800" b="0" i="0" u="none" strike="noStrike" kern="1200" cap="none" spc="0" normalizeH="0" baseline="0" noProof="0" dirty="0">
              <a:ln>
                <a:noFill/>
              </a:ln>
              <a:solidFill>
                <a:srgbClr val="CB4E33"/>
              </a:solidFill>
              <a:effectLst/>
              <a:uLnTx/>
              <a:uFillTx/>
              <a:latin typeface="Calibri"/>
              <a:ea typeface="+mn-ea"/>
              <a:cs typeface="+mn-cs"/>
            </a:endParaRPr>
          </a:p>
        </p:txBody>
      </p:sp>
      <p:sp>
        <p:nvSpPr>
          <p:cNvPr id="8" name="CuadroTexto 7"/>
          <p:cNvSpPr txBox="1"/>
          <p:nvPr/>
        </p:nvSpPr>
        <p:spPr>
          <a:xfrm>
            <a:off x="1847940" y="1796383"/>
            <a:ext cx="6385810" cy="3643818"/>
          </a:xfrm>
          <a:prstGeom prst="rect">
            <a:avLst/>
          </a:prstGeom>
          <a:noFill/>
        </p:spPr>
        <p:txBody>
          <a:bodyPr wrap="square" rtlCol="0">
            <a:spAutoFit/>
          </a:bodyPr>
          <a:lstStyle/>
          <a:p>
            <a:pPr marL="158010" marR="6516" lvl="0" indent="-147693" algn="just" defTabSz="457200" rtl="0" eaLnBrk="1" fontAlgn="auto" latinLnBrk="0" hangingPunct="1">
              <a:lnSpc>
                <a:spcPct val="120000"/>
              </a:lnSpc>
              <a:spcBef>
                <a:spcPts val="81"/>
              </a:spcBef>
              <a:spcAft>
                <a:spcPts val="0"/>
              </a:spcAft>
              <a:buClrTx/>
              <a:buSzTx/>
              <a:buFont typeface="Arial"/>
              <a:buChar char="•"/>
              <a:tabLst>
                <a:tab pos="158553" algn="l"/>
              </a:tabLst>
              <a:defRPr/>
            </a:pPr>
            <a:r>
              <a:rPr kumimoji="0" lang="es-ES" sz="1600" b="0" i="0" u="none" strike="noStrike" kern="1200" cap="none" spc="0" normalizeH="0" baseline="0" noProof="0" dirty="0">
                <a:ln>
                  <a:noFill/>
                </a:ln>
                <a:solidFill>
                  <a:prstClr val="black"/>
                </a:solidFill>
                <a:effectLst/>
                <a:uLnTx/>
                <a:uFillTx/>
                <a:latin typeface="Calibri"/>
                <a:ea typeface="+mn-ea"/>
                <a:cs typeface="Calibri"/>
              </a:rPr>
              <a:t>Los </a:t>
            </a:r>
            <a:r>
              <a:rPr kumimoji="0" lang="es-ES" sz="1600" b="0" i="0" u="none" strike="noStrike" kern="1200" cap="none" spc="-9" normalizeH="0" baseline="0" noProof="0" dirty="0">
                <a:ln>
                  <a:noFill/>
                </a:ln>
                <a:solidFill>
                  <a:prstClr val="black"/>
                </a:solidFill>
                <a:effectLst/>
                <a:uLnTx/>
                <a:uFillTx/>
                <a:latin typeface="Calibri"/>
                <a:ea typeface="+mn-ea"/>
                <a:cs typeface="Calibri"/>
              </a:rPr>
              <a:t>impuestos </a:t>
            </a:r>
            <a:r>
              <a:rPr kumimoji="0" lang="es-ES" sz="1600" b="0" i="0" u="none" strike="noStrike" kern="1200" cap="none" spc="-4" normalizeH="0" baseline="0" noProof="0" dirty="0">
                <a:ln>
                  <a:noFill/>
                </a:ln>
                <a:solidFill>
                  <a:prstClr val="black"/>
                </a:solidFill>
                <a:effectLst/>
                <a:uLnTx/>
                <a:uFillTx/>
                <a:latin typeface="Calibri"/>
                <a:ea typeface="+mn-ea"/>
                <a:cs typeface="Calibri"/>
              </a:rPr>
              <a:t>propios </a:t>
            </a:r>
            <a:r>
              <a:rPr kumimoji="0" lang="es-ES" sz="1600" b="0" i="0" u="none" strike="noStrike" kern="1200" cap="none" spc="-13" normalizeH="0" baseline="0" noProof="0" dirty="0">
                <a:ln>
                  <a:noFill/>
                </a:ln>
                <a:solidFill>
                  <a:prstClr val="black"/>
                </a:solidFill>
                <a:effectLst/>
                <a:uLnTx/>
                <a:uFillTx/>
                <a:latin typeface="Calibri"/>
                <a:ea typeface="+mn-ea"/>
                <a:cs typeface="Calibri"/>
              </a:rPr>
              <a:t>representan </a:t>
            </a:r>
            <a:r>
              <a:rPr kumimoji="0" lang="es-ES" sz="1600" b="0" i="0" u="none" strike="noStrike" kern="1200" cap="none" spc="-9" normalizeH="0" baseline="0" noProof="0" dirty="0">
                <a:ln>
                  <a:noFill/>
                </a:ln>
                <a:solidFill>
                  <a:prstClr val="black"/>
                </a:solidFill>
                <a:effectLst/>
                <a:uLnTx/>
                <a:uFillTx/>
                <a:latin typeface="Calibri"/>
                <a:ea typeface="+mn-ea"/>
                <a:cs typeface="Calibri"/>
              </a:rPr>
              <a:t>solamente </a:t>
            </a:r>
            <a:r>
              <a:rPr kumimoji="0" lang="es-ES" sz="1600" b="0" i="0" u="none" strike="noStrike" kern="1200" cap="none" spc="0" normalizeH="0" baseline="0" noProof="0" dirty="0">
                <a:ln>
                  <a:noFill/>
                </a:ln>
                <a:solidFill>
                  <a:prstClr val="black"/>
                </a:solidFill>
                <a:effectLst/>
                <a:uLnTx/>
                <a:uFillTx/>
                <a:latin typeface="Calibri"/>
                <a:ea typeface="+mn-ea"/>
                <a:cs typeface="Calibri"/>
              </a:rPr>
              <a:t>el </a:t>
            </a:r>
            <a:r>
              <a:rPr kumimoji="0" lang="es-ES" sz="1600" b="1" i="0" u="none" strike="noStrike" kern="1200" cap="none" spc="0" normalizeH="0" baseline="0" noProof="0" dirty="0">
                <a:ln>
                  <a:noFill/>
                </a:ln>
                <a:solidFill>
                  <a:prstClr val="black"/>
                </a:solidFill>
                <a:effectLst/>
                <a:uLnTx/>
                <a:uFillTx/>
                <a:latin typeface="Calibri"/>
                <a:ea typeface="+mn-ea"/>
                <a:cs typeface="Calibri"/>
              </a:rPr>
              <a:t>2,1 </a:t>
            </a:r>
            <a:r>
              <a:rPr kumimoji="0" lang="es-ES" sz="1600" b="1" i="0" u="none" strike="noStrike" kern="1200" cap="none" spc="-4" normalizeH="0" baseline="0" noProof="0" dirty="0">
                <a:ln>
                  <a:noFill/>
                </a:ln>
                <a:solidFill>
                  <a:prstClr val="black"/>
                </a:solidFill>
                <a:effectLst/>
                <a:uLnTx/>
                <a:uFillTx/>
                <a:latin typeface="Calibri"/>
                <a:ea typeface="+mn-ea"/>
                <a:cs typeface="Calibri"/>
              </a:rPr>
              <a:t>por </a:t>
            </a:r>
            <a:r>
              <a:rPr kumimoji="0" lang="es-ES" sz="1600" b="1" i="0" u="none" strike="noStrike" kern="1200" cap="none" spc="4" normalizeH="0" baseline="0" noProof="0" dirty="0">
                <a:ln>
                  <a:noFill/>
                </a:ln>
                <a:solidFill>
                  <a:prstClr val="black"/>
                </a:solidFill>
                <a:effectLst/>
                <a:uLnTx/>
                <a:uFillTx/>
                <a:latin typeface="Calibri"/>
                <a:ea typeface="+mn-ea"/>
                <a:cs typeface="Calibri"/>
              </a:rPr>
              <a:t>100 </a:t>
            </a:r>
            <a:r>
              <a:rPr kumimoji="0" lang="es-ES" sz="1600" b="0" i="0" u="none" strike="noStrike" kern="1200" cap="none" spc="0" normalizeH="0" baseline="0" noProof="0" dirty="0">
                <a:ln>
                  <a:noFill/>
                </a:ln>
                <a:solidFill>
                  <a:prstClr val="black"/>
                </a:solidFill>
                <a:effectLst/>
                <a:uLnTx/>
                <a:uFillTx/>
                <a:latin typeface="Calibri"/>
                <a:ea typeface="+mn-ea"/>
                <a:cs typeface="Calibri"/>
              </a:rPr>
              <a:t>de </a:t>
            </a:r>
            <a:r>
              <a:rPr kumimoji="0" lang="es-ES" sz="1600" b="0" i="0" u="none" strike="noStrike" kern="1200" cap="none" spc="-9" normalizeH="0" baseline="0" noProof="0" dirty="0">
                <a:ln>
                  <a:noFill/>
                </a:ln>
                <a:solidFill>
                  <a:prstClr val="black"/>
                </a:solidFill>
                <a:effectLst/>
                <a:uLnTx/>
                <a:uFillTx/>
                <a:latin typeface="Calibri"/>
                <a:ea typeface="+mn-ea"/>
                <a:cs typeface="Calibri"/>
              </a:rPr>
              <a:t>la  </a:t>
            </a:r>
            <a:r>
              <a:rPr kumimoji="0" lang="es-ES" sz="1600" b="0" i="0" u="none" strike="noStrike" kern="1200" cap="none" spc="-4" normalizeH="0" baseline="0" noProof="0" dirty="0">
                <a:ln>
                  <a:noFill/>
                </a:ln>
                <a:solidFill>
                  <a:prstClr val="black"/>
                </a:solidFill>
                <a:effectLst/>
                <a:uLnTx/>
                <a:uFillTx/>
                <a:latin typeface="Calibri"/>
                <a:ea typeface="+mn-ea"/>
                <a:cs typeface="Calibri"/>
              </a:rPr>
              <a:t>recaudación tributaria </a:t>
            </a:r>
            <a:r>
              <a:rPr kumimoji="0" lang="es-ES" sz="1600" b="0" i="0" u="none" strike="noStrike" kern="1200" cap="none" spc="-9" normalizeH="0" baseline="0" noProof="0" dirty="0">
                <a:ln>
                  <a:noFill/>
                </a:ln>
                <a:solidFill>
                  <a:prstClr val="black"/>
                </a:solidFill>
                <a:effectLst/>
                <a:uLnTx/>
                <a:uFillTx/>
                <a:latin typeface="Calibri"/>
                <a:ea typeface="+mn-ea"/>
                <a:cs typeface="Calibri"/>
              </a:rPr>
              <a:t>en </a:t>
            </a:r>
            <a:r>
              <a:rPr kumimoji="0" lang="es-ES" sz="1600" b="0" i="0" u="none" strike="noStrike" kern="1200" cap="none" spc="-4" normalizeH="0" baseline="0" noProof="0" dirty="0">
                <a:ln>
                  <a:noFill/>
                </a:ln>
                <a:solidFill>
                  <a:prstClr val="black"/>
                </a:solidFill>
                <a:effectLst/>
                <a:uLnTx/>
                <a:uFillTx/>
                <a:latin typeface="Calibri"/>
                <a:ea typeface="+mn-ea"/>
                <a:cs typeface="Calibri"/>
              </a:rPr>
              <a:t>2019, por </a:t>
            </a:r>
            <a:r>
              <a:rPr kumimoji="0" lang="es-ES" sz="1600" b="0" i="0" u="none" strike="noStrike" kern="1200" cap="none" spc="0" normalizeH="0" baseline="0" noProof="0" dirty="0">
                <a:ln>
                  <a:noFill/>
                </a:ln>
                <a:solidFill>
                  <a:prstClr val="black"/>
                </a:solidFill>
                <a:effectLst/>
                <a:uLnTx/>
                <a:uFillTx/>
                <a:latin typeface="Calibri"/>
                <a:ea typeface="+mn-ea"/>
                <a:cs typeface="Calibri"/>
              </a:rPr>
              <a:t>lo </a:t>
            </a:r>
            <a:r>
              <a:rPr kumimoji="0" lang="es-ES" sz="1600" b="0" i="0" u="none" strike="noStrike" kern="1200" cap="none" spc="-4" normalizeH="0" baseline="0" noProof="0" dirty="0">
                <a:ln>
                  <a:noFill/>
                </a:ln>
                <a:solidFill>
                  <a:prstClr val="black"/>
                </a:solidFill>
                <a:effectLst/>
                <a:uLnTx/>
                <a:uFillTx/>
                <a:latin typeface="Calibri"/>
                <a:ea typeface="+mn-ea"/>
                <a:cs typeface="Calibri"/>
              </a:rPr>
              <a:t>que siguen siendo una escasa </a:t>
            </a:r>
            <a:r>
              <a:rPr kumimoji="0" lang="es-ES" sz="1600" b="0" i="0" u="none" strike="noStrike" kern="1200" cap="none" spc="-9" normalizeH="0" baseline="0" noProof="0" dirty="0">
                <a:ln>
                  <a:noFill/>
                </a:ln>
                <a:solidFill>
                  <a:prstClr val="black"/>
                </a:solidFill>
                <a:effectLst/>
                <a:uLnTx/>
                <a:uFillTx/>
                <a:latin typeface="Calibri"/>
                <a:ea typeface="+mn-ea"/>
                <a:cs typeface="Calibri"/>
              </a:rPr>
              <a:t>fuente  </a:t>
            </a:r>
            <a:r>
              <a:rPr kumimoji="0" lang="es-ES" sz="1600" b="0" i="0" u="none" strike="noStrike" kern="1200" cap="none" spc="0" normalizeH="0" baseline="0" noProof="0" dirty="0">
                <a:ln>
                  <a:noFill/>
                </a:ln>
                <a:solidFill>
                  <a:prstClr val="black"/>
                </a:solidFill>
                <a:effectLst/>
                <a:uLnTx/>
                <a:uFillTx/>
                <a:latin typeface="Calibri"/>
                <a:ea typeface="+mn-ea"/>
                <a:cs typeface="Calibri"/>
              </a:rPr>
              <a:t>de </a:t>
            </a:r>
            <a:r>
              <a:rPr kumimoji="0" lang="es-ES" sz="1600" b="0" i="0" u="none" strike="noStrike" kern="1200" cap="none" spc="-4" normalizeH="0" baseline="0" noProof="0" dirty="0">
                <a:ln>
                  <a:noFill/>
                </a:ln>
                <a:solidFill>
                  <a:prstClr val="black"/>
                </a:solidFill>
                <a:effectLst/>
                <a:uLnTx/>
                <a:uFillTx/>
                <a:latin typeface="Calibri"/>
                <a:ea typeface="+mn-ea"/>
                <a:cs typeface="Calibri"/>
              </a:rPr>
              <a:t>financiación </a:t>
            </a:r>
            <a:r>
              <a:rPr kumimoji="0" lang="es-ES" sz="1600" b="0" i="0" u="none" strike="noStrike" kern="1200" cap="none" spc="-13" normalizeH="0" baseline="0" noProof="0" dirty="0">
                <a:ln>
                  <a:noFill/>
                </a:ln>
                <a:solidFill>
                  <a:prstClr val="black"/>
                </a:solidFill>
                <a:effectLst/>
                <a:uLnTx/>
                <a:uFillTx/>
                <a:latin typeface="Calibri"/>
                <a:ea typeface="+mn-ea"/>
                <a:cs typeface="Calibri"/>
              </a:rPr>
              <a:t>para </a:t>
            </a:r>
            <a:r>
              <a:rPr kumimoji="0" lang="es-ES" sz="1600" b="0" i="0" u="none" strike="noStrike" kern="1200" cap="none" spc="-9" normalizeH="0" baseline="0" noProof="0" dirty="0">
                <a:ln>
                  <a:noFill/>
                </a:ln>
                <a:solidFill>
                  <a:prstClr val="black"/>
                </a:solidFill>
                <a:effectLst/>
                <a:uLnTx/>
                <a:uFillTx/>
                <a:latin typeface="Calibri"/>
                <a:ea typeface="+mn-ea"/>
                <a:cs typeface="Calibri"/>
              </a:rPr>
              <a:t>las </a:t>
            </a:r>
            <a:r>
              <a:rPr kumimoji="0" lang="es-ES" sz="1600" b="0" i="0" u="none" strike="noStrike" kern="1200" cap="none" spc="-4" normalizeH="0" baseline="0" noProof="0" dirty="0">
                <a:ln>
                  <a:noFill/>
                </a:ln>
                <a:solidFill>
                  <a:prstClr val="black"/>
                </a:solidFill>
                <a:effectLst/>
                <a:uLnTx/>
                <a:uFillTx/>
                <a:latin typeface="Calibri"/>
                <a:ea typeface="+mn-ea"/>
                <a:cs typeface="Calibri"/>
              </a:rPr>
              <a:t>autonomías. La recaudación por </a:t>
            </a:r>
            <a:r>
              <a:rPr kumimoji="0" lang="es-ES" sz="1600" b="0" i="0" u="none" strike="noStrike" kern="1200" cap="none" spc="-9" normalizeH="0" baseline="0" noProof="0" dirty="0">
                <a:ln>
                  <a:noFill/>
                </a:ln>
                <a:solidFill>
                  <a:prstClr val="black"/>
                </a:solidFill>
                <a:effectLst/>
                <a:uLnTx/>
                <a:uFillTx/>
                <a:latin typeface="Calibri"/>
                <a:ea typeface="+mn-ea"/>
                <a:cs typeface="Calibri"/>
              </a:rPr>
              <a:t>impuestos propios  </a:t>
            </a:r>
            <a:r>
              <a:rPr kumimoji="0" lang="es-ES" sz="1600" b="0" i="0" u="none" strike="noStrike" kern="1200" cap="none" spc="0" normalizeH="0" baseline="0" noProof="0" dirty="0">
                <a:ln>
                  <a:noFill/>
                </a:ln>
                <a:solidFill>
                  <a:prstClr val="black"/>
                </a:solidFill>
                <a:effectLst/>
                <a:uLnTx/>
                <a:uFillTx/>
                <a:latin typeface="Calibri"/>
                <a:ea typeface="+mn-ea"/>
                <a:cs typeface="Calibri"/>
              </a:rPr>
              <a:t>ha </a:t>
            </a:r>
            <a:r>
              <a:rPr kumimoji="0" lang="es-ES" sz="1600" b="0" i="0" u="none" strike="noStrike" kern="1200" cap="none" spc="-9" normalizeH="0" baseline="0" noProof="0" dirty="0">
                <a:ln>
                  <a:noFill/>
                </a:ln>
                <a:solidFill>
                  <a:prstClr val="black"/>
                </a:solidFill>
                <a:effectLst/>
                <a:uLnTx/>
                <a:uFillTx/>
                <a:latin typeface="Calibri"/>
                <a:ea typeface="+mn-ea"/>
                <a:cs typeface="Calibri"/>
              </a:rPr>
              <a:t>aumentado </a:t>
            </a:r>
            <a:r>
              <a:rPr kumimoji="0" lang="es-ES" sz="1600" b="0" i="0" u="none" strike="noStrike" kern="1200" cap="none" spc="0" normalizeH="0" baseline="0" noProof="0" dirty="0">
                <a:ln>
                  <a:noFill/>
                </a:ln>
                <a:solidFill>
                  <a:prstClr val="black"/>
                </a:solidFill>
                <a:effectLst/>
                <a:uLnTx/>
                <a:uFillTx/>
                <a:latin typeface="Calibri"/>
                <a:ea typeface="+mn-ea"/>
                <a:cs typeface="Calibri"/>
              </a:rPr>
              <a:t>en </a:t>
            </a:r>
            <a:r>
              <a:rPr kumimoji="0" lang="es-ES" sz="1600" b="0" i="0" u="none" strike="noStrike" kern="1200" cap="none" spc="4" normalizeH="0" baseline="0" noProof="0" dirty="0">
                <a:ln>
                  <a:noFill/>
                </a:ln>
                <a:solidFill>
                  <a:prstClr val="black"/>
                </a:solidFill>
                <a:effectLst/>
                <a:uLnTx/>
                <a:uFillTx/>
                <a:latin typeface="Calibri"/>
                <a:ea typeface="+mn-ea"/>
                <a:cs typeface="Calibri"/>
              </a:rPr>
              <a:t>64,6 </a:t>
            </a:r>
            <a:r>
              <a:rPr kumimoji="0" lang="es-ES" sz="1600" b="0" i="0" u="none" strike="noStrike" kern="1200" cap="none" spc="-4" normalizeH="0" baseline="0" noProof="0" dirty="0">
                <a:ln>
                  <a:noFill/>
                </a:ln>
                <a:solidFill>
                  <a:prstClr val="black"/>
                </a:solidFill>
                <a:effectLst/>
                <a:uLnTx/>
                <a:uFillTx/>
                <a:latin typeface="Calibri"/>
                <a:ea typeface="+mn-ea"/>
                <a:cs typeface="Calibri"/>
              </a:rPr>
              <a:t>millones </a:t>
            </a:r>
            <a:r>
              <a:rPr kumimoji="0" lang="es-ES" sz="1600" b="0" i="0" u="none" strike="noStrike" kern="1200" cap="none" spc="-9" normalizeH="0" baseline="0" noProof="0" dirty="0">
                <a:ln>
                  <a:noFill/>
                </a:ln>
                <a:solidFill>
                  <a:prstClr val="black"/>
                </a:solidFill>
                <a:effectLst/>
                <a:uLnTx/>
                <a:uFillTx/>
                <a:latin typeface="Calibri"/>
                <a:ea typeface="+mn-ea"/>
                <a:cs typeface="Calibri"/>
              </a:rPr>
              <a:t>de euros </a:t>
            </a:r>
            <a:r>
              <a:rPr kumimoji="0" lang="es-ES" sz="1600" b="0" i="0" u="none" strike="noStrike" kern="1200" cap="none" spc="0" normalizeH="0" baseline="0" noProof="0" dirty="0">
                <a:ln>
                  <a:noFill/>
                </a:ln>
                <a:solidFill>
                  <a:prstClr val="black"/>
                </a:solidFill>
                <a:effectLst/>
                <a:uLnTx/>
                <a:uFillTx/>
                <a:latin typeface="Calibri"/>
                <a:ea typeface="+mn-ea"/>
                <a:cs typeface="Calibri"/>
              </a:rPr>
              <a:t>en </a:t>
            </a:r>
            <a:r>
              <a:rPr kumimoji="0" lang="es-ES" sz="1600" b="0" i="0" u="none" strike="noStrike" kern="1200" cap="none" spc="4" normalizeH="0" baseline="0" noProof="0" dirty="0">
                <a:ln>
                  <a:noFill/>
                </a:ln>
                <a:solidFill>
                  <a:prstClr val="black"/>
                </a:solidFill>
                <a:effectLst/>
                <a:uLnTx/>
                <a:uFillTx/>
                <a:latin typeface="Calibri"/>
                <a:ea typeface="+mn-ea"/>
                <a:cs typeface="Calibri"/>
              </a:rPr>
              <a:t>2019 </a:t>
            </a:r>
            <a:r>
              <a:rPr kumimoji="0" lang="es-ES" sz="1600" b="0" i="0" u="none" strike="noStrike" kern="1200" cap="none" spc="-9" normalizeH="0" baseline="0" noProof="0" dirty="0">
                <a:ln>
                  <a:noFill/>
                </a:ln>
                <a:solidFill>
                  <a:prstClr val="black"/>
                </a:solidFill>
                <a:effectLst/>
                <a:uLnTx/>
                <a:uFillTx/>
                <a:latin typeface="Calibri"/>
                <a:ea typeface="+mn-ea"/>
                <a:cs typeface="Calibri"/>
              </a:rPr>
              <a:t>con respecto </a:t>
            </a:r>
            <a:r>
              <a:rPr kumimoji="0" lang="es-ES" sz="1600" b="0" i="0" u="none" strike="noStrike" kern="1200" cap="none" spc="0" normalizeH="0" baseline="0" noProof="0" dirty="0">
                <a:ln>
                  <a:noFill/>
                </a:ln>
                <a:solidFill>
                  <a:prstClr val="black"/>
                </a:solidFill>
                <a:effectLst/>
                <a:uLnTx/>
                <a:uFillTx/>
                <a:latin typeface="Calibri"/>
                <a:ea typeface="+mn-ea"/>
                <a:cs typeface="Calibri"/>
              </a:rPr>
              <a:t>a</a:t>
            </a:r>
            <a:r>
              <a:rPr kumimoji="0" lang="es-ES" sz="1600" b="0" i="0" u="none" strike="noStrike" kern="1200" cap="none" spc="-13" normalizeH="0" baseline="0" noProof="0" dirty="0">
                <a:ln>
                  <a:noFill/>
                </a:ln>
                <a:solidFill>
                  <a:prstClr val="black"/>
                </a:solidFill>
                <a:effectLst/>
                <a:uLnTx/>
                <a:uFillTx/>
                <a:latin typeface="Calibri"/>
                <a:ea typeface="+mn-ea"/>
                <a:cs typeface="Calibri"/>
              </a:rPr>
              <a:t> </a:t>
            </a:r>
            <a:r>
              <a:rPr kumimoji="0" lang="es-ES" sz="1600" b="0" i="0" u="none" strike="noStrike" kern="1200" cap="none" spc="4" normalizeH="0" baseline="0" noProof="0" dirty="0">
                <a:ln>
                  <a:noFill/>
                </a:ln>
                <a:solidFill>
                  <a:prstClr val="black"/>
                </a:solidFill>
                <a:effectLst/>
                <a:uLnTx/>
                <a:uFillTx/>
                <a:latin typeface="Calibri"/>
                <a:ea typeface="+mn-ea"/>
                <a:cs typeface="Calibri"/>
              </a:rPr>
              <a:t>2018.</a:t>
            </a:r>
          </a:p>
          <a:p>
            <a:pPr marL="158010" marR="6516" lvl="0" indent="-147693" algn="just" defTabSz="457200" rtl="0" eaLnBrk="1" fontAlgn="auto" latinLnBrk="0" hangingPunct="1">
              <a:lnSpc>
                <a:spcPct val="120000"/>
              </a:lnSpc>
              <a:spcBef>
                <a:spcPts val="81"/>
              </a:spcBef>
              <a:spcAft>
                <a:spcPts val="0"/>
              </a:spcAft>
              <a:buClrTx/>
              <a:buSzTx/>
              <a:buFont typeface="Arial"/>
              <a:buChar char="•"/>
              <a:tabLst>
                <a:tab pos="158553" algn="l"/>
              </a:tabLst>
              <a:defRPr/>
            </a:pPr>
            <a:r>
              <a:rPr kumimoji="0" lang="es-ES" sz="1600" b="0" i="0" u="none" strike="noStrike" kern="1200" cap="none" spc="-4" normalizeH="0" baseline="0" noProof="0" dirty="0">
                <a:ln>
                  <a:noFill/>
                </a:ln>
                <a:solidFill>
                  <a:prstClr val="black"/>
                </a:solidFill>
                <a:effectLst/>
                <a:uLnTx/>
                <a:uFillTx/>
                <a:latin typeface="Calibri"/>
                <a:ea typeface="+mn-ea"/>
                <a:cs typeface="Calibri"/>
              </a:rPr>
              <a:t>En el año 2021 se han creado el </a:t>
            </a:r>
            <a:r>
              <a:rPr kumimoji="0" lang="es-ES" sz="1600" b="1" i="0" u="none" strike="noStrike" kern="1200" cap="none" spc="-4" normalizeH="0" baseline="0" noProof="0" dirty="0">
                <a:ln>
                  <a:noFill/>
                </a:ln>
                <a:solidFill>
                  <a:prstClr val="black"/>
                </a:solidFill>
                <a:effectLst/>
                <a:uLnTx/>
                <a:uFillTx/>
                <a:latin typeface="Calibri"/>
                <a:ea typeface="+mn-ea"/>
                <a:cs typeface="Calibri"/>
              </a:rPr>
              <a:t>Canon sobre el vertido y la incineración de residuos</a:t>
            </a:r>
            <a:r>
              <a:rPr kumimoji="0" lang="es-ES" sz="1600" b="0" i="0" u="none" strike="noStrike" kern="1200" cap="none" spc="-4" normalizeH="0" baseline="0" noProof="0" dirty="0">
                <a:ln>
                  <a:noFill/>
                </a:ln>
                <a:solidFill>
                  <a:prstClr val="black"/>
                </a:solidFill>
                <a:effectLst/>
                <a:uLnTx/>
                <a:uFillTx/>
                <a:latin typeface="Calibri"/>
                <a:ea typeface="+mn-ea"/>
                <a:cs typeface="Calibri"/>
              </a:rPr>
              <a:t> en Baleares y el </a:t>
            </a:r>
            <a:r>
              <a:rPr kumimoji="0" lang="es-ES" sz="1600" b="1" i="0" u="none" strike="noStrike" kern="1200" cap="none" spc="-4" normalizeH="0" baseline="0" noProof="0" dirty="0">
                <a:ln>
                  <a:noFill/>
                </a:ln>
                <a:solidFill>
                  <a:prstClr val="black"/>
                </a:solidFill>
                <a:effectLst/>
                <a:uLnTx/>
                <a:uFillTx/>
                <a:latin typeface="Calibri"/>
                <a:ea typeface="+mn-ea"/>
                <a:cs typeface="Calibri"/>
              </a:rPr>
              <a:t>Impuesto sobre las viviendas vacías</a:t>
            </a:r>
            <a:r>
              <a:rPr kumimoji="0" lang="es-ES" sz="1600" b="0" i="0" u="none" strike="noStrike" kern="1200" cap="none" spc="-4" normalizeH="0" baseline="0" noProof="0" dirty="0">
                <a:ln>
                  <a:noFill/>
                </a:ln>
                <a:solidFill>
                  <a:prstClr val="black"/>
                </a:solidFill>
                <a:effectLst/>
                <a:uLnTx/>
                <a:uFillTx/>
                <a:latin typeface="Calibri"/>
                <a:ea typeface="+mn-ea"/>
                <a:cs typeface="Calibri"/>
              </a:rPr>
              <a:t>, en la Comunidad Valenciana.</a:t>
            </a:r>
          </a:p>
          <a:p>
            <a:pPr marL="158010" marR="6516" lvl="0" indent="-147693" algn="just" defTabSz="457200" rtl="0" eaLnBrk="1" fontAlgn="auto" latinLnBrk="0" hangingPunct="1">
              <a:lnSpc>
                <a:spcPct val="120000"/>
              </a:lnSpc>
              <a:spcBef>
                <a:spcPts val="81"/>
              </a:spcBef>
              <a:spcAft>
                <a:spcPts val="0"/>
              </a:spcAft>
              <a:buClrTx/>
              <a:buSzTx/>
              <a:buFont typeface="Arial"/>
              <a:buChar char="•"/>
              <a:tabLst>
                <a:tab pos="158553" algn="l"/>
              </a:tabLst>
              <a:defRPr/>
            </a:pPr>
            <a:r>
              <a:rPr kumimoji="0" lang="es-ES" sz="1600" b="0" i="0" u="none" strike="noStrike" kern="1200" cap="none" spc="-4" normalizeH="0" baseline="0" noProof="0" dirty="0">
                <a:ln>
                  <a:noFill/>
                </a:ln>
                <a:solidFill>
                  <a:prstClr val="black"/>
                </a:solidFill>
                <a:effectLst/>
                <a:uLnTx/>
                <a:uFillTx/>
                <a:latin typeface="Calibri"/>
                <a:ea typeface="+mn-ea"/>
                <a:cs typeface="Calibri"/>
              </a:rPr>
              <a:t>En la actualidad, </a:t>
            </a:r>
            <a:r>
              <a:rPr kumimoji="0" lang="es-ES" sz="1600" b="1" i="0" u="none" strike="noStrike" kern="1200" cap="none" spc="-4" normalizeH="0" baseline="0" noProof="0" dirty="0">
                <a:ln>
                  <a:noFill/>
                </a:ln>
                <a:solidFill>
                  <a:prstClr val="black"/>
                </a:solidFill>
                <a:effectLst/>
                <a:uLnTx/>
                <a:uFillTx/>
                <a:latin typeface="Calibri"/>
                <a:ea typeface="+mn-ea"/>
                <a:cs typeface="Calibri"/>
              </a:rPr>
              <a:t>Cataluña con 19 impuestos propios </a:t>
            </a:r>
            <a:r>
              <a:rPr kumimoji="0" lang="es-ES" sz="1600" b="0" i="0" u="none" strike="noStrike" kern="1200" cap="none" spc="-4" normalizeH="0" baseline="0" noProof="0" dirty="0">
                <a:ln>
                  <a:noFill/>
                </a:ln>
                <a:solidFill>
                  <a:prstClr val="black"/>
                </a:solidFill>
                <a:effectLst/>
                <a:uLnTx/>
                <a:uFillTx/>
                <a:latin typeface="Calibri"/>
                <a:ea typeface="+mn-ea"/>
                <a:cs typeface="Calibri"/>
              </a:rPr>
              <a:t>–4 de ellos declarados inconstitucionales– </a:t>
            </a:r>
            <a:r>
              <a:rPr kumimoji="0" lang="es-ES" sz="1600" b="1" i="0" u="none" strike="noStrike" kern="1200" cap="none" spc="-4" normalizeH="0" baseline="0" noProof="0" dirty="0">
                <a:ln>
                  <a:noFill/>
                </a:ln>
                <a:solidFill>
                  <a:prstClr val="black"/>
                </a:solidFill>
                <a:effectLst/>
                <a:uLnTx/>
                <a:uFillTx/>
                <a:latin typeface="Calibri"/>
                <a:ea typeface="+mn-ea"/>
                <a:cs typeface="Calibri"/>
              </a:rPr>
              <a:t>es la autonomía con mayor número de tributos</a:t>
            </a:r>
            <a:r>
              <a:rPr kumimoji="0" lang="es-ES" sz="1600" b="0" i="0" u="none" strike="noStrike" kern="1200" cap="none" spc="-4" normalizeH="0" baseline="0" noProof="0" dirty="0">
                <a:ln>
                  <a:noFill/>
                </a:ln>
                <a:solidFill>
                  <a:prstClr val="black"/>
                </a:solidFill>
                <a:effectLst/>
                <a:uLnTx/>
                <a:uFillTx/>
                <a:latin typeface="Calibri"/>
                <a:ea typeface="+mn-ea"/>
                <a:cs typeface="Calibri"/>
              </a:rPr>
              <a:t>, pues durante 2020 aprobó el Impuesto sobre instalaciones que inciden en el medio ambiente. </a:t>
            </a:r>
          </a:p>
        </p:txBody>
      </p:sp>
      <p:pic>
        <p:nvPicPr>
          <p:cNvPr id="7" name="Imagen 6">
            <a:extLst>
              <a:ext uri="{FF2B5EF4-FFF2-40B4-BE49-F238E27FC236}">
                <a16:creationId xmlns:a16="http://schemas.microsoft.com/office/drawing/2014/main" id="{9E33C4F3-EB5A-9D41-A69F-4E9CA5501126}"/>
              </a:ext>
            </a:extLst>
          </p:cNvPr>
          <p:cNvPicPr>
            <a:picLocks noChangeAspect="1"/>
          </p:cNvPicPr>
          <p:nvPr/>
        </p:nvPicPr>
        <p:blipFill>
          <a:blip r:embed="rId3"/>
          <a:stretch>
            <a:fillRect/>
          </a:stretch>
        </p:blipFill>
        <p:spPr>
          <a:xfrm>
            <a:off x="1456966" y="1909646"/>
            <a:ext cx="628652" cy="342901"/>
          </a:xfrm>
          <a:prstGeom prst="rect">
            <a:avLst/>
          </a:prstGeom>
        </p:spPr>
      </p:pic>
    </p:spTree>
    <p:extLst>
      <p:ext uri="{BB962C8B-B14F-4D97-AF65-F5344CB8AC3E}">
        <p14:creationId xmlns:p14="http://schemas.microsoft.com/office/powerpoint/2010/main" val="373867415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1CA9F5C3-1B88-FB4A-87C8-FEDE4C1C109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9144"/>
            <a:ext cx="9144000" cy="6839712"/>
          </a:xfrm>
          <a:prstGeom prst="rect">
            <a:avLst/>
          </a:prstGeom>
        </p:spPr>
      </p:pic>
      <p:sp>
        <p:nvSpPr>
          <p:cNvPr id="2" name="CuadroTexto 1"/>
          <p:cNvSpPr txBox="1"/>
          <p:nvPr/>
        </p:nvSpPr>
        <p:spPr>
          <a:xfrm>
            <a:off x="1354282" y="1183187"/>
            <a:ext cx="4729446"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srgbClr val="CB4E33"/>
                </a:solidFill>
                <a:effectLst/>
                <a:uLnTx/>
                <a:uFillTx/>
                <a:latin typeface="Calibri"/>
                <a:ea typeface="+mn-ea"/>
                <a:cs typeface="+mn-cs"/>
              </a:rPr>
              <a:t>Resumen</a:t>
            </a:r>
            <a:endParaRPr kumimoji="0" lang="es-ES_tradnl" sz="1800" b="0" i="0" u="none" strike="noStrike" kern="1200" cap="none" spc="0" normalizeH="0" baseline="0" noProof="0" dirty="0">
              <a:ln>
                <a:noFill/>
              </a:ln>
              <a:solidFill>
                <a:srgbClr val="CB4E33"/>
              </a:solidFill>
              <a:effectLst/>
              <a:uLnTx/>
              <a:uFillTx/>
              <a:latin typeface="Calibri"/>
              <a:ea typeface="+mn-ea"/>
              <a:cs typeface="+mn-cs"/>
            </a:endParaRPr>
          </a:p>
        </p:txBody>
      </p:sp>
      <p:sp>
        <p:nvSpPr>
          <p:cNvPr id="8" name="CuadroTexto 7"/>
          <p:cNvSpPr txBox="1"/>
          <p:nvPr/>
        </p:nvSpPr>
        <p:spPr>
          <a:xfrm>
            <a:off x="1847940" y="1796383"/>
            <a:ext cx="6385810" cy="3625351"/>
          </a:xfrm>
          <a:prstGeom prst="rect">
            <a:avLst/>
          </a:prstGeom>
          <a:noFill/>
        </p:spPr>
        <p:txBody>
          <a:bodyPr wrap="square" rtlCol="0">
            <a:spAutoFit/>
          </a:bodyPr>
          <a:lstStyle/>
          <a:p>
            <a:pPr marL="158010" marR="4344" lvl="0" indent="-147693" algn="just" defTabSz="457200" rtl="0" eaLnBrk="1" fontAlgn="auto" latinLnBrk="0" hangingPunct="1">
              <a:lnSpc>
                <a:spcPct val="110000"/>
              </a:lnSpc>
              <a:spcBef>
                <a:spcPts val="86"/>
              </a:spcBef>
              <a:spcAft>
                <a:spcPts val="0"/>
              </a:spcAft>
              <a:buClrTx/>
              <a:buSzTx/>
              <a:buFont typeface="Arial"/>
              <a:buChar char="•"/>
              <a:tabLst>
                <a:tab pos="158553" algn="l"/>
              </a:tabLst>
              <a:defRPr/>
            </a:pPr>
            <a:r>
              <a:rPr kumimoji="0" lang="es-ES" sz="1600" b="0" i="0" u="none" strike="noStrike" kern="1200" cap="none" spc="-9" normalizeH="0" baseline="0" noProof="0" dirty="0">
                <a:ln>
                  <a:noFill/>
                </a:ln>
                <a:solidFill>
                  <a:prstClr val="black"/>
                </a:solidFill>
                <a:effectLst/>
                <a:uLnTx/>
                <a:uFillTx/>
                <a:latin typeface="Calibri"/>
                <a:ea typeface="+mn-ea"/>
                <a:cs typeface="Calibri"/>
              </a:rPr>
              <a:t>Los </a:t>
            </a:r>
            <a:r>
              <a:rPr kumimoji="0" lang="es-ES" sz="1600" b="1" i="0" u="none" strike="noStrike" kern="1200" cap="none" spc="-9" normalizeH="0" baseline="0" noProof="0" dirty="0">
                <a:ln>
                  <a:noFill/>
                </a:ln>
                <a:solidFill>
                  <a:prstClr val="black"/>
                </a:solidFill>
                <a:effectLst/>
                <a:uLnTx/>
                <a:uFillTx/>
                <a:latin typeface="Calibri"/>
                <a:ea typeface="+mn-ea"/>
                <a:cs typeface="Calibri"/>
              </a:rPr>
              <a:t>impuestos propios </a:t>
            </a:r>
            <a:r>
              <a:rPr kumimoji="0" lang="es-ES" sz="1600" b="0" i="0" u="none" strike="noStrike" kern="1200" cap="none" spc="-9" normalizeH="0" baseline="0" noProof="0" dirty="0">
                <a:ln>
                  <a:noFill/>
                </a:ln>
                <a:solidFill>
                  <a:prstClr val="black"/>
                </a:solidFill>
                <a:effectLst/>
                <a:uLnTx/>
                <a:uFillTx/>
                <a:latin typeface="Calibri"/>
                <a:ea typeface="+mn-ea"/>
                <a:cs typeface="Calibri"/>
              </a:rPr>
              <a:t>vienen teniendo </a:t>
            </a:r>
            <a:r>
              <a:rPr kumimoji="0" lang="es-ES" sz="1600" b="1" i="0" u="none" strike="noStrike" kern="1200" cap="none" spc="-9" normalizeH="0" baseline="0" noProof="0" dirty="0">
                <a:ln>
                  <a:noFill/>
                </a:ln>
                <a:solidFill>
                  <a:prstClr val="black"/>
                </a:solidFill>
                <a:effectLst/>
                <a:uLnTx/>
                <a:uFillTx/>
                <a:latin typeface="Calibri"/>
                <a:ea typeface="+mn-ea"/>
                <a:cs typeface="Calibri"/>
              </a:rPr>
              <a:t>problemas de encaje constitucional </a:t>
            </a:r>
            <a:r>
              <a:rPr kumimoji="0" lang="es-ES" sz="1600" b="0" i="0" u="none" strike="noStrike" kern="1200" cap="none" spc="-9" normalizeH="0" baseline="0" noProof="0" dirty="0">
                <a:ln>
                  <a:noFill/>
                </a:ln>
                <a:solidFill>
                  <a:prstClr val="black"/>
                </a:solidFill>
                <a:effectLst/>
                <a:uLnTx/>
                <a:uFillTx/>
                <a:latin typeface="Calibri"/>
                <a:ea typeface="+mn-ea"/>
                <a:cs typeface="Calibri"/>
              </a:rPr>
              <a:t>y,  frecuentemente, han entrado en conflicto con la potestad normativa estatal o local, lo  que ha ocasionado que algunos de los impuestos creados se encuentren en suspenso o  hayan dejado de aplicarse.</a:t>
            </a:r>
          </a:p>
          <a:p>
            <a:pPr marL="158010" marR="4344" lvl="0" indent="-147693" algn="just" defTabSz="457200" rtl="0" eaLnBrk="1" fontAlgn="auto" latinLnBrk="0" hangingPunct="1">
              <a:lnSpc>
                <a:spcPct val="110000"/>
              </a:lnSpc>
              <a:spcBef>
                <a:spcPts val="86"/>
              </a:spcBef>
              <a:spcAft>
                <a:spcPts val="0"/>
              </a:spcAft>
              <a:buClrTx/>
              <a:buSzTx/>
              <a:buFont typeface="Arial"/>
              <a:buChar char="•"/>
              <a:tabLst>
                <a:tab pos="158553" algn="l"/>
              </a:tabLst>
              <a:defRPr/>
            </a:pPr>
            <a:r>
              <a:rPr kumimoji="0" lang="es-ES" sz="1600" b="0" i="0" u="none" strike="noStrike" kern="1200" cap="none" spc="-9" normalizeH="0" baseline="0" noProof="0" dirty="0">
                <a:ln>
                  <a:noFill/>
                </a:ln>
                <a:solidFill>
                  <a:prstClr val="black"/>
                </a:solidFill>
                <a:effectLst/>
                <a:uLnTx/>
                <a:uFillTx/>
                <a:latin typeface="Calibri"/>
                <a:ea typeface="+mn-ea"/>
                <a:cs typeface="Calibri"/>
              </a:rPr>
              <a:t>Si consideramos como base 100 el año 2014, en 2019, el </a:t>
            </a:r>
            <a:r>
              <a:rPr kumimoji="0" lang="es-ES" sz="1600" b="1" i="0" u="none" strike="noStrike" kern="1200" cap="none" spc="-9" normalizeH="0" baseline="0" noProof="0" dirty="0">
                <a:ln>
                  <a:noFill/>
                </a:ln>
                <a:solidFill>
                  <a:prstClr val="black"/>
                </a:solidFill>
                <a:effectLst/>
                <a:uLnTx/>
                <a:uFillTx/>
                <a:latin typeface="Calibri"/>
                <a:ea typeface="+mn-ea"/>
                <a:cs typeface="Calibri"/>
              </a:rPr>
              <a:t>índice</a:t>
            </a:r>
            <a:r>
              <a:rPr kumimoji="0" lang="es-ES" sz="1600" b="0" i="0" u="none" strike="noStrike" kern="1200" cap="none" spc="-9" normalizeH="0" baseline="0" noProof="0" dirty="0">
                <a:ln>
                  <a:noFill/>
                </a:ln>
                <a:solidFill>
                  <a:prstClr val="black"/>
                </a:solidFill>
                <a:effectLst/>
                <a:uLnTx/>
                <a:uFillTx/>
                <a:latin typeface="Calibri"/>
                <a:ea typeface="+mn-ea"/>
                <a:cs typeface="Calibri"/>
              </a:rPr>
              <a:t> obtenido para los </a:t>
            </a:r>
            <a:r>
              <a:rPr kumimoji="0" lang="es-ES" sz="1600" b="1" i="0" u="none" strike="noStrike" kern="1200" cap="none" spc="-9" normalizeH="0" baseline="0" noProof="0" dirty="0">
                <a:ln>
                  <a:noFill/>
                </a:ln>
                <a:solidFill>
                  <a:prstClr val="black"/>
                </a:solidFill>
                <a:effectLst/>
                <a:uLnTx/>
                <a:uFillTx/>
                <a:latin typeface="Calibri"/>
                <a:ea typeface="+mn-ea"/>
                <a:cs typeface="Calibri"/>
              </a:rPr>
              <a:t>impuestos propios </a:t>
            </a:r>
            <a:r>
              <a:rPr kumimoji="0" lang="es-ES" sz="1600" b="0" i="0" u="none" strike="noStrike" kern="1200" cap="none" spc="-9" normalizeH="0" baseline="0" noProof="0" dirty="0">
                <a:ln>
                  <a:noFill/>
                </a:ln>
                <a:solidFill>
                  <a:prstClr val="black"/>
                </a:solidFill>
                <a:effectLst/>
                <a:uLnTx/>
                <a:uFillTx/>
                <a:latin typeface="Calibri"/>
                <a:ea typeface="+mn-ea"/>
                <a:cs typeface="Calibri"/>
              </a:rPr>
              <a:t>es de </a:t>
            </a:r>
            <a:r>
              <a:rPr kumimoji="0" lang="es-ES" sz="1600" b="1" i="0" u="none" strike="noStrike" kern="1200" cap="none" spc="-9" normalizeH="0" baseline="0" noProof="0" dirty="0">
                <a:ln>
                  <a:noFill/>
                </a:ln>
                <a:solidFill>
                  <a:prstClr val="black"/>
                </a:solidFill>
                <a:effectLst/>
                <a:uLnTx/>
                <a:uFillTx/>
                <a:latin typeface="Calibri"/>
                <a:ea typeface="+mn-ea"/>
                <a:cs typeface="Calibri"/>
              </a:rPr>
              <a:t>116,3 </a:t>
            </a:r>
            <a:r>
              <a:rPr kumimoji="0" lang="es-ES" sz="1600" b="0" i="0" u="none" strike="noStrike" kern="1200" cap="none" spc="-9" normalizeH="0" baseline="0" noProof="0" dirty="0">
                <a:ln>
                  <a:noFill/>
                </a:ln>
                <a:solidFill>
                  <a:prstClr val="black"/>
                </a:solidFill>
                <a:effectLst/>
                <a:uLnTx/>
                <a:uFillTx/>
                <a:latin typeface="Calibri"/>
                <a:ea typeface="+mn-ea"/>
                <a:cs typeface="Calibri"/>
              </a:rPr>
              <a:t>y el de los </a:t>
            </a:r>
            <a:r>
              <a:rPr kumimoji="0" lang="es-ES" sz="1600" b="1" i="0" u="none" strike="noStrike" kern="1200" cap="none" spc="-9" normalizeH="0" baseline="0" noProof="0" dirty="0">
                <a:ln>
                  <a:noFill/>
                </a:ln>
                <a:solidFill>
                  <a:prstClr val="black"/>
                </a:solidFill>
                <a:effectLst/>
                <a:uLnTx/>
                <a:uFillTx/>
                <a:latin typeface="Calibri"/>
                <a:ea typeface="+mn-ea"/>
                <a:cs typeface="Calibri"/>
              </a:rPr>
              <a:t>ingresos tributarios</a:t>
            </a:r>
            <a:r>
              <a:rPr kumimoji="0" lang="es-ES" sz="1600" b="0" i="0" u="none" strike="noStrike" kern="1200" cap="none" spc="-9" normalizeH="0" baseline="0" noProof="0" dirty="0">
                <a:ln>
                  <a:noFill/>
                </a:ln>
                <a:solidFill>
                  <a:prstClr val="black"/>
                </a:solidFill>
                <a:effectLst/>
                <a:uLnTx/>
                <a:uFillTx/>
                <a:latin typeface="Calibri"/>
                <a:ea typeface="+mn-ea"/>
                <a:cs typeface="Calibri"/>
              </a:rPr>
              <a:t>, de </a:t>
            </a:r>
            <a:r>
              <a:rPr kumimoji="0" lang="es-ES" sz="1600" b="1" i="0" u="none" strike="noStrike" kern="1200" cap="none" spc="-9" normalizeH="0" baseline="0" noProof="0" dirty="0">
                <a:ln>
                  <a:noFill/>
                </a:ln>
                <a:solidFill>
                  <a:prstClr val="black"/>
                </a:solidFill>
                <a:effectLst/>
                <a:uLnTx/>
                <a:uFillTx/>
                <a:latin typeface="Calibri"/>
                <a:ea typeface="+mn-ea"/>
                <a:cs typeface="Calibri"/>
              </a:rPr>
              <a:t>132,8</a:t>
            </a:r>
            <a:r>
              <a:rPr kumimoji="0" lang="es-ES" sz="1600" b="0" i="0" u="none" strike="noStrike" kern="1200" cap="none" spc="-9" normalizeH="0" baseline="0" noProof="0" dirty="0">
                <a:ln>
                  <a:noFill/>
                </a:ln>
                <a:solidFill>
                  <a:prstClr val="black"/>
                </a:solidFill>
                <a:effectLst/>
                <a:uLnTx/>
                <a:uFillTx/>
                <a:latin typeface="Calibri"/>
                <a:ea typeface="+mn-ea"/>
                <a:cs typeface="Calibri"/>
              </a:rPr>
              <a:t>, lo cual demuestra la desigual evolución de ambas magnitudes. </a:t>
            </a:r>
          </a:p>
          <a:p>
            <a:pPr marL="158010" marR="4344" lvl="0" indent="-147693" algn="just" defTabSz="457200" rtl="0" eaLnBrk="1" fontAlgn="auto" latinLnBrk="0" hangingPunct="1">
              <a:lnSpc>
                <a:spcPct val="110000"/>
              </a:lnSpc>
              <a:spcBef>
                <a:spcPts val="86"/>
              </a:spcBef>
              <a:spcAft>
                <a:spcPts val="0"/>
              </a:spcAft>
              <a:buClrTx/>
              <a:buSzTx/>
              <a:buFont typeface="Arial"/>
              <a:buChar char="•"/>
              <a:tabLst>
                <a:tab pos="158553" algn="l"/>
              </a:tabLst>
              <a:defRPr/>
            </a:pPr>
            <a:r>
              <a:rPr kumimoji="0" lang="es-ES" sz="1600" b="0" i="0" u="none" strike="noStrike" kern="1200" cap="none" spc="-9" normalizeH="0" baseline="0" noProof="0" dirty="0">
                <a:ln>
                  <a:noFill/>
                </a:ln>
                <a:solidFill>
                  <a:prstClr val="black"/>
                </a:solidFill>
                <a:effectLst/>
                <a:uLnTx/>
                <a:uFillTx/>
                <a:latin typeface="Calibri"/>
                <a:ea typeface="+mn-ea"/>
                <a:cs typeface="Calibri"/>
              </a:rPr>
              <a:t>Los </a:t>
            </a:r>
            <a:r>
              <a:rPr kumimoji="0" lang="es-ES" sz="1600" b="1" i="0" u="none" strike="noStrike" kern="1200" cap="none" spc="-9" normalizeH="0" baseline="0" noProof="0" dirty="0">
                <a:ln>
                  <a:noFill/>
                </a:ln>
                <a:solidFill>
                  <a:prstClr val="black"/>
                </a:solidFill>
                <a:effectLst/>
                <a:uLnTx/>
                <a:uFillTx/>
                <a:latin typeface="Calibri"/>
                <a:ea typeface="+mn-ea"/>
                <a:cs typeface="Calibri"/>
              </a:rPr>
              <a:t>ingresos por impuestos propios y por habitante eran en 2015 de 50,9 euros </a:t>
            </a:r>
            <a:r>
              <a:rPr kumimoji="0" lang="es-ES" sz="1600" b="0" i="0" u="none" strike="noStrike" kern="1200" cap="none" spc="-9" normalizeH="0" baseline="0" noProof="0" dirty="0">
                <a:ln>
                  <a:noFill/>
                </a:ln>
                <a:solidFill>
                  <a:prstClr val="black"/>
                </a:solidFill>
                <a:effectLst/>
                <a:uLnTx/>
                <a:uFillTx/>
                <a:latin typeface="Calibri"/>
                <a:ea typeface="+mn-ea"/>
                <a:cs typeface="Calibri"/>
              </a:rPr>
              <a:t>y esta cantidad </a:t>
            </a:r>
            <a:r>
              <a:rPr kumimoji="0" lang="es-ES" sz="1600" b="1" i="0" u="none" strike="noStrike" kern="1200" cap="none" spc="-9" normalizeH="0" baseline="0" noProof="0" dirty="0">
                <a:ln>
                  <a:noFill/>
                </a:ln>
                <a:solidFill>
                  <a:prstClr val="black"/>
                </a:solidFill>
                <a:effectLst/>
                <a:uLnTx/>
                <a:uFillTx/>
                <a:latin typeface="Calibri"/>
                <a:ea typeface="+mn-ea"/>
                <a:cs typeface="Calibri"/>
              </a:rPr>
              <a:t>ha aumentado en 2019 hasta los 61,7 euros</a:t>
            </a:r>
            <a:r>
              <a:rPr kumimoji="0" lang="es-ES" sz="1600" b="0" i="0" u="none" strike="noStrike" kern="1200" cap="none" spc="-9" normalizeH="0" baseline="0" noProof="0" dirty="0">
                <a:ln>
                  <a:noFill/>
                </a:ln>
                <a:solidFill>
                  <a:prstClr val="black"/>
                </a:solidFill>
                <a:effectLst/>
                <a:uLnTx/>
                <a:uFillTx/>
                <a:latin typeface="Calibri"/>
                <a:ea typeface="+mn-ea"/>
                <a:cs typeface="Calibri"/>
              </a:rPr>
              <a:t>, con diferencias muy notables entre autonomías pues mientras en Baleares los impuestos propios suponen 188,7 euros, en Castilla-La Mancha o Madrid no llegan a los 10 euros. </a:t>
            </a:r>
          </a:p>
        </p:txBody>
      </p:sp>
      <p:pic>
        <p:nvPicPr>
          <p:cNvPr id="7" name="Imagen 6">
            <a:extLst>
              <a:ext uri="{FF2B5EF4-FFF2-40B4-BE49-F238E27FC236}">
                <a16:creationId xmlns:a16="http://schemas.microsoft.com/office/drawing/2014/main" id="{9E33C4F3-EB5A-9D41-A69F-4E9CA5501126}"/>
              </a:ext>
            </a:extLst>
          </p:cNvPr>
          <p:cNvPicPr>
            <a:picLocks noChangeAspect="1"/>
          </p:cNvPicPr>
          <p:nvPr/>
        </p:nvPicPr>
        <p:blipFill>
          <a:blip r:embed="rId3"/>
          <a:stretch>
            <a:fillRect/>
          </a:stretch>
        </p:blipFill>
        <p:spPr>
          <a:xfrm>
            <a:off x="1456966" y="1909646"/>
            <a:ext cx="628652" cy="342901"/>
          </a:xfrm>
          <a:prstGeom prst="rect">
            <a:avLst/>
          </a:prstGeom>
        </p:spPr>
      </p:pic>
    </p:spTree>
    <p:extLst>
      <p:ext uri="{BB962C8B-B14F-4D97-AF65-F5344CB8AC3E}">
        <p14:creationId xmlns:p14="http://schemas.microsoft.com/office/powerpoint/2010/main" val="307764750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1CA9F5C3-1B88-FB4A-87C8-FEDE4C1C109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9144"/>
            <a:ext cx="9144000" cy="6839712"/>
          </a:xfrm>
          <a:prstGeom prst="rect">
            <a:avLst/>
          </a:prstGeom>
        </p:spPr>
      </p:pic>
      <p:sp>
        <p:nvSpPr>
          <p:cNvPr id="2" name="CuadroTexto 1"/>
          <p:cNvSpPr txBox="1"/>
          <p:nvPr/>
        </p:nvSpPr>
        <p:spPr>
          <a:xfrm>
            <a:off x="1354282" y="1183187"/>
            <a:ext cx="4729446"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srgbClr val="CB4E33"/>
                </a:solidFill>
                <a:effectLst/>
                <a:uLnTx/>
                <a:uFillTx/>
                <a:latin typeface="Calibri"/>
                <a:ea typeface="+mn-ea"/>
                <a:cs typeface="+mn-cs"/>
              </a:rPr>
              <a:t>Resumen</a:t>
            </a:r>
            <a:endParaRPr kumimoji="0" lang="es-ES_tradnl" sz="1800" b="0" i="0" u="none" strike="noStrike" kern="1200" cap="none" spc="0" normalizeH="0" baseline="0" noProof="0" dirty="0">
              <a:ln>
                <a:noFill/>
              </a:ln>
              <a:solidFill>
                <a:srgbClr val="CB4E33"/>
              </a:solidFill>
              <a:effectLst/>
              <a:uLnTx/>
              <a:uFillTx/>
              <a:latin typeface="Calibri"/>
              <a:ea typeface="+mn-ea"/>
              <a:cs typeface="+mn-cs"/>
            </a:endParaRPr>
          </a:p>
        </p:txBody>
      </p:sp>
      <p:sp>
        <p:nvSpPr>
          <p:cNvPr id="8" name="CuadroTexto 7"/>
          <p:cNvSpPr txBox="1"/>
          <p:nvPr/>
        </p:nvSpPr>
        <p:spPr>
          <a:xfrm>
            <a:off x="1847940" y="1796383"/>
            <a:ext cx="6385810" cy="3608295"/>
          </a:xfrm>
          <a:prstGeom prst="rect">
            <a:avLst/>
          </a:prstGeom>
          <a:noFill/>
        </p:spPr>
        <p:txBody>
          <a:bodyPr wrap="square" rtlCol="0">
            <a:spAutoFit/>
          </a:bodyPr>
          <a:lstStyle/>
          <a:p>
            <a:pPr marL="158010" marR="5430" lvl="0" indent="-147693" algn="just" defTabSz="457200" rtl="0" eaLnBrk="1" fontAlgn="auto" latinLnBrk="0" hangingPunct="1">
              <a:lnSpc>
                <a:spcPct val="110000"/>
              </a:lnSpc>
              <a:spcBef>
                <a:spcPts val="684"/>
              </a:spcBef>
              <a:spcAft>
                <a:spcPts val="0"/>
              </a:spcAft>
              <a:buClrTx/>
              <a:buSzTx/>
              <a:buFont typeface="Arial"/>
              <a:buChar char="•"/>
              <a:tabLst>
                <a:tab pos="158553" algn="l"/>
              </a:tabLst>
              <a:defRPr/>
            </a:pPr>
            <a:r>
              <a:rPr kumimoji="0" lang="es-ES" sz="1800" b="0" i="0" u="none" strike="noStrike" kern="1200" cap="none" spc="-9" normalizeH="0" baseline="0" noProof="0" dirty="0">
                <a:ln>
                  <a:noFill/>
                </a:ln>
                <a:solidFill>
                  <a:prstClr val="black"/>
                </a:solidFill>
                <a:effectLst/>
                <a:uLnTx/>
                <a:uFillTx/>
                <a:latin typeface="Calibri"/>
                <a:ea typeface="+mn-ea"/>
                <a:cs typeface="Calibri"/>
              </a:rPr>
              <a:t>El 65% de los ingresos por impuestos propios proceden de impuestos ambientales, siendo el agua la materia imponible sobre la que más se recauda, el 54,1%, seguido a gran distancia por los impuestos sobre los recursos (9%), las emisiones (3,4%) y los residuos (1,9%). </a:t>
            </a:r>
          </a:p>
          <a:p>
            <a:pPr marL="158010" marR="5430" lvl="0" indent="-147693" algn="just" defTabSz="457200" rtl="0" eaLnBrk="1" fontAlgn="auto" latinLnBrk="0" hangingPunct="1">
              <a:lnSpc>
                <a:spcPct val="110000"/>
              </a:lnSpc>
              <a:spcBef>
                <a:spcPts val="684"/>
              </a:spcBef>
              <a:spcAft>
                <a:spcPts val="0"/>
              </a:spcAft>
              <a:buClrTx/>
              <a:buSzTx/>
              <a:buFont typeface="Arial"/>
              <a:buChar char="•"/>
              <a:tabLst>
                <a:tab pos="158553" algn="l"/>
              </a:tabLst>
              <a:defRPr/>
            </a:pPr>
            <a:r>
              <a:rPr kumimoji="0" lang="es-ES" sz="1800" b="0" i="0" u="none" strike="noStrike" kern="1200" cap="none" spc="-9" normalizeH="0" baseline="0" noProof="0" dirty="0">
                <a:ln>
                  <a:noFill/>
                </a:ln>
                <a:solidFill>
                  <a:prstClr val="black"/>
                </a:solidFill>
                <a:effectLst/>
                <a:uLnTx/>
                <a:uFillTx/>
                <a:latin typeface="Calibri"/>
                <a:ea typeface="+mn-ea"/>
                <a:cs typeface="Calibri"/>
              </a:rPr>
              <a:t>En Andalucía, Aragón, Asturias, Cantabria, Castilla-La Mancha, Castilla-León, Extremadura, Galicia, la Región de Murcia y la Comunidad Valenciana, más del 90% de los ingresos por impuestos propios proceden de los impuestos ambientales. </a:t>
            </a:r>
          </a:p>
          <a:p>
            <a:pPr marL="158010" marR="5430" lvl="0" indent="-147693" algn="just" defTabSz="457200" rtl="0" eaLnBrk="1" fontAlgn="auto" latinLnBrk="0" hangingPunct="1">
              <a:lnSpc>
                <a:spcPct val="110000"/>
              </a:lnSpc>
              <a:spcBef>
                <a:spcPts val="684"/>
              </a:spcBef>
              <a:spcAft>
                <a:spcPts val="0"/>
              </a:spcAft>
              <a:buClrTx/>
              <a:buSzTx/>
              <a:buFont typeface="Arial"/>
              <a:buChar char="•"/>
              <a:tabLst>
                <a:tab pos="158553" algn="l"/>
              </a:tabLst>
              <a:defRPr/>
            </a:pPr>
            <a:r>
              <a:rPr kumimoji="0" lang="es-ES" sz="1800" b="0" i="0" u="none" strike="noStrike" kern="1200" cap="none" spc="-9" normalizeH="0" baseline="0" noProof="0" dirty="0">
                <a:ln>
                  <a:noFill/>
                </a:ln>
                <a:solidFill>
                  <a:prstClr val="black"/>
                </a:solidFill>
                <a:effectLst/>
                <a:uLnTx/>
                <a:uFillTx/>
                <a:latin typeface="Calibri"/>
                <a:ea typeface="+mn-ea"/>
                <a:cs typeface="Calibri"/>
              </a:rPr>
              <a:t>Necesidad de un Texto Refundido sobre Impuestos propios en todas las CC AA</a:t>
            </a:r>
            <a:r>
              <a:rPr kumimoji="0" lang="es-ES" sz="1600" b="0" i="0" u="none" strike="noStrike" kern="1200" cap="none" spc="-9" normalizeH="0" baseline="0" noProof="0" dirty="0">
                <a:ln>
                  <a:noFill/>
                </a:ln>
                <a:solidFill>
                  <a:prstClr val="black"/>
                </a:solidFill>
                <a:effectLst/>
                <a:uLnTx/>
                <a:uFillTx/>
                <a:latin typeface="Calibri"/>
                <a:ea typeface="+mn-ea"/>
                <a:cs typeface="Calibri"/>
              </a:rPr>
              <a:t>. </a:t>
            </a:r>
            <a:endParaRPr kumimoji="0" lang="es-ES" sz="1600" b="0" i="0" u="none" strike="noStrike" kern="1200" cap="none" spc="0" normalizeH="0" baseline="0" noProof="0" dirty="0">
              <a:ln>
                <a:noFill/>
              </a:ln>
              <a:solidFill>
                <a:prstClr val="black"/>
              </a:solidFill>
              <a:effectLst/>
              <a:uLnTx/>
              <a:uFillTx/>
              <a:latin typeface="Calibri"/>
              <a:ea typeface="+mn-ea"/>
              <a:cs typeface="Calibri"/>
            </a:endParaRPr>
          </a:p>
        </p:txBody>
      </p:sp>
      <p:pic>
        <p:nvPicPr>
          <p:cNvPr id="7" name="Imagen 6">
            <a:extLst>
              <a:ext uri="{FF2B5EF4-FFF2-40B4-BE49-F238E27FC236}">
                <a16:creationId xmlns:a16="http://schemas.microsoft.com/office/drawing/2014/main" id="{9E33C4F3-EB5A-9D41-A69F-4E9CA5501126}"/>
              </a:ext>
            </a:extLst>
          </p:cNvPr>
          <p:cNvPicPr>
            <a:picLocks noChangeAspect="1"/>
          </p:cNvPicPr>
          <p:nvPr/>
        </p:nvPicPr>
        <p:blipFill>
          <a:blip r:embed="rId3"/>
          <a:stretch>
            <a:fillRect/>
          </a:stretch>
        </p:blipFill>
        <p:spPr>
          <a:xfrm>
            <a:off x="1456966" y="1909646"/>
            <a:ext cx="628652" cy="342901"/>
          </a:xfrm>
          <a:prstGeom prst="rect">
            <a:avLst/>
          </a:prstGeom>
        </p:spPr>
      </p:pic>
    </p:spTree>
    <p:extLst>
      <p:ext uri="{BB962C8B-B14F-4D97-AF65-F5344CB8AC3E}">
        <p14:creationId xmlns:p14="http://schemas.microsoft.com/office/powerpoint/2010/main" val="189340278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1CA9F5C3-1B88-FB4A-87C8-FEDE4C1C109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9144"/>
            <a:ext cx="9144000" cy="6839712"/>
          </a:xfrm>
          <a:prstGeom prst="rect">
            <a:avLst/>
          </a:prstGeom>
        </p:spPr>
      </p:pic>
      <p:sp>
        <p:nvSpPr>
          <p:cNvPr id="5" name="Rectángulo 4">
            <a:extLst>
              <a:ext uri="{FF2B5EF4-FFF2-40B4-BE49-F238E27FC236}">
                <a16:creationId xmlns:a16="http://schemas.microsoft.com/office/drawing/2014/main" id="{588BBCF0-4846-47D3-9E32-A144DA8FA361}"/>
              </a:ext>
            </a:extLst>
          </p:cNvPr>
          <p:cNvSpPr/>
          <p:nvPr/>
        </p:nvSpPr>
        <p:spPr>
          <a:xfrm>
            <a:off x="2290157" y="5362013"/>
            <a:ext cx="4563685" cy="1323439"/>
          </a:xfrm>
          <a:prstGeom prst="rect">
            <a:avLst/>
          </a:prstGeom>
          <a:solidFill>
            <a:schemeClr val="bg1">
              <a:alpha val="75000"/>
            </a:schemeClr>
          </a:solidFill>
          <a:ln>
            <a:solidFill>
              <a:schemeClr val="accent6">
                <a:lumMod val="50000"/>
              </a:schemeClr>
            </a:solidFill>
          </a:ln>
        </p:spPr>
        <p:txBody>
          <a:bodyPr wrap="none" lIns="91440" tIns="45720" rIns="91440" bIns="45720">
            <a:spAutoFit/>
          </a:bodyPr>
          <a:lstStyle/>
          <a:p>
            <a:pPr algn="ctr"/>
            <a:r>
              <a:rPr lang="es-ES" sz="8000" b="1" cap="none" spc="0" dirty="0">
                <a:ln w="12700" cmpd="dbl">
                  <a:solidFill>
                    <a:schemeClr val="accent6">
                      <a:lumMod val="60000"/>
                      <a:lumOff val="40000"/>
                    </a:schemeClr>
                  </a:solidFill>
                  <a:prstDash val="solid"/>
                </a:ln>
                <a:solidFill>
                  <a:srgbClr val="002060"/>
                </a:solidFill>
                <a:effectLst>
                  <a:outerShdw dist="38100" dir="2640000" algn="bl" rotWithShape="0">
                    <a:schemeClr val="accent1"/>
                  </a:outerShdw>
                </a:effectLst>
              </a:rPr>
              <a:t>EJEMPLOS</a:t>
            </a:r>
          </a:p>
        </p:txBody>
      </p:sp>
      <p:pic>
        <p:nvPicPr>
          <p:cNvPr id="6" name="Imagen 5">
            <a:extLst>
              <a:ext uri="{FF2B5EF4-FFF2-40B4-BE49-F238E27FC236}">
                <a16:creationId xmlns:a16="http://schemas.microsoft.com/office/drawing/2014/main" id="{5AFD144F-B700-4DD8-9F2B-1D9F0752BDC4}"/>
              </a:ext>
            </a:extLst>
          </p:cNvPr>
          <p:cNvPicPr>
            <a:picLocks noChangeAspect="1"/>
          </p:cNvPicPr>
          <p:nvPr/>
        </p:nvPicPr>
        <p:blipFill rotWithShape="1">
          <a:blip r:embed="rId3"/>
          <a:srcRect l="28343" t="61575" r="38538"/>
          <a:stretch/>
        </p:blipFill>
        <p:spPr>
          <a:xfrm>
            <a:off x="7128968" y="6023513"/>
            <a:ext cx="1105989" cy="701041"/>
          </a:xfrm>
          <a:prstGeom prst="rect">
            <a:avLst/>
          </a:prstGeom>
        </p:spPr>
      </p:pic>
      <p:pic>
        <p:nvPicPr>
          <p:cNvPr id="7" name="Picture 2" descr="Resultado de imagen de sÃ­guenos en twitter">
            <a:extLst>
              <a:ext uri="{FF2B5EF4-FFF2-40B4-BE49-F238E27FC236}">
                <a16:creationId xmlns:a16="http://schemas.microsoft.com/office/drawing/2014/main" id="{13F30AA7-78AB-43A6-B7C1-557812F916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4328" y="5738999"/>
            <a:ext cx="922714" cy="922714"/>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a:extLst>
              <a:ext uri="{FF2B5EF4-FFF2-40B4-BE49-F238E27FC236}">
                <a16:creationId xmlns:a16="http://schemas.microsoft.com/office/drawing/2014/main" id="{C9DEBE25-9710-42F0-811C-A17E094CA639}"/>
              </a:ext>
            </a:extLst>
          </p:cNvPr>
          <p:cNvPicPr>
            <a:picLocks noChangeAspect="1"/>
          </p:cNvPicPr>
          <p:nvPr/>
        </p:nvPicPr>
        <p:blipFill>
          <a:blip r:embed="rId5"/>
          <a:stretch>
            <a:fillRect/>
          </a:stretch>
        </p:blipFill>
        <p:spPr>
          <a:xfrm>
            <a:off x="1280719" y="946650"/>
            <a:ext cx="7172165" cy="4231062"/>
          </a:xfrm>
          <a:prstGeom prst="rect">
            <a:avLst/>
          </a:prstGeom>
        </p:spPr>
      </p:pic>
    </p:spTree>
    <p:extLst>
      <p:ext uri="{BB962C8B-B14F-4D97-AF65-F5344CB8AC3E}">
        <p14:creationId xmlns:p14="http://schemas.microsoft.com/office/powerpoint/2010/main" val="221260331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1CA9F5C3-1B88-FB4A-87C8-FEDE4C1C109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9144"/>
            <a:ext cx="9144000" cy="6839712"/>
          </a:xfrm>
          <a:prstGeom prst="rect">
            <a:avLst/>
          </a:prstGeom>
        </p:spPr>
      </p:pic>
      <p:sp>
        <p:nvSpPr>
          <p:cNvPr id="3" name="CuadroTexto 2">
            <a:extLst>
              <a:ext uri="{FF2B5EF4-FFF2-40B4-BE49-F238E27FC236}">
                <a16:creationId xmlns:a16="http://schemas.microsoft.com/office/drawing/2014/main" id="{F0C68A55-7BE6-48CC-B9D7-1BFC64C611C2}"/>
              </a:ext>
            </a:extLst>
          </p:cNvPr>
          <p:cNvSpPr txBox="1"/>
          <p:nvPr/>
        </p:nvSpPr>
        <p:spPr>
          <a:xfrm>
            <a:off x="1558978" y="810606"/>
            <a:ext cx="7384724" cy="400110"/>
          </a:xfrm>
          <a:prstGeom prst="rect">
            <a:avLst/>
          </a:prstGeom>
          <a:noFill/>
        </p:spPr>
        <p:txBody>
          <a:bodyPr wrap="square" rtlCol="0">
            <a:spAutoFit/>
          </a:bodyPr>
          <a:lstStyle/>
          <a:p>
            <a:r>
              <a:rPr lang="es-ES" sz="2000" dirty="0">
                <a:solidFill>
                  <a:srgbClr val="CB4E33"/>
                </a:solidFill>
              </a:rPr>
              <a:t>EJEMPLO IMPUESTO SOBRE LA RENTA DE LAS PERSONAS FÍSICAS</a:t>
            </a:r>
          </a:p>
        </p:txBody>
      </p:sp>
      <p:sp>
        <p:nvSpPr>
          <p:cNvPr id="5" name="Rectángulo 4">
            <a:extLst>
              <a:ext uri="{FF2B5EF4-FFF2-40B4-BE49-F238E27FC236}">
                <a16:creationId xmlns:a16="http://schemas.microsoft.com/office/drawing/2014/main" id="{5769F806-AD66-4D92-92A0-7576A60FCF80}"/>
              </a:ext>
            </a:extLst>
          </p:cNvPr>
          <p:cNvSpPr/>
          <p:nvPr/>
        </p:nvSpPr>
        <p:spPr>
          <a:xfrm>
            <a:off x="723808" y="1168148"/>
            <a:ext cx="8191592" cy="830997"/>
          </a:xfrm>
          <a:prstGeom prst="rect">
            <a:avLst/>
          </a:prstGeom>
        </p:spPr>
        <p:txBody>
          <a:bodyPr wrap="square">
            <a:spAutoFit/>
          </a:bodyPr>
          <a:lstStyle/>
          <a:p>
            <a:pPr algn="just">
              <a:spcAft>
                <a:spcPts val="0"/>
              </a:spcAft>
            </a:pPr>
            <a:r>
              <a:rPr lang="es-ES" sz="1200" dirty="0">
                <a:latin typeface="+mj-lt"/>
                <a:ea typeface="Times New Roman" panose="02020603050405020304" pitchFamily="18" charset="0"/>
              </a:rPr>
              <a:t>Para realizar una sencilla comparativa de la tributación en este Impuesto por Comunidades, hemos partido de un contribuyente soltero y sin hijos con edad inferior a 65 años y sin discapacidad ni ninguna otra circunstancia personal que pudiera darle derecho a deducción estatal o autonómica</a:t>
            </a:r>
            <a:r>
              <a:rPr lang="es-ES" sz="1200" b="1" dirty="0">
                <a:latin typeface="+mj-lt"/>
                <a:ea typeface="Times New Roman" panose="02020603050405020304" pitchFamily="18" charset="0"/>
              </a:rPr>
              <a:t>.</a:t>
            </a:r>
            <a:r>
              <a:rPr lang="es-ES" sz="1200" dirty="0">
                <a:latin typeface="+mj-lt"/>
                <a:ea typeface="Times New Roman" panose="02020603050405020304" pitchFamily="18" charset="0"/>
              </a:rPr>
              <a:t> No obtiene renta alguna diferente a la que proviene del trabajo personal, cuyo único gasto es el de la Seguridad Social, y se le aplica la correspondiente reducción por rentas del trabajo</a:t>
            </a:r>
            <a:endParaRPr lang="es-ES" sz="1200" b="1" dirty="0">
              <a:effectLst/>
              <a:latin typeface="+mj-lt"/>
              <a:ea typeface="Times New Roman" panose="02020603050405020304" pitchFamily="18" charset="0"/>
            </a:endParaRPr>
          </a:p>
        </p:txBody>
      </p:sp>
      <p:sp>
        <p:nvSpPr>
          <p:cNvPr id="6" name="CuadroTexto 5">
            <a:extLst>
              <a:ext uri="{FF2B5EF4-FFF2-40B4-BE49-F238E27FC236}">
                <a16:creationId xmlns:a16="http://schemas.microsoft.com/office/drawing/2014/main" id="{F6140AAF-5F5D-4F08-8BD9-5490AC675252}"/>
              </a:ext>
            </a:extLst>
          </p:cNvPr>
          <p:cNvSpPr txBox="1"/>
          <p:nvPr/>
        </p:nvSpPr>
        <p:spPr>
          <a:xfrm>
            <a:off x="609163" y="6433804"/>
            <a:ext cx="5180604" cy="369332"/>
          </a:xfrm>
          <a:prstGeom prst="rect">
            <a:avLst/>
          </a:prstGeom>
          <a:noFill/>
        </p:spPr>
        <p:txBody>
          <a:bodyPr wrap="square" rtlCol="0">
            <a:spAutoFit/>
          </a:bodyPr>
          <a:lstStyle/>
          <a:p>
            <a:r>
              <a:rPr lang="es-ES" sz="900" dirty="0">
                <a:solidFill>
                  <a:srgbClr val="FF0000"/>
                </a:solidFill>
              </a:rPr>
              <a:t>Las cantidades en </a:t>
            </a:r>
            <a:r>
              <a:rPr lang="es-ES" sz="900" b="1" dirty="0">
                <a:solidFill>
                  <a:srgbClr val="FF0000"/>
                </a:solidFill>
              </a:rPr>
              <a:t>ROJO</a:t>
            </a:r>
            <a:r>
              <a:rPr lang="es-ES" sz="900" dirty="0">
                <a:solidFill>
                  <a:srgbClr val="FF0000"/>
                </a:solidFill>
              </a:rPr>
              <a:t> indican la CCAA donde se paga más impuesto</a:t>
            </a:r>
          </a:p>
          <a:p>
            <a:r>
              <a:rPr lang="es-ES" sz="900" dirty="0">
                <a:solidFill>
                  <a:schemeClr val="accent3">
                    <a:lumMod val="75000"/>
                  </a:schemeClr>
                </a:solidFill>
              </a:rPr>
              <a:t>Las cantidades en </a:t>
            </a:r>
            <a:r>
              <a:rPr lang="es-ES" sz="900" b="1" dirty="0">
                <a:solidFill>
                  <a:schemeClr val="accent3">
                    <a:lumMod val="75000"/>
                  </a:schemeClr>
                </a:solidFill>
              </a:rPr>
              <a:t>VERDE</a:t>
            </a:r>
            <a:r>
              <a:rPr lang="es-ES" sz="900" dirty="0">
                <a:solidFill>
                  <a:schemeClr val="accent3">
                    <a:lumMod val="75000"/>
                  </a:schemeClr>
                </a:solidFill>
              </a:rPr>
              <a:t> indican la CCAA donde se paga menos impuesto</a:t>
            </a:r>
          </a:p>
        </p:txBody>
      </p:sp>
      <p:pic>
        <p:nvPicPr>
          <p:cNvPr id="7" name="Imagen 6">
            <a:extLst>
              <a:ext uri="{FF2B5EF4-FFF2-40B4-BE49-F238E27FC236}">
                <a16:creationId xmlns:a16="http://schemas.microsoft.com/office/drawing/2014/main" id="{62EF3A42-95D8-4AB7-9044-2B4157093D0D}"/>
              </a:ext>
            </a:extLst>
          </p:cNvPr>
          <p:cNvPicPr>
            <a:picLocks noChangeAspect="1"/>
          </p:cNvPicPr>
          <p:nvPr/>
        </p:nvPicPr>
        <p:blipFill>
          <a:blip r:embed="rId3"/>
          <a:stretch>
            <a:fillRect/>
          </a:stretch>
        </p:blipFill>
        <p:spPr>
          <a:xfrm>
            <a:off x="1142640" y="839210"/>
            <a:ext cx="628652" cy="342901"/>
          </a:xfrm>
          <a:prstGeom prst="rect">
            <a:avLst/>
          </a:prstGeom>
        </p:spPr>
      </p:pic>
      <p:graphicFrame>
        <p:nvGraphicFramePr>
          <p:cNvPr id="9" name="Tabla 8">
            <a:extLst>
              <a:ext uri="{FF2B5EF4-FFF2-40B4-BE49-F238E27FC236}">
                <a16:creationId xmlns:a16="http://schemas.microsoft.com/office/drawing/2014/main" id="{D3BC6328-F78A-48AF-BB83-F4C70F96060C}"/>
              </a:ext>
            </a:extLst>
          </p:cNvPr>
          <p:cNvGraphicFramePr>
            <a:graphicFrameLocks noGrp="1"/>
          </p:cNvGraphicFramePr>
          <p:nvPr>
            <p:extLst>
              <p:ext uri="{D42A27DB-BD31-4B8C-83A1-F6EECF244321}">
                <p14:modId xmlns:p14="http://schemas.microsoft.com/office/powerpoint/2010/main" val="3252095873"/>
              </p:ext>
            </p:extLst>
          </p:nvPr>
        </p:nvGraphicFramePr>
        <p:xfrm>
          <a:off x="723808" y="2040782"/>
          <a:ext cx="8191595" cy="4317482"/>
        </p:xfrm>
        <a:graphic>
          <a:graphicData uri="http://schemas.openxmlformats.org/drawingml/2006/table">
            <a:tbl>
              <a:tblPr firstRow="1" firstCol="1" bandRow="1">
                <a:tableStyleId>{2D5ABB26-0587-4C30-8999-92F81FD0307C}</a:tableStyleId>
              </a:tblPr>
              <a:tblGrid>
                <a:gridCol w="1242193">
                  <a:extLst>
                    <a:ext uri="{9D8B030D-6E8A-4147-A177-3AD203B41FA5}">
                      <a16:colId xmlns:a16="http://schemas.microsoft.com/office/drawing/2014/main" val="619543578"/>
                    </a:ext>
                  </a:extLst>
                </a:gridCol>
                <a:gridCol w="556426">
                  <a:extLst>
                    <a:ext uri="{9D8B030D-6E8A-4147-A177-3AD203B41FA5}">
                      <a16:colId xmlns:a16="http://schemas.microsoft.com/office/drawing/2014/main" val="2271864374"/>
                    </a:ext>
                  </a:extLst>
                </a:gridCol>
                <a:gridCol w="509070">
                  <a:extLst>
                    <a:ext uri="{9D8B030D-6E8A-4147-A177-3AD203B41FA5}">
                      <a16:colId xmlns:a16="http://schemas.microsoft.com/office/drawing/2014/main" val="1921325134"/>
                    </a:ext>
                  </a:extLst>
                </a:gridCol>
                <a:gridCol w="509070">
                  <a:extLst>
                    <a:ext uri="{9D8B030D-6E8A-4147-A177-3AD203B41FA5}">
                      <a16:colId xmlns:a16="http://schemas.microsoft.com/office/drawing/2014/main" val="2622144002"/>
                    </a:ext>
                  </a:extLst>
                </a:gridCol>
                <a:gridCol w="509070">
                  <a:extLst>
                    <a:ext uri="{9D8B030D-6E8A-4147-A177-3AD203B41FA5}">
                      <a16:colId xmlns:a16="http://schemas.microsoft.com/office/drawing/2014/main" val="2760636722"/>
                    </a:ext>
                  </a:extLst>
                </a:gridCol>
                <a:gridCol w="509070">
                  <a:extLst>
                    <a:ext uri="{9D8B030D-6E8A-4147-A177-3AD203B41FA5}">
                      <a16:colId xmlns:a16="http://schemas.microsoft.com/office/drawing/2014/main" val="1736117287"/>
                    </a:ext>
                  </a:extLst>
                </a:gridCol>
                <a:gridCol w="509070">
                  <a:extLst>
                    <a:ext uri="{9D8B030D-6E8A-4147-A177-3AD203B41FA5}">
                      <a16:colId xmlns:a16="http://schemas.microsoft.com/office/drawing/2014/main" val="2708139468"/>
                    </a:ext>
                  </a:extLst>
                </a:gridCol>
                <a:gridCol w="509070">
                  <a:extLst>
                    <a:ext uri="{9D8B030D-6E8A-4147-A177-3AD203B41FA5}">
                      <a16:colId xmlns:a16="http://schemas.microsoft.com/office/drawing/2014/main" val="1372344812"/>
                    </a:ext>
                  </a:extLst>
                </a:gridCol>
                <a:gridCol w="556426">
                  <a:extLst>
                    <a:ext uri="{9D8B030D-6E8A-4147-A177-3AD203B41FA5}">
                      <a16:colId xmlns:a16="http://schemas.microsoft.com/office/drawing/2014/main" val="1915738540"/>
                    </a:ext>
                  </a:extLst>
                </a:gridCol>
                <a:gridCol w="556426">
                  <a:extLst>
                    <a:ext uri="{9D8B030D-6E8A-4147-A177-3AD203B41FA5}">
                      <a16:colId xmlns:a16="http://schemas.microsoft.com/office/drawing/2014/main" val="3154296894"/>
                    </a:ext>
                  </a:extLst>
                </a:gridCol>
                <a:gridCol w="556426">
                  <a:extLst>
                    <a:ext uri="{9D8B030D-6E8A-4147-A177-3AD203B41FA5}">
                      <a16:colId xmlns:a16="http://schemas.microsoft.com/office/drawing/2014/main" val="256948355"/>
                    </a:ext>
                  </a:extLst>
                </a:gridCol>
                <a:gridCol w="556426">
                  <a:extLst>
                    <a:ext uri="{9D8B030D-6E8A-4147-A177-3AD203B41FA5}">
                      <a16:colId xmlns:a16="http://schemas.microsoft.com/office/drawing/2014/main" val="3252841514"/>
                    </a:ext>
                  </a:extLst>
                </a:gridCol>
                <a:gridCol w="556426">
                  <a:extLst>
                    <a:ext uri="{9D8B030D-6E8A-4147-A177-3AD203B41FA5}">
                      <a16:colId xmlns:a16="http://schemas.microsoft.com/office/drawing/2014/main" val="371092243"/>
                    </a:ext>
                  </a:extLst>
                </a:gridCol>
                <a:gridCol w="556426">
                  <a:extLst>
                    <a:ext uri="{9D8B030D-6E8A-4147-A177-3AD203B41FA5}">
                      <a16:colId xmlns:a16="http://schemas.microsoft.com/office/drawing/2014/main" val="1179141421"/>
                    </a:ext>
                  </a:extLst>
                </a:gridCol>
              </a:tblGrid>
              <a:tr h="240852">
                <a:tc>
                  <a:txBody>
                    <a:bodyPr/>
                    <a:lstStyle/>
                    <a:p>
                      <a:r>
                        <a:rPr lang="es-ES" sz="800" b="1" dirty="0">
                          <a:effectLst/>
                        </a:rPr>
                        <a:t> </a:t>
                      </a:r>
                      <a:endParaRPr lang="es-ES" sz="1200" b="1" dirty="0">
                        <a:effectLst/>
                        <a:latin typeface="Times New Roman" panose="02020603050405020304" pitchFamily="18" charset="0"/>
                        <a:ea typeface="Times New Roman" panose="02020603050405020304" pitchFamily="18" charset="0"/>
                      </a:endParaRPr>
                    </a:p>
                  </a:txBody>
                  <a:tcPr marL="40626" marR="40626" marT="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r>
                        <a:rPr lang="es-ES" sz="800" b="1" dirty="0">
                          <a:effectLst/>
                        </a:rPr>
                        <a:t>9.500,00</a:t>
                      </a:r>
                      <a:endParaRPr lang="es-ES" sz="1200" b="1" dirty="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r>
                        <a:rPr lang="es-ES" sz="800" b="1" dirty="0">
                          <a:effectLst/>
                        </a:rPr>
                        <a:t>12.000,00</a:t>
                      </a:r>
                      <a:endParaRPr lang="es-ES" sz="1200" b="1" dirty="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r>
                        <a:rPr lang="es-ES" sz="800" b="1" dirty="0">
                          <a:effectLst/>
                        </a:rPr>
                        <a:t>16.000,00</a:t>
                      </a:r>
                      <a:endParaRPr lang="es-ES" sz="1200" b="1" dirty="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r>
                        <a:rPr lang="es-ES" sz="800" b="1" dirty="0">
                          <a:effectLst/>
                        </a:rPr>
                        <a:t>20.000,00</a:t>
                      </a:r>
                      <a:endParaRPr lang="es-ES" sz="1200" b="1" dirty="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r>
                        <a:rPr lang="es-ES" sz="800" b="1" dirty="0">
                          <a:effectLst/>
                        </a:rPr>
                        <a:t>30.000,00</a:t>
                      </a:r>
                      <a:endParaRPr lang="es-ES" sz="1200" b="1" dirty="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r>
                        <a:rPr lang="es-ES" sz="800" b="1" dirty="0">
                          <a:effectLst/>
                        </a:rPr>
                        <a:t>45.000,00</a:t>
                      </a:r>
                      <a:endParaRPr lang="es-ES" sz="1200" b="1" dirty="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r>
                        <a:rPr lang="es-ES" sz="800" b="1" dirty="0">
                          <a:effectLst/>
                        </a:rPr>
                        <a:t>70.000,00</a:t>
                      </a:r>
                      <a:endParaRPr lang="es-ES" sz="1200" b="1" dirty="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r>
                        <a:rPr lang="es-ES" sz="800" b="1" dirty="0">
                          <a:effectLst/>
                        </a:rPr>
                        <a:t>110.000,00</a:t>
                      </a:r>
                      <a:endParaRPr lang="es-ES" sz="1200" b="1" dirty="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r>
                        <a:rPr lang="es-ES" sz="800" b="1" dirty="0">
                          <a:effectLst/>
                        </a:rPr>
                        <a:t>160.000,00</a:t>
                      </a:r>
                      <a:endParaRPr lang="es-ES" sz="1200" b="1" dirty="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r>
                        <a:rPr lang="es-ES" sz="800" b="1" dirty="0">
                          <a:effectLst/>
                        </a:rPr>
                        <a:t>220.000,00</a:t>
                      </a:r>
                      <a:endParaRPr lang="es-ES" sz="1200" b="1" dirty="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r>
                        <a:rPr lang="es-ES" sz="800" b="1" dirty="0">
                          <a:effectLst/>
                        </a:rPr>
                        <a:t>300.000,00</a:t>
                      </a:r>
                      <a:endParaRPr lang="es-ES" sz="1200" b="1" dirty="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r>
                        <a:rPr lang="es-ES" sz="800" b="1" dirty="0">
                          <a:effectLst/>
                        </a:rPr>
                        <a:t>400.000,00</a:t>
                      </a:r>
                      <a:endParaRPr lang="es-ES" sz="1200" b="1" dirty="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r>
                        <a:rPr lang="es-ES" sz="800" b="1" dirty="0">
                          <a:effectLst/>
                        </a:rPr>
                        <a:t>600.000,00</a:t>
                      </a:r>
                      <a:endParaRPr lang="es-ES" sz="1200" b="1" dirty="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426050669"/>
                  </a:ext>
                </a:extLst>
              </a:tr>
              <a:tr h="214090">
                <a:tc>
                  <a:txBody>
                    <a:bodyPr/>
                    <a:lstStyle/>
                    <a:p>
                      <a:r>
                        <a:rPr lang="es-ES" sz="800" b="1" dirty="0">
                          <a:effectLst/>
                        </a:rPr>
                        <a:t>ANDALUCÍA</a:t>
                      </a:r>
                      <a:endParaRPr lang="es-ES" sz="1200" b="1" dirty="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r>
                        <a:rPr lang="es-ES" sz="800">
                          <a:effectLst/>
                        </a:rPr>
                        <a:t>0,00</a:t>
                      </a:r>
                      <a:endParaRPr lang="es-ES" sz="120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800" dirty="0">
                          <a:effectLst/>
                        </a:rPr>
                        <a:t>0,00</a:t>
                      </a:r>
                      <a:endParaRPr lang="es-ES" sz="1200" dirty="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800">
                          <a:effectLst/>
                        </a:rPr>
                        <a:t>887,78</a:t>
                      </a:r>
                      <a:endParaRPr lang="es-ES" sz="120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800">
                          <a:effectLst/>
                        </a:rPr>
                        <a:t>2.338,20</a:t>
                      </a:r>
                      <a:endParaRPr lang="es-ES" sz="120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800">
                          <a:effectLst/>
                        </a:rPr>
                        <a:t>4.939,50</a:t>
                      </a:r>
                      <a:endParaRPr lang="es-ES" sz="120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800">
                          <a:effectLst/>
                        </a:rPr>
                        <a:t>9.552,81</a:t>
                      </a:r>
                      <a:endParaRPr lang="es-ES" sz="120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800">
                          <a:effectLst/>
                        </a:rPr>
                        <a:t>19.183,76</a:t>
                      </a:r>
                      <a:endParaRPr lang="es-ES" sz="120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800">
                          <a:effectLst/>
                        </a:rPr>
                        <a:t>37.343,76</a:t>
                      </a:r>
                      <a:endParaRPr lang="es-ES" sz="120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800">
                          <a:effectLst/>
                        </a:rPr>
                        <a:t>60.322,95</a:t>
                      </a:r>
                      <a:endParaRPr lang="es-ES" sz="120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800">
                          <a:effectLst/>
                        </a:rPr>
                        <a:t>88.042,95</a:t>
                      </a:r>
                      <a:endParaRPr lang="es-ES" sz="120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800">
                          <a:effectLst/>
                        </a:rPr>
                        <a:t>125.002,95</a:t>
                      </a:r>
                      <a:endParaRPr lang="es-ES" sz="120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800">
                          <a:effectLst/>
                        </a:rPr>
                        <a:t>173.100,92</a:t>
                      </a:r>
                      <a:endParaRPr lang="es-ES" sz="120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800">
                          <a:effectLst/>
                        </a:rPr>
                        <a:t>269.500,92</a:t>
                      </a:r>
                      <a:endParaRPr lang="es-ES" sz="120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99347112"/>
                  </a:ext>
                </a:extLst>
              </a:tr>
              <a:tr h="214090">
                <a:tc>
                  <a:txBody>
                    <a:bodyPr/>
                    <a:lstStyle/>
                    <a:p>
                      <a:r>
                        <a:rPr lang="es-ES" sz="800" b="1" dirty="0">
                          <a:effectLst/>
                        </a:rPr>
                        <a:t>ARAGÓN</a:t>
                      </a:r>
                      <a:endParaRPr lang="es-ES" sz="1200" b="1" dirty="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r>
                        <a:rPr lang="es-ES" sz="800">
                          <a:effectLst/>
                        </a:rPr>
                        <a:t>0,00</a:t>
                      </a:r>
                      <a:endParaRPr lang="es-ES" sz="120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800">
                          <a:effectLst/>
                        </a:rPr>
                        <a:t>0,00</a:t>
                      </a:r>
                      <a:endParaRPr lang="es-ES" sz="120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800">
                          <a:effectLst/>
                        </a:rPr>
                        <a:t>911,14</a:t>
                      </a:r>
                      <a:endParaRPr lang="es-ES" sz="120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800">
                          <a:effectLst/>
                        </a:rPr>
                        <a:t>2.394,10</a:t>
                      </a:r>
                      <a:endParaRPr lang="es-ES" sz="120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800">
                          <a:effectLst/>
                        </a:rPr>
                        <a:t>5.042,23</a:t>
                      </a:r>
                      <a:endParaRPr lang="es-ES" sz="120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800">
                          <a:effectLst/>
                        </a:rPr>
                        <a:t>9.714,69</a:t>
                      </a:r>
                      <a:endParaRPr lang="es-ES" sz="120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800">
                          <a:effectLst/>
                        </a:rPr>
                        <a:t>19.541,12</a:t>
                      </a:r>
                      <a:endParaRPr lang="es-ES" sz="120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800">
                          <a:effectLst/>
                        </a:rPr>
                        <a:t>37.664,60</a:t>
                      </a:r>
                      <a:endParaRPr lang="es-ES" sz="120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800">
                          <a:effectLst/>
                        </a:rPr>
                        <a:t>60.938,08</a:t>
                      </a:r>
                      <a:endParaRPr lang="es-ES" sz="120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800">
                          <a:effectLst/>
                        </a:rPr>
                        <a:t>89.438,08</a:t>
                      </a:r>
                      <a:endParaRPr lang="es-ES" sz="120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800">
                          <a:effectLst/>
                        </a:rPr>
                        <a:t>127.438,08</a:t>
                      </a:r>
                      <a:endParaRPr lang="es-ES" sz="120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800">
                          <a:effectLst/>
                        </a:rPr>
                        <a:t>176.836,05</a:t>
                      </a:r>
                      <a:endParaRPr lang="es-ES" sz="120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800">
                          <a:effectLst/>
                        </a:rPr>
                        <a:t>275.836,05</a:t>
                      </a:r>
                      <a:endParaRPr lang="es-ES" sz="120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619963163"/>
                  </a:ext>
                </a:extLst>
              </a:tr>
              <a:tr h="214090">
                <a:tc>
                  <a:txBody>
                    <a:bodyPr/>
                    <a:lstStyle/>
                    <a:p>
                      <a:r>
                        <a:rPr lang="es-ES" sz="800" b="1" dirty="0">
                          <a:effectLst/>
                        </a:rPr>
                        <a:t>PRINCIPADO DE ASTURIAS</a:t>
                      </a:r>
                      <a:endParaRPr lang="es-ES" sz="1200" b="1" dirty="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r>
                        <a:rPr lang="es-ES" sz="800">
                          <a:effectLst/>
                        </a:rPr>
                        <a:t>0,00</a:t>
                      </a:r>
                      <a:endParaRPr lang="es-ES" sz="120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800">
                          <a:effectLst/>
                        </a:rPr>
                        <a:t>0,00</a:t>
                      </a:r>
                      <a:endParaRPr lang="es-ES" sz="120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800">
                          <a:effectLst/>
                        </a:rPr>
                        <a:t>911,14</a:t>
                      </a:r>
                      <a:endParaRPr lang="es-ES" sz="120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800">
                          <a:effectLst/>
                        </a:rPr>
                        <a:t>2.372,70</a:t>
                      </a:r>
                      <a:endParaRPr lang="es-ES" sz="120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800">
                          <a:effectLst/>
                        </a:rPr>
                        <a:t>4.964,90</a:t>
                      </a:r>
                      <a:endParaRPr lang="es-ES" sz="120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800">
                          <a:effectLst/>
                        </a:rPr>
                        <a:t>9.532,75</a:t>
                      </a:r>
                      <a:endParaRPr lang="es-ES" sz="120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800">
                          <a:effectLst/>
                        </a:rPr>
                        <a:t>19.233,19</a:t>
                      </a:r>
                      <a:endParaRPr lang="es-ES" sz="120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800">
                          <a:effectLst/>
                        </a:rPr>
                        <a:t>37.554,65</a:t>
                      </a:r>
                      <a:endParaRPr lang="es-ES" sz="120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800">
                          <a:effectLst/>
                        </a:rPr>
                        <a:t>61.304,65</a:t>
                      </a:r>
                      <a:endParaRPr lang="es-ES" sz="120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800">
                          <a:effectLst/>
                        </a:rPr>
                        <a:t>90.004,14</a:t>
                      </a:r>
                      <a:endParaRPr lang="es-ES" sz="120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800">
                          <a:effectLst/>
                        </a:rPr>
                        <a:t>128.404,14</a:t>
                      </a:r>
                      <a:endParaRPr lang="es-ES" sz="120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800">
                          <a:effectLst/>
                        </a:rPr>
                        <a:t>178.302,11</a:t>
                      </a:r>
                      <a:endParaRPr lang="es-ES" sz="120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800">
                          <a:effectLst/>
                        </a:rPr>
                        <a:t>278.302,11</a:t>
                      </a:r>
                      <a:endParaRPr lang="es-ES" sz="120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851126983"/>
                  </a:ext>
                </a:extLst>
              </a:tr>
              <a:tr h="214090">
                <a:tc>
                  <a:txBody>
                    <a:bodyPr/>
                    <a:lstStyle/>
                    <a:p>
                      <a:r>
                        <a:rPr lang="es-ES" sz="800" b="1" dirty="0">
                          <a:effectLst/>
                        </a:rPr>
                        <a:t>ILLES BALEARS</a:t>
                      </a:r>
                      <a:endParaRPr lang="es-ES" sz="1200" b="1" dirty="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r>
                        <a:rPr lang="es-ES" sz="800">
                          <a:effectLst/>
                        </a:rPr>
                        <a:t>0,00</a:t>
                      </a:r>
                      <a:endParaRPr lang="es-ES" sz="120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800">
                          <a:effectLst/>
                        </a:rPr>
                        <a:t>0,00</a:t>
                      </a:r>
                      <a:endParaRPr lang="es-ES" sz="120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800">
                          <a:effectLst/>
                        </a:rPr>
                        <a:t>892,78</a:t>
                      </a:r>
                      <a:endParaRPr lang="es-ES" sz="120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800">
                          <a:effectLst/>
                        </a:rPr>
                        <a:t>2.382,63</a:t>
                      </a:r>
                      <a:endParaRPr lang="es-ES" sz="120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800">
                          <a:effectLst/>
                        </a:rPr>
                        <a:t>5.026,51</a:t>
                      </a:r>
                      <a:endParaRPr lang="es-ES" sz="120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800">
                          <a:effectLst/>
                        </a:rPr>
                        <a:t>9.682,91</a:t>
                      </a:r>
                      <a:endParaRPr lang="es-ES" sz="120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800">
                          <a:effectLst/>
                        </a:rPr>
                        <a:t>19.106,41</a:t>
                      </a:r>
                      <a:endParaRPr lang="es-ES" sz="120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800">
                          <a:effectLst/>
                        </a:rPr>
                        <a:t>36.915,11</a:t>
                      </a:r>
                      <a:endParaRPr lang="es-ES" sz="120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800">
                          <a:effectLst/>
                        </a:rPr>
                        <a:t>60.014,09</a:t>
                      </a:r>
                      <a:endParaRPr lang="es-ES" sz="120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800">
                          <a:effectLst/>
                        </a:rPr>
                        <a:t>88.313,08</a:t>
                      </a:r>
                      <a:endParaRPr lang="es-ES" sz="120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800">
                          <a:effectLst/>
                        </a:rPr>
                        <a:t>126.313,08</a:t>
                      </a:r>
                      <a:endParaRPr lang="es-ES" sz="120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800">
                          <a:effectLst/>
                        </a:rPr>
                        <a:t>175.711,05</a:t>
                      </a:r>
                      <a:endParaRPr lang="es-ES" sz="120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800">
                          <a:effectLst/>
                        </a:rPr>
                        <a:t>274.711,05</a:t>
                      </a:r>
                      <a:endParaRPr lang="es-ES" sz="120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479121168"/>
                  </a:ext>
                </a:extLst>
              </a:tr>
              <a:tr h="214090">
                <a:tc>
                  <a:txBody>
                    <a:bodyPr/>
                    <a:lstStyle/>
                    <a:p>
                      <a:r>
                        <a:rPr lang="es-ES" sz="800" b="1" dirty="0">
                          <a:effectLst/>
                        </a:rPr>
                        <a:t>ISLAS CANARIAS</a:t>
                      </a:r>
                      <a:endParaRPr lang="es-ES" sz="1200" b="1" dirty="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r>
                        <a:rPr lang="es-ES" sz="800">
                          <a:effectLst/>
                        </a:rPr>
                        <a:t>0,00</a:t>
                      </a:r>
                      <a:endParaRPr lang="es-ES" sz="120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800">
                          <a:effectLst/>
                        </a:rPr>
                        <a:t>0,00</a:t>
                      </a:r>
                      <a:endParaRPr lang="es-ES" sz="120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800" dirty="0">
                          <a:effectLst/>
                        </a:rPr>
                        <a:t>864,41</a:t>
                      </a:r>
                      <a:endParaRPr lang="es-ES" sz="1200" dirty="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3">
                        <a:lumMod val="40000"/>
                        <a:lumOff val="60000"/>
                      </a:schemeClr>
                    </a:solidFill>
                  </a:tcPr>
                </a:tc>
                <a:tc>
                  <a:txBody>
                    <a:bodyPr/>
                    <a:lstStyle/>
                    <a:p>
                      <a:pPr algn="ctr"/>
                      <a:r>
                        <a:rPr lang="es-ES" sz="800">
                          <a:effectLst/>
                        </a:rPr>
                        <a:t>2.282,30</a:t>
                      </a:r>
                      <a:endParaRPr lang="es-ES" sz="120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800">
                          <a:effectLst/>
                        </a:rPr>
                        <a:t>4.869,62</a:t>
                      </a:r>
                      <a:endParaRPr lang="es-ES" sz="120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800">
                          <a:effectLst/>
                        </a:rPr>
                        <a:t>9.437,47</a:t>
                      </a:r>
                      <a:endParaRPr lang="es-ES" sz="120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800">
                          <a:effectLst/>
                        </a:rPr>
                        <a:t>19.367,73</a:t>
                      </a:r>
                      <a:endParaRPr lang="es-ES" sz="120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800">
                          <a:effectLst/>
                        </a:rPr>
                        <a:t>37.991,21</a:t>
                      </a:r>
                      <a:endParaRPr lang="es-ES" sz="120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800">
                          <a:effectLst/>
                        </a:rPr>
                        <a:t>62.090,20</a:t>
                      </a:r>
                      <a:endParaRPr lang="es-ES" sz="120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800">
                          <a:effectLst/>
                        </a:rPr>
                        <a:t>91.190,20</a:t>
                      </a:r>
                      <a:endParaRPr lang="es-ES" sz="120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800">
                          <a:effectLst/>
                        </a:rPr>
                        <a:t>129.990,20</a:t>
                      </a:r>
                      <a:endParaRPr lang="es-ES" sz="120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800">
                          <a:effectLst/>
                        </a:rPr>
                        <a:t>180.388,17</a:t>
                      </a:r>
                      <a:endParaRPr lang="es-ES" sz="120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800">
                          <a:effectLst/>
                        </a:rPr>
                        <a:t>281.388,17</a:t>
                      </a:r>
                      <a:endParaRPr lang="es-ES" sz="120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516842675"/>
                  </a:ext>
                </a:extLst>
              </a:tr>
              <a:tr h="214090">
                <a:tc>
                  <a:txBody>
                    <a:bodyPr/>
                    <a:lstStyle/>
                    <a:p>
                      <a:r>
                        <a:rPr lang="es-ES" sz="800" b="1" dirty="0">
                          <a:effectLst/>
                        </a:rPr>
                        <a:t>CANTABRIA</a:t>
                      </a:r>
                      <a:endParaRPr lang="es-ES" sz="1200" b="1" dirty="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r>
                        <a:rPr lang="es-ES" sz="800">
                          <a:effectLst/>
                        </a:rPr>
                        <a:t>0,00</a:t>
                      </a:r>
                      <a:endParaRPr lang="es-ES" sz="120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800">
                          <a:effectLst/>
                        </a:rPr>
                        <a:t>0,00</a:t>
                      </a:r>
                      <a:endParaRPr lang="es-ES" sz="120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800">
                          <a:effectLst/>
                        </a:rPr>
                        <a:t>887,78</a:t>
                      </a:r>
                      <a:endParaRPr lang="es-ES" sz="120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800">
                          <a:effectLst/>
                        </a:rPr>
                        <a:t>2.338,20</a:t>
                      </a:r>
                      <a:endParaRPr lang="es-ES" sz="120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800">
                          <a:effectLst/>
                        </a:rPr>
                        <a:t>4.939,50</a:t>
                      </a:r>
                      <a:endParaRPr lang="es-ES" sz="120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800">
                          <a:effectLst/>
                        </a:rPr>
                        <a:t>9.541,73</a:t>
                      </a:r>
                      <a:endParaRPr lang="es-ES" sz="120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800">
                          <a:effectLst/>
                        </a:rPr>
                        <a:t>19.331,33</a:t>
                      </a:r>
                      <a:endParaRPr lang="es-ES" sz="120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800">
                          <a:effectLst/>
                        </a:rPr>
                        <a:t>38.280,32</a:t>
                      </a:r>
                      <a:endParaRPr lang="es-ES" sz="120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800">
                          <a:effectLst/>
                        </a:rPr>
                        <a:t>62.280,32</a:t>
                      </a:r>
                      <a:endParaRPr lang="es-ES" sz="120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800">
                          <a:effectLst/>
                        </a:rPr>
                        <a:t>91.080,32</a:t>
                      </a:r>
                      <a:endParaRPr lang="es-ES" sz="120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800">
                          <a:effectLst/>
                        </a:rPr>
                        <a:t>129.480,32</a:t>
                      </a:r>
                      <a:endParaRPr lang="es-ES" sz="120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800">
                          <a:effectLst/>
                        </a:rPr>
                        <a:t>179.378,29</a:t>
                      </a:r>
                      <a:endParaRPr lang="es-ES" sz="120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800">
                          <a:effectLst/>
                        </a:rPr>
                        <a:t>279.378,29</a:t>
                      </a:r>
                      <a:endParaRPr lang="es-ES" sz="120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349656616"/>
                  </a:ext>
                </a:extLst>
              </a:tr>
              <a:tr h="214090">
                <a:tc>
                  <a:txBody>
                    <a:bodyPr/>
                    <a:lstStyle/>
                    <a:p>
                      <a:r>
                        <a:rPr lang="es-ES" sz="800" b="1" dirty="0">
                          <a:effectLst/>
                        </a:rPr>
                        <a:t>CASTILLA Y LEÓN</a:t>
                      </a:r>
                      <a:endParaRPr lang="es-ES" sz="1200" b="1" dirty="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r>
                        <a:rPr lang="es-ES" sz="800">
                          <a:effectLst/>
                        </a:rPr>
                        <a:t>0,00</a:t>
                      </a:r>
                      <a:endParaRPr lang="es-ES" sz="120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800">
                          <a:effectLst/>
                        </a:rPr>
                        <a:t>0,00</a:t>
                      </a:r>
                      <a:endParaRPr lang="es-ES" sz="120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800">
                          <a:effectLst/>
                        </a:rPr>
                        <a:t>887,78</a:t>
                      </a:r>
                      <a:endParaRPr lang="es-ES" sz="120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800">
                          <a:effectLst/>
                        </a:rPr>
                        <a:t>2.338,20</a:t>
                      </a:r>
                      <a:endParaRPr lang="es-ES" sz="120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800">
                          <a:effectLst/>
                        </a:rPr>
                        <a:t>4.880,55</a:t>
                      </a:r>
                      <a:endParaRPr lang="es-ES" sz="120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800">
                          <a:effectLst/>
                        </a:rPr>
                        <a:t>9.349,73</a:t>
                      </a:r>
                      <a:endParaRPr lang="es-ES" sz="120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800">
                          <a:effectLst/>
                        </a:rPr>
                        <a:t>19.050,16</a:t>
                      </a:r>
                      <a:endParaRPr lang="es-ES" sz="120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800">
                          <a:effectLst/>
                        </a:rPr>
                        <a:t>36.650,16</a:t>
                      </a:r>
                      <a:endParaRPr lang="es-ES" sz="120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800">
                          <a:effectLst/>
                        </a:rPr>
                        <a:t>58.650,16</a:t>
                      </a:r>
                      <a:endParaRPr lang="es-ES" sz="120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800">
                          <a:effectLst/>
                        </a:rPr>
                        <a:t>85.050,16</a:t>
                      </a:r>
                      <a:endParaRPr lang="es-ES" sz="120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800">
                          <a:effectLst/>
                        </a:rPr>
                        <a:t>120.250,16</a:t>
                      </a:r>
                      <a:endParaRPr lang="es-ES" sz="120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800">
                          <a:effectLst/>
                        </a:rPr>
                        <a:t>166.148,13</a:t>
                      </a:r>
                      <a:endParaRPr lang="es-ES" sz="120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800">
                          <a:effectLst/>
                        </a:rPr>
                        <a:t>258.148,13</a:t>
                      </a:r>
                      <a:endParaRPr lang="es-ES" sz="120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439325801"/>
                  </a:ext>
                </a:extLst>
              </a:tr>
              <a:tr h="214090">
                <a:tc>
                  <a:txBody>
                    <a:bodyPr/>
                    <a:lstStyle/>
                    <a:p>
                      <a:r>
                        <a:rPr lang="es-ES" sz="800" b="1" dirty="0">
                          <a:effectLst/>
                        </a:rPr>
                        <a:t>CASTILLA- LA MANCHA</a:t>
                      </a:r>
                      <a:endParaRPr lang="es-ES" sz="1200" b="1" dirty="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r>
                        <a:rPr lang="es-ES" sz="800">
                          <a:effectLst/>
                        </a:rPr>
                        <a:t>0,00</a:t>
                      </a:r>
                      <a:endParaRPr lang="es-ES" sz="120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800">
                          <a:effectLst/>
                        </a:rPr>
                        <a:t>0,00</a:t>
                      </a:r>
                      <a:endParaRPr lang="es-ES" sz="120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800">
                          <a:effectLst/>
                        </a:rPr>
                        <a:t>887,78</a:t>
                      </a:r>
                      <a:endParaRPr lang="es-ES" sz="120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800">
                          <a:effectLst/>
                        </a:rPr>
                        <a:t>2.338,20</a:t>
                      </a:r>
                      <a:endParaRPr lang="es-ES" sz="120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800">
                          <a:effectLst/>
                        </a:rPr>
                        <a:t>4.939,50</a:t>
                      </a:r>
                      <a:endParaRPr lang="es-ES" sz="120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800">
                          <a:effectLst/>
                        </a:rPr>
                        <a:t>9.499,73</a:t>
                      </a:r>
                      <a:endParaRPr lang="es-ES" sz="120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800">
                          <a:effectLst/>
                        </a:rPr>
                        <a:t>19.051,36</a:t>
                      </a:r>
                      <a:endParaRPr lang="es-ES" sz="120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800">
                          <a:effectLst/>
                        </a:rPr>
                        <a:t>37.051,36</a:t>
                      </a:r>
                      <a:endParaRPr lang="es-ES" sz="120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800">
                          <a:effectLst/>
                        </a:rPr>
                        <a:t>59.551,36</a:t>
                      </a:r>
                      <a:endParaRPr lang="es-ES" sz="120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800">
                          <a:effectLst/>
                        </a:rPr>
                        <a:t>86.551,36</a:t>
                      </a:r>
                      <a:endParaRPr lang="es-ES" sz="120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800">
                          <a:effectLst/>
                        </a:rPr>
                        <a:t>122.551,36</a:t>
                      </a:r>
                      <a:endParaRPr lang="es-ES" sz="120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800">
                          <a:effectLst/>
                        </a:rPr>
                        <a:t>169.449,33</a:t>
                      </a:r>
                      <a:endParaRPr lang="es-ES" sz="120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800">
                          <a:effectLst/>
                        </a:rPr>
                        <a:t>263.449,33</a:t>
                      </a:r>
                      <a:endParaRPr lang="es-ES" sz="120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592198176"/>
                  </a:ext>
                </a:extLst>
              </a:tr>
              <a:tr h="214090">
                <a:tc>
                  <a:txBody>
                    <a:bodyPr/>
                    <a:lstStyle/>
                    <a:p>
                      <a:r>
                        <a:rPr lang="es-ES" sz="800" b="1" dirty="0">
                          <a:effectLst/>
                        </a:rPr>
                        <a:t>CATALUÑA</a:t>
                      </a:r>
                      <a:endParaRPr lang="es-ES" sz="1200" b="1" dirty="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r>
                        <a:rPr lang="es-ES" sz="800">
                          <a:effectLst/>
                        </a:rPr>
                        <a:t>0,00</a:t>
                      </a:r>
                      <a:endParaRPr lang="es-ES" sz="120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800">
                          <a:effectLst/>
                        </a:rPr>
                        <a:t>0,00</a:t>
                      </a:r>
                      <a:endParaRPr lang="es-ES" sz="120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800">
                          <a:effectLst/>
                        </a:rPr>
                        <a:t>937,99</a:t>
                      </a:r>
                      <a:endParaRPr lang="es-ES" sz="120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800" dirty="0">
                          <a:effectLst/>
                        </a:rPr>
                        <a:t>2.510,70</a:t>
                      </a:r>
                      <a:endParaRPr lang="es-ES" sz="1200" dirty="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2">
                        <a:lumMod val="40000"/>
                        <a:lumOff val="60000"/>
                      </a:schemeClr>
                    </a:solidFill>
                  </a:tcPr>
                </a:tc>
                <a:tc>
                  <a:txBody>
                    <a:bodyPr/>
                    <a:lstStyle/>
                    <a:p>
                      <a:pPr algn="ctr"/>
                      <a:r>
                        <a:rPr lang="es-ES" sz="800" dirty="0">
                          <a:effectLst/>
                        </a:rPr>
                        <a:t>5.102,90</a:t>
                      </a:r>
                      <a:endParaRPr lang="es-ES" sz="1200" dirty="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2">
                        <a:lumMod val="40000"/>
                        <a:lumOff val="60000"/>
                      </a:schemeClr>
                    </a:solidFill>
                  </a:tcPr>
                </a:tc>
                <a:tc>
                  <a:txBody>
                    <a:bodyPr/>
                    <a:lstStyle/>
                    <a:p>
                      <a:pPr algn="ctr"/>
                      <a:r>
                        <a:rPr lang="es-ES" sz="800">
                          <a:effectLst/>
                        </a:rPr>
                        <a:t>9.670,75</a:t>
                      </a:r>
                      <a:endParaRPr lang="es-ES" sz="120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800">
                          <a:effectLst/>
                        </a:rPr>
                        <a:t>19.371,19</a:t>
                      </a:r>
                      <a:endParaRPr lang="es-ES" sz="120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800">
                          <a:effectLst/>
                        </a:rPr>
                        <a:t>37.269,16</a:t>
                      </a:r>
                      <a:endParaRPr lang="es-ES" sz="120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800">
                          <a:effectLst/>
                        </a:rPr>
                        <a:t>60.618,14</a:t>
                      </a:r>
                      <a:endParaRPr lang="es-ES" sz="120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800">
                          <a:effectLst/>
                        </a:rPr>
                        <a:t>89.217,08</a:t>
                      </a:r>
                      <a:endParaRPr lang="es-ES" sz="120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800">
                          <a:effectLst/>
                        </a:rPr>
                        <a:t>127.617,08</a:t>
                      </a:r>
                      <a:endParaRPr lang="es-ES" sz="120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800">
                          <a:effectLst/>
                        </a:rPr>
                        <a:t>177.515,05</a:t>
                      </a:r>
                      <a:endParaRPr lang="es-ES" sz="120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800">
                          <a:effectLst/>
                        </a:rPr>
                        <a:t>277.515,05</a:t>
                      </a:r>
                      <a:endParaRPr lang="es-ES" sz="120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4251310984"/>
                  </a:ext>
                </a:extLst>
              </a:tr>
              <a:tr h="214090">
                <a:tc>
                  <a:txBody>
                    <a:bodyPr/>
                    <a:lstStyle/>
                    <a:p>
                      <a:r>
                        <a:rPr lang="es-ES" sz="800" b="1" dirty="0">
                          <a:effectLst/>
                        </a:rPr>
                        <a:t>EXTREMADURA</a:t>
                      </a:r>
                      <a:endParaRPr lang="es-ES" sz="1200" b="1" dirty="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r>
                        <a:rPr lang="es-ES" sz="800">
                          <a:effectLst/>
                        </a:rPr>
                        <a:t>0,00</a:t>
                      </a:r>
                      <a:endParaRPr lang="es-ES" sz="120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800">
                          <a:effectLst/>
                        </a:rPr>
                        <a:t>0,00</a:t>
                      </a:r>
                      <a:endParaRPr lang="es-ES" sz="120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800">
                          <a:effectLst/>
                        </a:rPr>
                        <a:t>887,78</a:t>
                      </a:r>
                      <a:endParaRPr lang="es-ES" sz="120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800">
                          <a:effectLst/>
                        </a:rPr>
                        <a:t>2.359,60</a:t>
                      </a:r>
                      <a:endParaRPr lang="es-ES" sz="120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800">
                          <a:effectLst/>
                        </a:rPr>
                        <a:t>5.026,68</a:t>
                      </a:r>
                      <a:endParaRPr lang="es-ES" sz="120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800">
                          <a:effectLst/>
                        </a:rPr>
                        <a:t>9.822,33</a:t>
                      </a:r>
                      <a:endParaRPr lang="es-ES" sz="120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800">
                          <a:effectLst/>
                        </a:rPr>
                        <a:t>19.820,10</a:t>
                      </a:r>
                      <a:endParaRPr lang="es-ES" sz="120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800">
                          <a:effectLst/>
                        </a:rPr>
                        <a:t>38.372,08</a:t>
                      </a:r>
                      <a:endParaRPr lang="es-ES" sz="120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800">
                          <a:effectLst/>
                        </a:rPr>
                        <a:t>62.045,58</a:t>
                      </a:r>
                      <a:endParaRPr lang="es-ES" sz="120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800">
                          <a:effectLst/>
                        </a:rPr>
                        <a:t>90.545,58</a:t>
                      </a:r>
                      <a:endParaRPr lang="es-ES" sz="120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800">
                          <a:effectLst/>
                        </a:rPr>
                        <a:t>128.545,58</a:t>
                      </a:r>
                      <a:endParaRPr lang="es-ES" sz="120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800">
                          <a:effectLst/>
                        </a:rPr>
                        <a:t>177.943,55</a:t>
                      </a:r>
                      <a:endParaRPr lang="es-ES" sz="120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800">
                          <a:effectLst/>
                        </a:rPr>
                        <a:t>276.943,55</a:t>
                      </a:r>
                      <a:endParaRPr lang="es-ES" sz="120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934999580"/>
                  </a:ext>
                </a:extLst>
              </a:tr>
              <a:tr h="214090">
                <a:tc>
                  <a:txBody>
                    <a:bodyPr/>
                    <a:lstStyle/>
                    <a:p>
                      <a:r>
                        <a:rPr lang="es-ES" sz="800" b="1" dirty="0">
                          <a:effectLst/>
                        </a:rPr>
                        <a:t>GALICIA</a:t>
                      </a:r>
                      <a:endParaRPr lang="es-ES" sz="1200" b="1" dirty="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r>
                        <a:rPr lang="es-ES" sz="800">
                          <a:effectLst/>
                        </a:rPr>
                        <a:t>0,00</a:t>
                      </a:r>
                      <a:endParaRPr lang="es-ES" sz="120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800">
                          <a:effectLst/>
                        </a:rPr>
                        <a:t>0,00</a:t>
                      </a:r>
                      <a:endParaRPr lang="es-ES" sz="120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800">
                          <a:effectLst/>
                        </a:rPr>
                        <a:t>887,78</a:t>
                      </a:r>
                      <a:endParaRPr lang="es-ES" sz="120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800">
                          <a:effectLst/>
                        </a:rPr>
                        <a:t>2.327,50</a:t>
                      </a:r>
                      <a:endParaRPr lang="es-ES" sz="120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800">
                          <a:effectLst/>
                        </a:rPr>
                        <a:t>4.949,61</a:t>
                      </a:r>
                      <a:endParaRPr lang="es-ES" sz="120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800">
                          <a:effectLst/>
                        </a:rPr>
                        <a:t>9.667,86</a:t>
                      </a:r>
                      <a:endParaRPr lang="es-ES" sz="120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800">
                          <a:effectLst/>
                        </a:rPr>
                        <a:t>19.467,49</a:t>
                      </a:r>
                      <a:endParaRPr lang="es-ES" sz="120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800">
                          <a:effectLst/>
                        </a:rPr>
                        <a:t>37.467,49</a:t>
                      </a:r>
                      <a:endParaRPr lang="es-ES" sz="120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800">
                          <a:effectLst/>
                        </a:rPr>
                        <a:t>59.967,49</a:t>
                      </a:r>
                      <a:endParaRPr lang="es-ES" sz="120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800">
                          <a:effectLst/>
                        </a:rPr>
                        <a:t>86.967,49</a:t>
                      </a:r>
                      <a:endParaRPr lang="es-ES" sz="120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800">
                          <a:effectLst/>
                        </a:rPr>
                        <a:t>122.967,49</a:t>
                      </a:r>
                      <a:endParaRPr lang="es-ES" sz="120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800">
                          <a:effectLst/>
                        </a:rPr>
                        <a:t>169.865,46</a:t>
                      </a:r>
                      <a:endParaRPr lang="es-ES" sz="120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800">
                          <a:effectLst/>
                        </a:rPr>
                        <a:t>263.865,46</a:t>
                      </a:r>
                      <a:endParaRPr lang="es-ES" sz="120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745897155"/>
                  </a:ext>
                </a:extLst>
              </a:tr>
              <a:tr h="214090">
                <a:tc>
                  <a:txBody>
                    <a:bodyPr/>
                    <a:lstStyle/>
                    <a:p>
                      <a:r>
                        <a:rPr lang="es-ES" sz="800" b="1" dirty="0">
                          <a:effectLst/>
                        </a:rPr>
                        <a:t>MADRID</a:t>
                      </a:r>
                      <a:endParaRPr lang="es-ES" sz="1200" b="1" dirty="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r>
                        <a:rPr lang="es-ES" sz="800">
                          <a:effectLst/>
                        </a:rPr>
                        <a:t>0,00</a:t>
                      </a:r>
                      <a:endParaRPr lang="es-ES" sz="120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800">
                          <a:effectLst/>
                        </a:rPr>
                        <a:t>0,00</a:t>
                      </a:r>
                      <a:endParaRPr lang="es-ES" sz="120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800" dirty="0">
                          <a:effectLst/>
                        </a:rPr>
                        <a:t>864,41</a:t>
                      </a:r>
                      <a:endParaRPr lang="es-ES" sz="1200" dirty="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3">
                        <a:lumMod val="40000"/>
                        <a:lumOff val="60000"/>
                      </a:schemeClr>
                    </a:solidFill>
                  </a:tcPr>
                </a:tc>
                <a:tc>
                  <a:txBody>
                    <a:bodyPr/>
                    <a:lstStyle/>
                    <a:p>
                      <a:pPr algn="ctr"/>
                      <a:r>
                        <a:rPr lang="es-ES" sz="800">
                          <a:effectLst/>
                        </a:rPr>
                        <a:t>2.269,46</a:t>
                      </a:r>
                      <a:endParaRPr lang="es-ES" sz="120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800">
                          <a:effectLst/>
                        </a:rPr>
                        <a:t>4.795,14</a:t>
                      </a:r>
                      <a:endParaRPr lang="es-ES" sz="120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800">
                          <a:effectLst/>
                        </a:rPr>
                        <a:t>9.271,79</a:t>
                      </a:r>
                      <a:endParaRPr lang="es-ES" sz="120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800">
                          <a:effectLst/>
                        </a:rPr>
                        <a:t>18.835,18</a:t>
                      </a:r>
                      <a:endParaRPr lang="es-ES" sz="120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800" dirty="0">
                          <a:effectLst/>
                        </a:rPr>
                        <a:t>36.235,18</a:t>
                      </a:r>
                      <a:endParaRPr lang="es-ES" sz="1200" dirty="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3">
                        <a:lumMod val="40000"/>
                        <a:lumOff val="60000"/>
                      </a:schemeClr>
                    </a:solidFill>
                  </a:tcPr>
                </a:tc>
                <a:tc>
                  <a:txBody>
                    <a:bodyPr/>
                    <a:lstStyle/>
                    <a:p>
                      <a:pPr algn="ctr"/>
                      <a:r>
                        <a:rPr lang="es-ES" sz="800" dirty="0">
                          <a:effectLst/>
                        </a:rPr>
                        <a:t>57.985,18</a:t>
                      </a:r>
                      <a:endParaRPr lang="es-ES" sz="1200" dirty="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3">
                        <a:lumMod val="40000"/>
                        <a:lumOff val="60000"/>
                      </a:schemeClr>
                    </a:solidFill>
                  </a:tcPr>
                </a:tc>
                <a:tc>
                  <a:txBody>
                    <a:bodyPr/>
                    <a:lstStyle/>
                    <a:p>
                      <a:pPr algn="ctr"/>
                      <a:r>
                        <a:rPr lang="es-ES" sz="800" dirty="0">
                          <a:effectLst/>
                        </a:rPr>
                        <a:t>84.085,18</a:t>
                      </a:r>
                      <a:endParaRPr lang="es-ES" sz="1200" dirty="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3">
                        <a:lumMod val="40000"/>
                        <a:lumOff val="60000"/>
                      </a:schemeClr>
                    </a:solidFill>
                  </a:tcPr>
                </a:tc>
                <a:tc>
                  <a:txBody>
                    <a:bodyPr/>
                    <a:lstStyle/>
                    <a:p>
                      <a:pPr algn="ctr"/>
                      <a:r>
                        <a:rPr lang="es-ES" sz="800" dirty="0">
                          <a:effectLst/>
                        </a:rPr>
                        <a:t>118.885,18</a:t>
                      </a:r>
                      <a:endParaRPr lang="es-ES" sz="1200" dirty="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3">
                        <a:lumMod val="40000"/>
                        <a:lumOff val="60000"/>
                      </a:schemeClr>
                    </a:solidFill>
                  </a:tcPr>
                </a:tc>
                <a:tc>
                  <a:txBody>
                    <a:bodyPr/>
                    <a:lstStyle/>
                    <a:p>
                      <a:pPr algn="ctr"/>
                      <a:r>
                        <a:rPr lang="es-ES" sz="800" dirty="0">
                          <a:effectLst/>
                        </a:rPr>
                        <a:t>164.283,15</a:t>
                      </a:r>
                      <a:endParaRPr lang="es-ES" sz="1200" dirty="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3">
                        <a:lumMod val="40000"/>
                        <a:lumOff val="60000"/>
                      </a:schemeClr>
                    </a:solidFill>
                  </a:tcPr>
                </a:tc>
                <a:tc>
                  <a:txBody>
                    <a:bodyPr/>
                    <a:lstStyle/>
                    <a:p>
                      <a:pPr algn="ctr"/>
                      <a:r>
                        <a:rPr lang="es-ES" sz="800" dirty="0">
                          <a:effectLst/>
                        </a:rPr>
                        <a:t>255.283,15</a:t>
                      </a:r>
                      <a:endParaRPr lang="es-ES" sz="1200" dirty="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386711149"/>
                  </a:ext>
                </a:extLst>
              </a:tr>
              <a:tr h="214090">
                <a:tc>
                  <a:txBody>
                    <a:bodyPr/>
                    <a:lstStyle/>
                    <a:p>
                      <a:r>
                        <a:rPr lang="es-ES" sz="800" b="1" dirty="0">
                          <a:effectLst/>
                        </a:rPr>
                        <a:t>REGIÓN DE MURCIA</a:t>
                      </a:r>
                      <a:endParaRPr lang="es-ES" sz="1200" b="1" dirty="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r>
                        <a:rPr lang="es-ES" sz="800">
                          <a:effectLst/>
                        </a:rPr>
                        <a:t>0,00</a:t>
                      </a:r>
                      <a:endParaRPr lang="es-ES" sz="120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800">
                          <a:effectLst/>
                        </a:rPr>
                        <a:t>0,00</a:t>
                      </a:r>
                      <a:endParaRPr lang="es-ES" sz="120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800">
                          <a:effectLst/>
                        </a:rPr>
                        <a:t>897,12</a:t>
                      </a:r>
                      <a:endParaRPr lang="es-ES" sz="120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800">
                          <a:effectLst/>
                        </a:rPr>
                        <a:t>2.340,02</a:t>
                      </a:r>
                      <a:endParaRPr lang="es-ES" sz="120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800">
                          <a:effectLst/>
                        </a:rPr>
                        <a:t>4.883,26</a:t>
                      </a:r>
                      <a:endParaRPr lang="es-ES" sz="120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800">
                          <a:effectLst/>
                        </a:rPr>
                        <a:t>9.423,12</a:t>
                      </a:r>
                      <a:endParaRPr lang="es-ES" sz="120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800">
                          <a:effectLst/>
                        </a:rPr>
                        <a:t>19.002,30</a:t>
                      </a:r>
                      <a:endParaRPr lang="es-ES" sz="120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800">
                          <a:effectLst/>
                        </a:rPr>
                        <a:t>37.162,30</a:t>
                      </a:r>
                      <a:endParaRPr lang="es-ES" sz="120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800">
                          <a:effectLst/>
                        </a:rPr>
                        <a:t>59.862,30</a:t>
                      </a:r>
                      <a:endParaRPr lang="es-ES" sz="120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800">
                          <a:effectLst/>
                        </a:rPr>
                        <a:t>87.102,30</a:t>
                      </a:r>
                      <a:endParaRPr lang="es-ES" sz="120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800">
                          <a:effectLst/>
                        </a:rPr>
                        <a:t>123.422,30</a:t>
                      </a:r>
                      <a:endParaRPr lang="es-ES" sz="120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800">
                          <a:effectLst/>
                        </a:rPr>
                        <a:t>170.720,27</a:t>
                      </a:r>
                      <a:endParaRPr lang="es-ES" sz="120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800">
                          <a:effectLst/>
                        </a:rPr>
                        <a:t>265.520,27</a:t>
                      </a:r>
                      <a:endParaRPr lang="es-ES" sz="120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563279788"/>
                  </a:ext>
                </a:extLst>
              </a:tr>
              <a:tr h="214090">
                <a:tc>
                  <a:txBody>
                    <a:bodyPr/>
                    <a:lstStyle/>
                    <a:p>
                      <a:r>
                        <a:rPr lang="es-ES" sz="800" b="1" dirty="0">
                          <a:effectLst/>
                        </a:rPr>
                        <a:t>LA RIOJA</a:t>
                      </a:r>
                      <a:endParaRPr lang="es-ES" sz="1200" b="1" dirty="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r>
                        <a:rPr lang="es-ES" sz="800">
                          <a:effectLst/>
                        </a:rPr>
                        <a:t>0,00</a:t>
                      </a:r>
                      <a:endParaRPr lang="es-ES" sz="120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800">
                          <a:effectLst/>
                        </a:rPr>
                        <a:t>0,00</a:t>
                      </a:r>
                      <a:endParaRPr lang="es-ES" sz="120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800" dirty="0">
                          <a:effectLst/>
                        </a:rPr>
                        <a:t>864,41</a:t>
                      </a:r>
                      <a:endParaRPr lang="es-ES" sz="1200" dirty="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3">
                        <a:lumMod val="40000"/>
                        <a:lumOff val="60000"/>
                      </a:schemeClr>
                    </a:solidFill>
                  </a:tcPr>
                </a:tc>
                <a:tc>
                  <a:txBody>
                    <a:bodyPr/>
                    <a:lstStyle/>
                    <a:p>
                      <a:pPr algn="ctr"/>
                      <a:r>
                        <a:rPr lang="es-ES" sz="800">
                          <a:effectLst/>
                        </a:rPr>
                        <a:t>2.286,58</a:t>
                      </a:r>
                      <a:endParaRPr lang="es-ES" sz="120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800">
                          <a:effectLst/>
                        </a:rPr>
                        <a:t>4.850,42</a:t>
                      </a:r>
                      <a:endParaRPr lang="es-ES" sz="120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800">
                          <a:effectLst/>
                        </a:rPr>
                        <a:t>9.389,05</a:t>
                      </a:r>
                      <a:endParaRPr lang="es-ES" sz="120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800">
                          <a:effectLst/>
                        </a:rPr>
                        <a:t>19.192,73</a:t>
                      </a:r>
                      <a:endParaRPr lang="es-ES" sz="120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800">
                          <a:effectLst/>
                        </a:rPr>
                        <a:t>38.192,73</a:t>
                      </a:r>
                      <a:endParaRPr lang="es-ES" sz="120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800">
                          <a:effectLst/>
                        </a:rPr>
                        <a:t>62.640,70</a:t>
                      </a:r>
                      <a:endParaRPr lang="es-ES" sz="120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800">
                          <a:effectLst/>
                        </a:rPr>
                        <a:t>92.340,70</a:t>
                      </a:r>
                      <a:endParaRPr lang="es-ES" sz="120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800">
                          <a:effectLst/>
                        </a:rPr>
                        <a:t>131.940,70</a:t>
                      </a:r>
                      <a:endParaRPr lang="es-ES" sz="120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800">
                          <a:effectLst/>
                        </a:rPr>
                        <a:t>183.338,67</a:t>
                      </a:r>
                      <a:endParaRPr lang="es-ES" sz="120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800">
                          <a:effectLst/>
                        </a:rPr>
                        <a:t>286.338,67</a:t>
                      </a:r>
                      <a:endParaRPr lang="es-ES" sz="120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210847692"/>
                  </a:ext>
                </a:extLst>
              </a:tr>
              <a:tr h="214090">
                <a:tc>
                  <a:txBody>
                    <a:bodyPr/>
                    <a:lstStyle/>
                    <a:p>
                      <a:r>
                        <a:rPr lang="es-ES" sz="800" b="1" dirty="0">
                          <a:effectLst/>
                        </a:rPr>
                        <a:t>C. VALENCIANA</a:t>
                      </a:r>
                      <a:endParaRPr lang="es-ES" sz="1200" b="1" dirty="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r>
                        <a:rPr lang="es-ES" sz="800">
                          <a:effectLst/>
                        </a:rPr>
                        <a:t>0,00</a:t>
                      </a:r>
                      <a:endParaRPr lang="es-ES" sz="120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800">
                          <a:effectLst/>
                        </a:rPr>
                        <a:t>0,00</a:t>
                      </a:r>
                      <a:endParaRPr lang="es-ES" sz="120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800">
                          <a:effectLst/>
                        </a:rPr>
                        <a:t>911,14</a:t>
                      </a:r>
                      <a:endParaRPr lang="es-ES" sz="120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800">
                          <a:effectLst/>
                        </a:rPr>
                        <a:t>2.329,90</a:t>
                      </a:r>
                      <a:endParaRPr lang="es-ES" sz="120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800">
                          <a:effectLst/>
                        </a:rPr>
                        <a:t>4.924,46</a:t>
                      </a:r>
                      <a:endParaRPr lang="es-ES" sz="120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800">
                          <a:effectLst/>
                        </a:rPr>
                        <a:t>9.573,01</a:t>
                      </a:r>
                      <a:endParaRPr lang="es-ES" sz="120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800">
                          <a:effectLst/>
                        </a:rPr>
                        <a:t>19.624,35</a:t>
                      </a:r>
                      <a:endParaRPr lang="es-ES" sz="120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800">
                          <a:effectLst/>
                        </a:rPr>
                        <a:t>38.547,83</a:t>
                      </a:r>
                      <a:endParaRPr lang="es-ES" sz="120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800" dirty="0">
                          <a:effectLst/>
                        </a:rPr>
                        <a:t>62.770,29</a:t>
                      </a:r>
                      <a:endParaRPr lang="es-ES" sz="1200" dirty="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2">
                        <a:lumMod val="40000"/>
                        <a:lumOff val="60000"/>
                      </a:schemeClr>
                    </a:solidFill>
                  </a:tcPr>
                </a:tc>
                <a:tc>
                  <a:txBody>
                    <a:bodyPr/>
                    <a:lstStyle/>
                    <a:p>
                      <a:pPr algn="ctr"/>
                      <a:r>
                        <a:rPr lang="es-ES" sz="800" dirty="0">
                          <a:effectLst/>
                        </a:rPr>
                        <a:t>93.568,26</a:t>
                      </a:r>
                      <a:endParaRPr lang="es-ES" sz="1200" dirty="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2">
                        <a:lumMod val="40000"/>
                        <a:lumOff val="60000"/>
                      </a:schemeClr>
                    </a:solidFill>
                  </a:tcPr>
                </a:tc>
                <a:tc>
                  <a:txBody>
                    <a:bodyPr/>
                    <a:lstStyle/>
                    <a:p>
                      <a:pPr algn="ctr"/>
                      <a:r>
                        <a:rPr lang="es-ES" sz="800" dirty="0">
                          <a:effectLst/>
                        </a:rPr>
                        <a:t>135.168,26</a:t>
                      </a:r>
                      <a:endParaRPr lang="es-ES" sz="1200" dirty="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2">
                        <a:lumMod val="40000"/>
                        <a:lumOff val="60000"/>
                      </a:schemeClr>
                    </a:solidFill>
                  </a:tcPr>
                </a:tc>
                <a:tc>
                  <a:txBody>
                    <a:bodyPr/>
                    <a:lstStyle/>
                    <a:p>
                      <a:pPr algn="ctr"/>
                      <a:r>
                        <a:rPr lang="es-ES" sz="800" dirty="0">
                          <a:effectLst/>
                        </a:rPr>
                        <a:t>189.066,24</a:t>
                      </a:r>
                      <a:endParaRPr lang="es-ES" sz="1200" dirty="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2">
                        <a:lumMod val="40000"/>
                        <a:lumOff val="60000"/>
                      </a:schemeClr>
                    </a:solidFill>
                  </a:tcPr>
                </a:tc>
                <a:tc>
                  <a:txBody>
                    <a:bodyPr/>
                    <a:lstStyle/>
                    <a:p>
                      <a:pPr algn="ctr"/>
                      <a:r>
                        <a:rPr lang="es-ES" sz="800" dirty="0">
                          <a:effectLst/>
                        </a:rPr>
                        <a:t>297.066,24</a:t>
                      </a:r>
                      <a:endParaRPr lang="es-ES" sz="1200" dirty="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841397180"/>
                  </a:ext>
                </a:extLst>
              </a:tr>
              <a:tr h="214090">
                <a:tc>
                  <a:txBody>
                    <a:bodyPr/>
                    <a:lstStyle/>
                    <a:p>
                      <a:r>
                        <a:rPr lang="es-ES" sz="800" b="1" dirty="0">
                          <a:effectLst/>
                        </a:rPr>
                        <a:t>NAVARRA</a:t>
                      </a:r>
                      <a:endParaRPr lang="es-ES" sz="1200" b="1" dirty="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r>
                        <a:rPr lang="es-ES" sz="800">
                          <a:effectLst/>
                        </a:rPr>
                        <a:t>0,00</a:t>
                      </a:r>
                      <a:endParaRPr lang="es-ES" sz="120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800">
                          <a:effectLst/>
                        </a:rPr>
                        <a:t>0,00</a:t>
                      </a:r>
                      <a:endParaRPr lang="es-ES" sz="120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800" dirty="0">
                          <a:effectLst/>
                        </a:rPr>
                        <a:t>1.179,80</a:t>
                      </a:r>
                      <a:endParaRPr lang="es-ES" sz="1200" dirty="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2">
                        <a:lumMod val="40000"/>
                        <a:lumOff val="60000"/>
                      </a:schemeClr>
                    </a:solidFill>
                  </a:tcPr>
                </a:tc>
                <a:tc>
                  <a:txBody>
                    <a:bodyPr/>
                    <a:lstStyle/>
                    <a:p>
                      <a:pPr algn="ctr"/>
                      <a:r>
                        <a:rPr lang="es-ES" sz="800">
                          <a:effectLst/>
                        </a:rPr>
                        <a:t>2.367,90</a:t>
                      </a:r>
                      <a:endParaRPr lang="es-ES" sz="120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800">
                          <a:effectLst/>
                        </a:rPr>
                        <a:t>4.970,60</a:t>
                      </a:r>
                      <a:endParaRPr lang="es-ES" sz="120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800" dirty="0">
                          <a:effectLst/>
                        </a:rPr>
                        <a:t>9.854,46</a:t>
                      </a:r>
                      <a:endParaRPr lang="es-ES" sz="1200" dirty="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2">
                        <a:lumMod val="40000"/>
                        <a:lumOff val="60000"/>
                      </a:schemeClr>
                    </a:solidFill>
                  </a:tcPr>
                </a:tc>
                <a:tc>
                  <a:txBody>
                    <a:bodyPr/>
                    <a:lstStyle/>
                    <a:p>
                      <a:pPr algn="ctr"/>
                      <a:r>
                        <a:rPr lang="es-ES" sz="800" dirty="0">
                          <a:effectLst/>
                        </a:rPr>
                        <a:t>20.188,98</a:t>
                      </a:r>
                      <a:endParaRPr lang="es-ES" sz="1200" dirty="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2">
                        <a:lumMod val="40000"/>
                        <a:lumOff val="60000"/>
                      </a:schemeClr>
                    </a:solidFill>
                  </a:tcPr>
                </a:tc>
                <a:tc>
                  <a:txBody>
                    <a:bodyPr/>
                    <a:lstStyle/>
                    <a:p>
                      <a:pPr algn="ctr"/>
                      <a:r>
                        <a:rPr lang="es-ES" sz="800" dirty="0">
                          <a:effectLst/>
                        </a:rPr>
                        <a:t>38.547,93</a:t>
                      </a:r>
                      <a:endParaRPr lang="es-ES" sz="1200" dirty="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2">
                        <a:lumMod val="40000"/>
                        <a:lumOff val="60000"/>
                      </a:schemeClr>
                    </a:solidFill>
                  </a:tcPr>
                </a:tc>
                <a:tc>
                  <a:txBody>
                    <a:bodyPr/>
                    <a:lstStyle/>
                    <a:p>
                      <a:pPr algn="ctr"/>
                      <a:r>
                        <a:rPr lang="es-ES" sz="800">
                          <a:effectLst/>
                        </a:rPr>
                        <a:t>62.635,91</a:t>
                      </a:r>
                      <a:endParaRPr lang="es-ES" sz="120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800">
                          <a:effectLst/>
                        </a:rPr>
                        <a:t>92.611,88</a:t>
                      </a:r>
                      <a:endParaRPr lang="es-ES" sz="120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800">
                          <a:effectLst/>
                        </a:rPr>
                        <a:t>133.011,88</a:t>
                      </a:r>
                      <a:endParaRPr lang="es-ES" sz="120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800" dirty="0">
                          <a:effectLst/>
                        </a:rPr>
                        <a:t>184.875,36</a:t>
                      </a:r>
                      <a:endParaRPr lang="es-ES" sz="1200" dirty="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800" dirty="0">
                          <a:effectLst/>
                        </a:rPr>
                        <a:t>288.875,36</a:t>
                      </a:r>
                      <a:endParaRPr lang="es-ES" sz="1200" dirty="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048247327"/>
                  </a:ext>
                </a:extLst>
              </a:tr>
              <a:tr h="214090">
                <a:tc>
                  <a:txBody>
                    <a:bodyPr/>
                    <a:lstStyle/>
                    <a:p>
                      <a:r>
                        <a:rPr lang="es-ES" sz="800" b="1" dirty="0">
                          <a:effectLst/>
                        </a:rPr>
                        <a:t>BIZKAIA</a:t>
                      </a:r>
                      <a:endParaRPr lang="es-ES" sz="1200" b="1" dirty="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r>
                        <a:rPr lang="es-ES" sz="800">
                          <a:effectLst/>
                        </a:rPr>
                        <a:t>0,00</a:t>
                      </a:r>
                      <a:endParaRPr lang="es-ES" sz="120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800">
                          <a:effectLst/>
                        </a:rPr>
                        <a:t>0,00</a:t>
                      </a:r>
                      <a:endParaRPr lang="es-ES" sz="120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800">
                          <a:effectLst/>
                        </a:rPr>
                        <a:t>1.120,00</a:t>
                      </a:r>
                      <a:endParaRPr lang="es-ES" sz="120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800" dirty="0">
                          <a:effectLst/>
                        </a:rPr>
                        <a:t>2.185,90</a:t>
                      </a:r>
                      <a:endParaRPr lang="es-ES" sz="1200" dirty="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3">
                        <a:lumMod val="40000"/>
                        <a:lumOff val="60000"/>
                      </a:schemeClr>
                    </a:solidFill>
                  </a:tcPr>
                </a:tc>
                <a:tc>
                  <a:txBody>
                    <a:bodyPr/>
                    <a:lstStyle/>
                    <a:p>
                      <a:pPr algn="ctr"/>
                      <a:r>
                        <a:rPr lang="es-ES" sz="800" dirty="0">
                          <a:effectLst/>
                        </a:rPr>
                        <a:t>4.793,10</a:t>
                      </a:r>
                      <a:endParaRPr lang="es-ES" sz="1200" dirty="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3">
                        <a:lumMod val="40000"/>
                        <a:lumOff val="60000"/>
                      </a:schemeClr>
                    </a:solidFill>
                  </a:tcPr>
                </a:tc>
                <a:tc>
                  <a:txBody>
                    <a:bodyPr/>
                    <a:lstStyle/>
                    <a:p>
                      <a:pPr algn="ctr"/>
                      <a:r>
                        <a:rPr lang="es-ES" sz="800">
                          <a:effectLst/>
                        </a:rPr>
                        <a:t>9.222,18</a:t>
                      </a:r>
                      <a:endParaRPr lang="es-ES" sz="120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3">
                        <a:lumMod val="40000"/>
                        <a:lumOff val="60000"/>
                      </a:schemeClr>
                    </a:solidFill>
                  </a:tcPr>
                </a:tc>
                <a:tc>
                  <a:txBody>
                    <a:bodyPr/>
                    <a:lstStyle/>
                    <a:p>
                      <a:pPr algn="ctr"/>
                      <a:r>
                        <a:rPr lang="es-ES" sz="800">
                          <a:effectLst/>
                        </a:rPr>
                        <a:t>18.677,23</a:t>
                      </a:r>
                      <a:endParaRPr lang="es-ES" sz="120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3">
                        <a:lumMod val="40000"/>
                        <a:lumOff val="60000"/>
                      </a:schemeClr>
                    </a:solidFill>
                  </a:tcPr>
                </a:tc>
                <a:tc>
                  <a:txBody>
                    <a:bodyPr/>
                    <a:lstStyle/>
                    <a:p>
                      <a:pPr algn="ctr"/>
                      <a:r>
                        <a:rPr lang="es-ES" sz="800">
                          <a:effectLst/>
                        </a:rPr>
                        <a:t>36.525,15</a:t>
                      </a:r>
                      <a:endParaRPr lang="es-ES" sz="120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800">
                          <a:effectLst/>
                        </a:rPr>
                        <a:t>59.795,63</a:t>
                      </a:r>
                      <a:endParaRPr lang="es-ES" sz="120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800">
                          <a:effectLst/>
                        </a:rPr>
                        <a:t>88.574,61</a:t>
                      </a:r>
                      <a:endParaRPr lang="es-ES" sz="120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800">
                          <a:effectLst/>
                        </a:rPr>
                        <a:t>127.774,61</a:t>
                      </a:r>
                      <a:endParaRPr lang="es-ES" sz="120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800">
                          <a:effectLst/>
                        </a:rPr>
                        <a:t>176.774,61</a:t>
                      </a:r>
                      <a:endParaRPr lang="es-ES" sz="120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800">
                          <a:effectLst/>
                        </a:rPr>
                        <a:t>274.774,61</a:t>
                      </a:r>
                      <a:endParaRPr lang="es-ES" sz="120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094453224"/>
                  </a:ext>
                </a:extLst>
              </a:tr>
              <a:tr h="214090">
                <a:tc>
                  <a:txBody>
                    <a:bodyPr/>
                    <a:lstStyle/>
                    <a:p>
                      <a:r>
                        <a:rPr lang="es-ES" sz="800" b="1" dirty="0">
                          <a:effectLst/>
                        </a:rPr>
                        <a:t>GIPUZKOA</a:t>
                      </a:r>
                      <a:endParaRPr lang="es-ES" sz="1200" b="1" dirty="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r>
                        <a:rPr lang="es-ES" sz="800">
                          <a:effectLst/>
                        </a:rPr>
                        <a:t>0,00</a:t>
                      </a:r>
                      <a:endParaRPr lang="es-ES" sz="120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800">
                          <a:effectLst/>
                        </a:rPr>
                        <a:t>0,00</a:t>
                      </a:r>
                      <a:endParaRPr lang="es-ES" sz="120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800">
                          <a:effectLst/>
                        </a:rPr>
                        <a:t>1.120,00</a:t>
                      </a:r>
                      <a:endParaRPr lang="es-ES" sz="120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800">
                          <a:effectLst/>
                        </a:rPr>
                        <a:t>2.185,90</a:t>
                      </a:r>
                      <a:endParaRPr lang="es-ES" sz="120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3">
                        <a:lumMod val="40000"/>
                        <a:lumOff val="60000"/>
                      </a:schemeClr>
                    </a:solidFill>
                  </a:tcPr>
                </a:tc>
                <a:tc>
                  <a:txBody>
                    <a:bodyPr/>
                    <a:lstStyle/>
                    <a:p>
                      <a:pPr algn="ctr"/>
                      <a:r>
                        <a:rPr lang="es-ES" sz="800" dirty="0">
                          <a:effectLst/>
                        </a:rPr>
                        <a:t>4.793,10</a:t>
                      </a:r>
                      <a:endParaRPr lang="es-ES" sz="1200" dirty="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3">
                        <a:lumMod val="40000"/>
                        <a:lumOff val="60000"/>
                      </a:schemeClr>
                    </a:solidFill>
                  </a:tcPr>
                </a:tc>
                <a:tc>
                  <a:txBody>
                    <a:bodyPr/>
                    <a:lstStyle/>
                    <a:p>
                      <a:pPr algn="ctr"/>
                      <a:r>
                        <a:rPr lang="es-ES" sz="800" dirty="0">
                          <a:effectLst/>
                        </a:rPr>
                        <a:t>9.222,18</a:t>
                      </a:r>
                      <a:endParaRPr lang="es-ES" sz="1200" dirty="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3">
                        <a:lumMod val="40000"/>
                        <a:lumOff val="60000"/>
                      </a:schemeClr>
                    </a:solidFill>
                  </a:tcPr>
                </a:tc>
                <a:tc>
                  <a:txBody>
                    <a:bodyPr/>
                    <a:lstStyle/>
                    <a:p>
                      <a:pPr algn="ctr"/>
                      <a:r>
                        <a:rPr lang="es-ES" sz="800" dirty="0">
                          <a:effectLst/>
                        </a:rPr>
                        <a:t>18.677,23</a:t>
                      </a:r>
                      <a:endParaRPr lang="es-ES" sz="1200" dirty="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3">
                        <a:lumMod val="40000"/>
                        <a:lumOff val="60000"/>
                      </a:schemeClr>
                    </a:solidFill>
                  </a:tcPr>
                </a:tc>
                <a:tc>
                  <a:txBody>
                    <a:bodyPr/>
                    <a:lstStyle/>
                    <a:p>
                      <a:pPr algn="ctr"/>
                      <a:r>
                        <a:rPr lang="es-ES" sz="800">
                          <a:effectLst/>
                        </a:rPr>
                        <a:t>36.525,15</a:t>
                      </a:r>
                      <a:endParaRPr lang="es-ES" sz="120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800">
                          <a:effectLst/>
                        </a:rPr>
                        <a:t>59.795,63</a:t>
                      </a:r>
                      <a:endParaRPr lang="es-ES" sz="120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800">
                          <a:effectLst/>
                        </a:rPr>
                        <a:t>88.574,61</a:t>
                      </a:r>
                      <a:endParaRPr lang="es-ES" sz="120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800">
                          <a:effectLst/>
                        </a:rPr>
                        <a:t>127.774,61</a:t>
                      </a:r>
                      <a:endParaRPr lang="es-ES" sz="120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800">
                          <a:effectLst/>
                        </a:rPr>
                        <a:t>176.774,61</a:t>
                      </a:r>
                      <a:endParaRPr lang="es-ES" sz="120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800">
                          <a:effectLst/>
                        </a:rPr>
                        <a:t>274.774,61</a:t>
                      </a:r>
                      <a:endParaRPr lang="es-ES" sz="120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51411878"/>
                  </a:ext>
                </a:extLst>
              </a:tr>
              <a:tr h="223010">
                <a:tc>
                  <a:txBody>
                    <a:bodyPr/>
                    <a:lstStyle/>
                    <a:p>
                      <a:r>
                        <a:rPr lang="es-ES" sz="800" b="1" dirty="0">
                          <a:effectLst/>
                        </a:rPr>
                        <a:t>ÁLAVA</a:t>
                      </a:r>
                      <a:endParaRPr lang="es-ES" sz="1200" b="1" dirty="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r>
                        <a:rPr lang="es-ES" sz="800">
                          <a:effectLst/>
                        </a:rPr>
                        <a:t>0,00</a:t>
                      </a:r>
                      <a:endParaRPr lang="es-ES" sz="120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800">
                          <a:effectLst/>
                        </a:rPr>
                        <a:t>0,00</a:t>
                      </a:r>
                      <a:endParaRPr lang="es-ES" sz="120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800">
                          <a:effectLst/>
                        </a:rPr>
                        <a:t>1.120,00</a:t>
                      </a:r>
                      <a:endParaRPr lang="es-ES" sz="120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800">
                          <a:effectLst/>
                        </a:rPr>
                        <a:t>2.185,90</a:t>
                      </a:r>
                      <a:endParaRPr lang="es-ES" sz="120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3">
                        <a:lumMod val="40000"/>
                        <a:lumOff val="60000"/>
                      </a:schemeClr>
                    </a:solidFill>
                  </a:tcPr>
                </a:tc>
                <a:tc>
                  <a:txBody>
                    <a:bodyPr/>
                    <a:lstStyle/>
                    <a:p>
                      <a:pPr algn="ctr"/>
                      <a:r>
                        <a:rPr lang="es-ES" sz="800">
                          <a:effectLst/>
                        </a:rPr>
                        <a:t>4.793,10</a:t>
                      </a:r>
                      <a:endParaRPr lang="es-ES" sz="120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3">
                        <a:lumMod val="40000"/>
                        <a:lumOff val="60000"/>
                      </a:schemeClr>
                    </a:solidFill>
                  </a:tcPr>
                </a:tc>
                <a:tc>
                  <a:txBody>
                    <a:bodyPr/>
                    <a:lstStyle/>
                    <a:p>
                      <a:pPr algn="ctr"/>
                      <a:r>
                        <a:rPr lang="es-ES" sz="800">
                          <a:effectLst/>
                        </a:rPr>
                        <a:t>9.222,18</a:t>
                      </a:r>
                      <a:endParaRPr lang="es-ES" sz="120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3">
                        <a:lumMod val="40000"/>
                        <a:lumOff val="60000"/>
                      </a:schemeClr>
                    </a:solidFill>
                  </a:tcPr>
                </a:tc>
                <a:tc>
                  <a:txBody>
                    <a:bodyPr/>
                    <a:lstStyle/>
                    <a:p>
                      <a:pPr algn="ctr"/>
                      <a:r>
                        <a:rPr lang="es-ES" sz="800" dirty="0">
                          <a:effectLst/>
                        </a:rPr>
                        <a:t>18.677,23</a:t>
                      </a:r>
                      <a:endParaRPr lang="es-ES" sz="1200" dirty="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3">
                        <a:lumMod val="40000"/>
                        <a:lumOff val="60000"/>
                      </a:schemeClr>
                    </a:solidFill>
                  </a:tcPr>
                </a:tc>
                <a:tc>
                  <a:txBody>
                    <a:bodyPr/>
                    <a:lstStyle/>
                    <a:p>
                      <a:pPr algn="ctr"/>
                      <a:r>
                        <a:rPr lang="es-ES" sz="800">
                          <a:effectLst/>
                        </a:rPr>
                        <a:t>36.525,15</a:t>
                      </a:r>
                      <a:endParaRPr lang="es-ES" sz="120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800">
                          <a:effectLst/>
                        </a:rPr>
                        <a:t>59.795,63</a:t>
                      </a:r>
                      <a:endParaRPr lang="es-ES" sz="120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800">
                          <a:effectLst/>
                        </a:rPr>
                        <a:t>88.574,61</a:t>
                      </a:r>
                      <a:endParaRPr lang="es-ES" sz="120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800">
                          <a:effectLst/>
                        </a:rPr>
                        <a:t>127.774,61</a:t>
                      </a:r>
                      <a:endParaRPr lang="es-ES" sz="120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800">
                          <a:effectLst/>
                        </a:rPr>
                        <a:t>176.774,61</a:t>
                      </a:r>
                      <a:endParaRPr lang="es-ES" sz="120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800" dirty="0">
                          <a:effectLst/>
                        </a:rPr>
                        <a:t>274.774,61</a:t>
                      </a:r>
                      <a:endParaRPr lang="es-ES" sz="1200" dirty="0">
                        <a:effectLst/>
                        <a:latin typeface="Times New Roman" panose="02020603050405020304" pitchFamily="18" charset="0"/>
                        <a:ea typeface="Times New Roman" panose="02020603050405020304" pitchFamily="18" charset="0"/>
                      </a:endParaRPr>
                    </a:p>
                  </a:txBody>
                  <a:tcPr marL="40626" marR="4062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358924620"/>
                  </a:ext>
                </a:extLst>
              </a:tr>
            </a:tbl>
          </a:graphicData>
        </a:graphic>
      </p:graphicFrame>
    </p:spTree>
    <p:extLst>
      <p:ext uri="{BB962C8B-B14F-4D97-AF65-F5344CB8AC3E}">
        <p14:creationId xmlns:p14="http://schemas.microsoft.com/office/powerpoint/2010/main" val="35651540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1CA9F5C3-1B88-FB4A-87C8-FEDE4C1C109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9144"/>
            <a:ext cx="9144000" cy="6839712"/>
          </a:xfrm>
          <a:prstGeom prst="rect">
            <a:avLst/>
          </a:prstGeom>
        </p:spPr>
      </p:pic>
      <p:sp>
        <p:nvSpPr>
          <p:cNvPr id="3" name="CuadroTexto 2">
            <a:extLst>
              <a:ext uri="{FF2B5EF4-FFF2-40B4-BE49-F238E27FC236}">
                <a16:creationId xmlns:a16="http://schemas.microsoft.com/office/drawing/2014/main" id="{4253CEF0-FCF9-496D-9C79-E58EC2284CC4}"/>
              </a:ext>
            </a:extLst>
          </p:cNvPr>
          <p:cNvSpPr txBox="1"/>
          <p:nvPr/>
        </p:nvSpPr>
        <p:spPr>
          <a:xfrm>
            <a:off x="1539732" y="1018780"/>
            <a:ext cx="4557010" cy="400110"/>
          </a:xfrm>
          <a:prstGeom prst="rect">
            <a:avLst/>
          </a:prstGeom>
          <a:noFill/>
        </p:spPr>
        <p:txBody>
          <a:bodyPr wrap="square" rtlCol="0">
            <a:spAutoFit/>
          </a:bodyPr>
          <a:lstStyle/>
          <a:p>
            <a:r>
              <a:rPr lang="es-ES" sz="2000" dirty="0">
                <a:solidFill>
                  <a:srgbClr val="CB4E33"/>
                </a:solidFill>
              </a:rPr>
              <a:t>Los tributos cedidos en números:</a:t>
            </a:r>
          </a:p>
        </p:txBody>
      </p:sp>
      <p:pic>
        <p:nvPicPr>
          <p:cNvPr id="6" name="Imagen 5">
            <a:extLst>
              <a:ext uri="{FF2B5EF4-FFF2-40B4-BE49-F238E27FC236}">
                <a16:creationId xmlns:a16="http://schemas.microsoft.com/office/drawing/2014/main" id="{E35536C6-F671-46B0-832E-28DF50A0BA4F}"/>
              </a:ext>
            </a:extLst>
          </p:cNvPr>
          <p:cNvPicPr>
            <a:picLocks noChangeAspect="1"/>
          </p:cNvPicPr>
          <p:nvPr/>
        </p:nvPicPr>
        <p:blipFill>
          <a:blip r:embed="rId3"/>
          <a:stretch>
            <a:fillRect/>
          </a:stretch>
        </p:blipFill>
        <p:spPr>
          <a:xfrm>
            <a:off x="1241212" y="1056894"/>
            <a:ext cx="628652" cy="342901"/>
          </a:xfrm>
          <a:prstGeom prst="rect">
            <a:avLst/>
          </a:prstGeom>
        </p:spPr>
      </p:pic>
      <p:pic>
        <p:nvPicPr>
          <p:cNvPr id="7" name="Imagen 6">
            <a:extLst>
              <a:ext uri="{FF2B5EF4-FFF2-40B4-BE49-F238E27FC236}">
                <a16:creationId xmlns:a16="http://schemas.microsoft.com/office/drawing/2014/main" id="{0C2BE238-9E95-47BB-B48D-E261D2461C93}"/>
              </a:ext>
            </a:extLst>
          </p:cNvPr>
          <p:cNvPicPr>
            <a:picLocks noChangeAspect="1"/>
          </p:cNvPicPr>
          <p:nvPr/>
        </p:nvPicPr>
        <p:blipFill>
          <a:blip r:embed="rId4"/>
          <a:stretch>
            <a:fillRect/>
          </a:stretch>
        </p:blipFill>
        <p:spPr>
          <a:xfrm>
            <a:off x="974864" y="1457005"/>
            <a:ext cx="7788993" cy="5326262"/>
          </a:xfrm>
          <a:prstGeom prst="rect">
            <a:avLst/>
          </a:prstGeom>
        </p:spPr>
      </p:pic>
    </p:spTree>
    <p:extLst>
      <p:ext uri="{BB962C8B-B14F-4D97-AF65-F5344CB8AC3E}">
        <p14:creationId xmlns:p14="http://schemas.microsoft.com/office/powerpoint/2010/main" val="129283013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1CA9F5C3-1B88-FB4A-87C8-FEDE4C1C109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9144"/>
            <a:ext cx="9144000" cy="6839712"/>
          </a:xfrm>
          <a:prstGeom prst="rect">
            <a:avLst/>
          </a:prstGeom>
        </p:spPr>
      </p:pic>
      <p:pic>
        <p:nvPicPr>
          <p:cNvPr id="3" name="Imagen 2">
            <a:extLst>
              <a:ext uri="{FF2B5EF4-FFF2-40B4-BE49-F238E27FC236}">
                <a16:creationId xmlns:a16="http://schemas.microsoft.com/office/drawing/2014/main" id="{E48A0C50-FDC8-4155-8DDA-7D52DFB7C222}"/>
              </a:ext>
            </a:extLst>
          </p:cNvPr>
          <p:cNvPicPr>
            <a:picLocks noChangeAspect="1"/>
          </p:cNvPicPr>
          <p:nvPr/>
        </p:nvPicPr>
        <p:blipFill>
          <a:blip r:embed="rId3"/>
          <a:stretch>
            <a:fillRect/>
          </a:stretch>
        </p:blipFill>
        <p:spPr>
          <a:xfrm>
            <a:off x="542264" y="821152"/>
            <a:ext cx="4072270" cy="2803072"/>
          </a:xfrm>
          <a:prstGeom prst="rect">
            <a:avLst/>
          </a:prstGeom>
        </p:spPr>
      </p:pic>
      <p:pic>
        <p:nvPicPr>
          <p:cNvPr id="6" name="Imagen 5">
            <a:extLst>
              <a:ext uri="{FF2B5EF4-FFF2-40B4-BE49-F238E27FC236}">
                <a16:creationId xmlns:a16="http://schemas.microsoft.com/office/drawing/2014/main" id="{9757C012-2616-43CE-AEF3-E7BFEF4246E2}"/>
              </a:ext>
            </a:extLst>
          </p:cNvPr>
          <p:cNvPicPr>
            <a:picLocks noChangeAspect="1"/>
          </p:cNvPicPr>
          <p:nvPr/>
        </p:nvPicPr>
        <p:blipFill>
          <a:blip r:embed="rId4"/>
          <a:stretch>
            <a:fillRect/>
          </a:stretch>
        </p:blipFill>
        <p:spPr>
          <a:xfrm>
            <a:off x="4756238" y="821152"/>
            <a:ext cx="4246058" cy="2928135"/>
          </a:xfrm>
          <a:prstGeom prst="rect">
            <a:avLst/>
          </a:prstGeom>
        </p:spPr>
      </p:pic>
      <p:pic>
        <p:nvPicPr>
          <p:cNvPr id="8" name="Imagen 7">
            <a:extLst>
              <a:ext uri="{FF2B5EF4-FFF2-40B4-BE49-F238E27FC236}">
                <a16:creationId xmlns:a16="http://schemas.microsoft.com/office/drawing/2014/main" id="{1E8B125F-25EC-4A47-9D6A-D9DCAA811C0C}"/>
              </a:ext>
            </a:extLst>
          </p:cNvPr>
          <p:cNvPicPr>
            <a:picLocks noChangeAspect="1"/>
          </p:cNvPicPr>
          <p:nvPr/>
        </p:nvPicPr>
        <p:blipFill>
          <a:blip r:embed="rId5"/>
          <a:stretch>
            <a:fillRect/>
          </a:stretch>
        </p:blipFill>
        <p:spPr>
          <a:xfrm>
            <a:off x="2275415" y="3834351"/>
            <a:ext cx="4593170" cy="2948065"/>
          </a:xfrm>
          <a:prstGeom prst="rect">
            <a:avLst/>
          </a:prstGeom>
        </p:spPr>
      </p:pic>
      <p:cxnSp>
        <p:nvCxnSpPr>
          <p:cNvPr id="9" name="Conector recto 8">
            <a:extLst>
              <a:ext uri="{FF2B5EF4-FFF2-40B4-BE49-F238E27FC236}">
                <a16:creationId xmlns:a16="http://schemas.microsoft.com/office/drawing/2014/main" id="{BFC84870-5774-4EAD-8D9E-5F9CB3CD3824}"/>
              </a:ext>
            </a:extLst>
          </p:cNvPr>
          <p:cNvCxnSpPr/>
          <p:nvPr/>
        </p:nvCxnSpPr>
        <p:spPr>
          <a:xfrm>
            <a:off x="619987" y="6508425"/>
            <a:ext cx="288000" cy="0"/>
          </a:xfrm>
          <a:prstGeom prst="line">
            <a:avLst/>
          </a:prstGeom>
          <a:ln w="22225">
            <a:solidFill>
              <a:srgbClr val="FF0000"/>
            </a:solidFill>
          </a:ln>
        </p:spPr>
        <p:style>
          <a:lnRef idx="1">
            <a:schemeClr val="dk1"/>
          </a:lnRef>
          <a:fillRef idx="0">
            <a:schemeClr val="dk1"/>
          </a:fillRef>
          <a:effectRef idx="0">
            <a:schemeClr val="dk1"/>
          </a:effectRef>
          <a:fontRef idx="minor">
            <a:schemeClr val="tx1"/>
          </a:fontRef>
        </p:style>
      </p:cxnSp>
      <p:sp>
        <p:nvSpPr>
          <p:cNvPr id="10" name="CuadroTexto 9">
            <a:extLst>
              <a:ext uri="{FF2B5EF4-FFF2-40B4-BE49-F238E27FC236}">
                <a16:creationId xmlns:a16="http://schemas.microsoft.com/office/drawing/2014/main" id="{3DC2F348-1DCD-4DA8-950C-165A65127CD3}"/>
              </a:ext>
            </a:extLst>
          </p:cNvPr>
          <p:cNvSpPr txBox="1"/>
          <p:nvPr/>
        </p:nvSpPr>
        <p:spPr>
          <a:xfrm>
            <a:off x="935791" y="6323759"/>
            <a:ext cx="1184366" cy="369332"/>
          </a:xfrm>
          <a:prstGeom prst="rect">
            <a:avLst/>
          </a:prstGeom>
          <a:noFill/>
        </p:spPr>
        <p:txBody>
          <a:bodyPr wrap="square" rtlCol="0">
            <a:spAutoFit/>
          </a:bodyPr>
          <a:lstStyle/>
          <a:p>
            <a:r>
              <a:rPr lang="es-ES" sz="900" dirty="0"/>
              <a:t>Lo que pagaría según la norma estatal</a:t>
            </a:r>
          </a:p>
        </p:txBody>
      </p:sp>
      <p:cxnSp>
        <p:nvCxnSpPr>
          <p:cNvPr id="11" name="Conector recto 10">
            <a:extLst>
              <a:ext uri="{FF2B5EF4-FFF2-40B4-BE49-F238E27FC236}">
                <a16:creationId xmlns:a16="http://schemas.microsoft.com/office/drawing/2014/main" id="{2E85D24C-82FE-4521-B60E-E1A40409C587}"/>
              </a:ext>
            </a:extLst>
          </p:cNvPr>
          <p:cNvCxnSpPr>
            <a:cxnSpLocks/>
          </p:cNvCxnSpPr>
          <p:nvPr/>
        </p:nvCxnSpPr>
        <p:spPr>
          <a:xfrm>
            <a:off x="935791" y="1674151"/>
            <a:ext cx="3636209" cy="0"/>
          </a:xfrm>
          <a:prstGeom prst="line">
            <a:avLst/>
          </a:prstGeom>
          <a:ln w="22225">
            <a:solidFill>
              <a:srgbClr val="FF0000"/>
            </a:solidFill>
          </a:ln>
        </p:spPr>
        <p:style>
          <a:lnRef idx="1">
            <a:schemeClr val="dk1"/>
          </a:lnRef>
          <a:fillRef idx="0">
            <a:schemeClr val="dk1"/>
          </a:fillRef>
          <a:effectRef idx="0">
            <a:schemeClr val="dk1"/>
          </a:effectRef>
          <a:fontRef idx="minor">
            <a:schemeClr val="tx1"/>
          </a:fontRef>
        </p:style>
      </p:cxnSp>
      <p:cxnSp>
        <p:nvCxnSpPr>
          <p:cNvPr id="14" name="Conector recto 13">
            <a:extLst>
              <a:ext uri="{FF2B5EF4-FFF2-40B4-BE49-F238E27FC236}">
                <a16:creationId xmlns:a16="http://schemas.microsoft.com/office/drawing/2014/main" id="{7B91E5A4-F0C5-458E-BA1F-2D43EC65516E}"/>
              </a:ext>
            </a:extLst>
          </p:cNvPr>
          <p:cNvCxnSpPr>
            <a:cxnSpLocks/>
          </p:cNvCxnSpPr>
          <p:nvPr/>
        </p:nvCxnSpPr>
        <p:spPr>
          <a:xfrm>
            <a:off x="5160474" y="1581999"/>
            <a:ext cx="3841822" cy="0"/>
          </a:xfrm>
          <a:prstGeom prst="line">
            <a:avLst/>
          </a:prstGeom>
          <a:ln w="22225">
            <a:solidFill>
              <a:srgbClr val="FF0000"/>
            </a:solidFill>
          </a:ln>
        </p:spPr>
        <p:style>
          <a:lnRef idx="1">
            <a:schemeClr val="dk1"/>
          </a:lnRef>
          <a:fillRef idx="0">
            <a:schemeClr val="dk1"/>
          </a:fillRef>
          <a:effectRef idx="0">
            <a:schemeClr val="dk1"/>
          </a:effectRef>
          <a:fontRef idx="minor">
            <a:schemeClr val="tx1"/>
          </a:fontRef>
        </p:style>
      </p:cxnSp>
      <p:cxnSp>
        <p:nvCxnSpPr>
          <p:cNvPr id="16" name="Conector recto 15">
            <a:extLst>
              <a:ext uri="{FF2B5EF4-FFF2-40B4-BE49-F238E27FC236}">
                <a16:creationId xmlns:a16="http://schemas.microsoft.com/office/drawing/2014/main" id="{929DE9C3-F3CE-4A32-B943-5D7A32066A5D}"/>
              </a:ext>
            </a:extLst>
          </p:cNvPr>
          <p:cNvCxnSpPr>
            <a:cxnSpLocks/>
          </p:cNvCxnSpPr>
          <p:nvPr/>
        </p:nvCxnSpPr>
        <p:spPr>
          <a:xfrm>
            <a:off x="2753895" y="5175816"/>
            <a:ext cx="4114690" cy="0"/>
          </a:xfrm>
          <a:prstGeom prst="line">
            <a:avLst/>
          </a:prstGeom>
          <a:ln w="22225">
            <a:solidFill>
              <a:srgbClr val="FF0000"/>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88196579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1CA9F5C3-1B88-FB4A-87C8-FEDE4C1C109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9144"/>
            <a:ext cx="9144000" cy="6839712"/>
          </a:xfrm>
          <a:prstGeom prst="rect">
            <a:avLst/>
          </a:prstGeom>
        </p:spPr>
      </p:pic>
      <p:pic>
        <p:nvPicPr>
          <p:cNvPr id="3" name="Imagen 2">
            <a:extLst>
              <a:ext uri="{FF2B5EF4-FFF2-40B4-BE49-F238E27FC236}">
                <a16:creationId xmlns:a16="http://schemas.microsoft.com/office/drawing/2014/main" id="{D0E642F0-1F04-4340-B821-EF11298296BB}"/>
              </a:ext>
            </a:extLst>
          </p:cNvPr>
          <p:cNvPicPr>
            <a:picLocks noChangeAspect="1"/>
          </p:cNvPicPr>
          <p:nvPr/>
        </p:nvPicPr>
        <p:blipFill>
          <a:blip r:embed="rId3"/>
          <a:stretch>
            <a:fillRect/>
          </a:stretch>
        </p:blipFill>
        <p:spPr>
          <a:xfrm>
            <a:off x="583305" y="843439"/>
            <a:ext cx="4191236" cy="2750366"/>
          </a:xfrm>
          <a:prstGeom prst="rect">
            <a:avLst/>
          </a:prstGeom>
        </p:spPr>
      </p:pic>
      <p:pic>
        <p:nvPicPr>
          <p:cNvPr id="6" name="Imagen 5">
            <a:extLst>
              <a:ext uri="{FF2B5EF4-FFF2-40B4-BE49-F238E27FC236}">
                <a16:creationId xmlns:a16="http://schemas.microsoft.com/office/drawing/2014/main" id="{80730D55-D879-4F0D-AB5F-AD60CBBF2487}"/>
              </a:ext>
            </a:extLst>
          </p:cNvPr>
          <p:cNvPicPr>
            <a:picLocks noChangeAspect="1"/>
          </p:cNvPicPr>
          <p:nvPr/>
        </p:nvPicPr>
        <p:blipFill>
          <a:blip r:embed="rId4"/>
          <a:stretch>
            <a:fillRect/>
          </a:stretch>
        </p:blipFill>
        <p:spPr>
          <a:xfrm>
            <a:off x="4863652" y="843439"/>
            <a:ext cx="4191237" cy="2987101"/>
          </a:xfrm>
          <a:prstGeom prst="rect">
            <a:avLst/>
          </a:prstGeom>
        </p:spPr>
      </p:pic>
      <p:pic>
        <p:nvPicPr>
          <p:cNvPr id="8" name="Imagen 7">
            <a:extLst>
              <a:ext uri="{FF2B5EF4-FFF2-40B4-BE49-F238E27FC236}">
                <a16:creationId xmlns:a16="http://schemas.microsoft.com/office/drawing/2014/main" id="{8A83F61F-8A6F-4015-AD58-3DE8FB0292EF}"/>
              </a:ext>
            </a:extLst>
          </p:cNvPr>
          <p:cNvPicPr>
            <a:picLocks noChangeAspect="1"/>
          </p:cNvPicPr>
          <p:nvPr/>
        </p:nvPicPr>
        <p:blipFill>
          <a:blip r:embed="rId5"/>
          <a:stretch>
            <a:fillRect/>
          </a:stretch>
        </p:blipFill>
        <p:spPr>
          <a:xfrm>
            <a:off x="2140173" y="3806745"/>
            <a:ext cx="4409483" cy="2987101"/>
          </a:xfrm>
          <a:prstGeom prst="rect">
            <a:avLst/>
          </a:prstGeom>
        </p:spPr>
      </p:pic>
      <p:cxnSp>
        <p:nvCxnSpPr>
          <p:cNvPr id="9" name="Conector recto 8">
            <a:extLst>
              <a:ext uri="{FF2B5EF4-FFF2-40B4-BE49-F238E27FC236}">
                <a16:creationId xmlns:a16="http://schemas.microsoft.com/office/drawing/2014/main" id="{058A4AE0-387D-4ED9-AC97-83B879EA38C3}"/>
              </a:ext>
            </a:extLst>
          </p:cNvPr>
          <p:cNvCxnSpPr/>
          <p:nvPr/>
        </p:nvCxnSpPr>
        <p:spPr>
          <a:xfrm>
            <a:off x="619987" y="6508425"/>
            <a:ext cx="288000" cy="0"/>
          </a:xfrm>
          <a:prstGeom prst="line">
            <a:avLst/>
          </a:prstGeom>
          <a:ln w="22225">
            <a:solidFill>
              <a:srgbClr val="FF0000"/>
            </a:solidFill>
          </a:ln>
        </p:spPr>
        <p:style>
          <a:lnRef idx="1">
            <a:schemeClr val="dk1"/>
          </a:lnRef>
          <a:fillRef idx="0">
            <a:schemeClr val="dk1"/>
          </a:fillRef>
          <a:effectRef idx="0">
            <a:schemeClr val="dk1"/>
          </a:effectRef>
          <a:fontRef idx="minor">
            <a:schemeClr val="tx1"/>
          </a:fontRef>
        </p:style>
      </p:cxnSp>
      <p:sp>
        <p:nvSpPr>
          <p:cNvPr id="10" name="CuadroTexto 9">
            <a:extLst>
              <a:ext uri="{FF2B5EF4-FFF2-40B4-BE49-F238E27FC236}">
                <a16:creationId xmlns:a16="http://schemas.microsoft.com/office/drawing/2014/main" id="{907FC1EE-0BA6-4B39-9E37-D313316EDA6C}"/>
              </a:ext>
            </a:extLst>
          </p:cNvPr>
          <p:cNvSpPr txBox="1"/>
          <p:nvPr/>
        </p:nvSpPr>
        <p:spPr>
          <a:xfrm>
            <a:off x="935791" y="6323759"/>
            <a:ext cx="1184366" cy="369332"/>
          </a:xfrm>
          <a:prstGeom prst="rect">
            <a:avLst/>
          </a:prstGeom>
          <a:noFill/>
        </p:spPr>
        <p:txBody>
          <a:bodyPr wrap="square" rtlCol="0">
            <a:spAutoFit/>
          </a:bodyPr>
          <a:lstStyle/>
          <a:p>
            <a:r>
              <a:rPr lang="es-ES" sz="900" dirty="0"/>
              <a:t>Lo que pagaría según la norma estatal</a:t>
            </a:r>
          </a:p>
        </p:txBody>
      </p:sp>
      <p:cxnSp>
        <p:nvCxnSpPr>
          <p:cNvPr id="11" name="Conector recto 10">
            <a:extLst>
              <a:ext uri="{FF2B5EF4-FFF2-40B4-BE49-F238E27FC236}">
                <a16:creationId xmlns:a16="http://schemas.microsoft.com/office/drawing/2014/main" id="{A1FEAB76-8A73-4E4B-9664-2ACEA2019E52}"/>
              </a:ext>
            </a:extLst>
          </p:cNvPr>
          <p:cNvCxnSpPr>
            <a:cxnSpLocks/>
          </p:cNvCxnSpPr>
          <p:nvPr/>
        </p:nvCxnSpPr>
        <p:spPr>
          <a:xfrm>
            <a:off x="2484232" y="5119097"/>
            <a:ext cx="3969731" cy="0"/>
          </a:xfrm>
          <a:prstGeom prst="line">
            <a:avLst/>
          </a:prstGeom>
          <a:ln w="22225">
            <a:solidFill>
              <a:srgbClr val="FF0000"/>
            </a:solidFill>
          </a:ln>
        </p:spPr>
        <p:style>
          <a:lnRef idx="1">
            <a:schemeClr val="dk1"/>
          </a:lnRef>
          <a:fillRef idx="0">
            <a:schemeClr val="dk1"/>
          </a:fillRef>
          <a:effectRef idx="0">
            <a:schemeClr val="dk1"/>
          </a:effectRef>
          <a:fontRef idx="minor">
            <a:schemeClr val="tx1"/>
          </a:fontRef>
        </p:style>
      </p:cxnSp>
      <p:cxnSp>
        <p:nvCxnSpPr>
          <p:cNvPr id="14" name="Conector recto 13">
            <a:extLst>
              <a:ext uri="{FF2B5EF4-FFF2-40B4-BE49-F238E27FC236}">
                <a16:creationId xmlns:a16="http://schemas.microsoft.com/office/drawing/2014/main" id="{B0573C6E-AEE1-4FEA-8E9F-C138E7F04996}"/>
              </a:ext>
            </a:extLst>
          </p:cNvPr>
          <p:cNvCxnSpPr>
            <a:cxnSpLocks/>
          </p:cNvCxnSpPr>
          <p:nvPr/>
        </p:nvCxnSpPr>
        <p:spPr>
          <a:xfrm>
            <a:off x="5082126" y="2241207"/>
            <a:ext cx="3969731" cy="0"/>
          </a:xfrm>
          <a:prstGeom prst="line">
            <a:avLst/>
          </a:prstGeom>
          <a:ln w="22225">
            <a:solidFill>
              <a:srgbClr val="FF0000"/>
            </a:solidFill>
          </a:ln>
        </p:spPr>
        <p:style>
          <a:lnRef idx="1">
            <a:schemeClr val="dk1"/>
          </a:lnRef>
          <a:fillRef idx="0">
            <a:schemeClr val="dk1"/>
          </a:fillRef>
          <a:effectRef idx="0">
            <a:schemeClr val="dk1"/>
          </a:effectRef>
          <a:fontRef idx="minor">
            <a:schemeClr val="tx1"/>
          </a:fontRef>
        </p:style>
      </p:cxnSp>
      <p:cxnSp>
        <p:nvCxnSpPr>
          <p:cNvPr id="15" name="Conector recto 14">
            <a:extLst>
              <a:ext uri="{FF2B5EF4-FFF2-40B4-BE49-F238E27FC236}">
                <a16:creationId xmlns:a16="http://schemas.microsoft.com/office/drawing/2014/main" id="{BD638F33-FDAA-4A18-B7BF-E30C32C9789A}"/>
              </a:ext>
            </a:extLst>
          </p:cNvPr>
          <p:cNvCxnSpPr>
            <a:cxnSpLocks/>
          </p:cNvCxnSpPr>
          <p:nvPr/>
        </p:nvCxnSpPr>
        <p:spPr>
          <a:xfrm>
            <a:off x="1020487" y="2177415"/>
            <a:ext cx="3647206" cy="0"/>
          </a:xfrm>
          <a:prstGeom prst="line">
            <a:avLst/>
          </a:prstGeom>
          <a:ln w="22225">
            <a:solidFill>
              <a:srgbClr val="FF0000"/>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1604561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1CA9F5C3-1B88-FB4A-87C8-FEDE4C1C109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9144"/>
            <a:ext cx="9144000" cy="6839712"/>
          </a:xfrm>
          <a:prstGeom prst="rect">
            <a:avLst/>
          </a:prstGeom>
        </p:spPr>
      </p:pic>
      <p:sp>
        <p:nvSpPr>
          <p:cNvPr id="3" name="CuadroTexto 2">
            <a:extLst>
              <a:ext uri="{FF2B5EF4-FFF2-40B4-BE49-F238E27FC236}">
                <a16:creationId xmlns:a16="http://schemas.microsoft.com/office/drawing/2014/main" id="{F898425A-499B-413A-8D3C-40DB9E1D4E11}"/>
              </a:ext>
            </a:extLst>
          </p:cNvPr>
          <p:cNvSpPr txBox="1"/>
          <p:nvPr/>
        </p:nvSpPr>
        <p:spPr>
          <a:xfrm>
            <a:off x="1558978" y="839210"/>
            <a:ext cx="7254096" cy="400110"/>
          </a:xfrm>
          <a:prstGeom prst="rect">
            <a:avLst/>
          </a:prstGeom>
          <a:noFill/>
        </p:spPr>
        <p:txBody>
          <a:bodyPr wrap="square" rtlCol="0">
            <a:spAutoFit/>
          </a:bodyPr>
          <a:lstStyle/>
          <a:p>
            <a:r>
              <a:rPr lang="es-ES" sz="2000" dirty="0">
                <a:solidFill>
                  <a:srgbClr val="CB4E33"/>
                </a:solidFill>
              </a:rPr>
              <a:t>Comparativa Impuesto sobre la Renta 2020 - 2021</a:t>
            </a:r>
          </a:p>
        </p:txBody>
      </p:sp>
      <p:pic>
        <p:nvPicPr>
          <p:cNvPr id="5" name="Imagen 4">
            <a:extLst>
              <a:ext uri="{FF2B5EF4-FFF2-40B4-BE49-F238E27FC236}">
                <a16:creationId xmlns:a16="http://schemas.microsoft.com/office/drawing/2014/main" id="{B0179AD5-F0CD-468F-8B2C-AC197EB631C1}"/>
              </a:ext>
            </a:extLst>
          </p:cNvPr>
          <p:cNvPicPr>
            <a:picLocks noChangeAspect="1"/>
          </p:cNvPicPr>
          <p:nvPr/>
        </p:nvPicPr>
        <p:blipFill>
          <a:blip r:embed="rId3"/>
          <a:stretch>
            <a:fillRect/>
          </a:stretch>
        </p:blipFill>
        <p:spPr>
          <a:xfrm>
            <a:off x="1142640" y="839210"/>
            <a:ext cx="628652" cy="342901"/>
          </a:xfrm>
          <a:prstGeom prst="rect">
            <a:avLst/>
          </a:prstGeom>
        </p:spPr>
      </p:pic>
      <p:graphicFrame>
        <p:nvGraphicFramePr>
          <p:cNvPr id="6" name="Tabla 5">
            <a:extLst>
              <a:ext uri="{FF2B5EF4-FFF2-40B4-BE49-F238E27FC236}">
                <a16:creationId xmlns:a16="http://schemas.microsoft.com/office/drawing/2014/main" id="{47856A14-DFAA-4A7D-8344-C59143260A2A}"/>
              </a:ext>
            </a:extLst>
          </p:cNvPr>
          <p:cNvGraphicFramePr>
            <a:graphicFrameLocks noGrp="1"/>
          </p:cNvGraphicFramePr>
          <p:nvPr>
            <p:extLst>
              <p:ext uri="{D42A27DB-BD31-4B8C-83A1-F6EECF244321}">
                <p14:modId xmlns:p14="http://schemas.microsoft.com/office/powerpoint/2010/main" val="1346946216"/>
              </p:ext>
            </p:extLst>
          </p:nvPr>
        </p:nvGraphicFramePr>
        <p:xfrm>
          <a:off x="712381" y="1385481"/>
          <a:ext cx="8321278" cy="1603980"/>
        </p:xfrm>
        <a:graphic>
          <a:graphicData uri="http://schemas.openxmlformats.org/drawingml/2006/table">
            <a:tbl>
              <a:tblPr firstRow="1" firstCol="1" bandRow="1"/>
              <a:tblGrid>
                <a:gridCol w="682387">
                  <a:extLst>
                    <a:ext uri="{9D8B030D-6E8A-4147-A177-3AD203B41FA5}">
                      <a16:colId xmlns:a16="http://schemas.microsoft.com/office/drawing/2014/main" val="3556568242"/>
                    </a:ext>
                  </a:extLst>
                </a:gridCol>
                <a:gridCol w="539061">
                  <a:extLst>
                    <a:ext uri="{9D8B030D-6E8A-4147-A177-3AD203B41FA5}">
                      <a16:colId xmlns:a16="http://schemas.microsoft.com/office/drawing/2014/main" val="4033183744"/>
                    </a:ext>
                  </a:extLst>
                </a:gridCol>
                <a:gridCol w="565357">
                  <a:extLst>
                    <a:ext uri="{9D8B030D-6E8A-4147-A177-3AD203B41FA5}">
                      <a16:colId xmlns:a16="http://schemas.microsoft.com/office/drawing/2014/main" val="3273519694"/>
                    </a:ext>
                  </a:extLst>
                </a:gridCol>
                <a:gridCol w="565357">
                  <a:extLst>
                    <a:ext uri="{9D8B030D-6E8A-4147-A177-3AD203B41FA5}">
                      <a16:colId xmlns:a16="http://schemas.microsoft.com/office/drawing/2014/main" val="2768391343"/>
                    </a:ext>
                  </a:extLst>
                </a:gridCol>
                <a:gridCol w="565357">
                  <a:extLst>
                    <a:ext uri="{9D8B030D-6E8A-4147-A177-3AD203B41FA5}">
                      <a16:colId xmlns:a16="http://schemas.microsoft.com/office/drawing/2014/main" val="2204473243"/>
                    </a:ext>
                  </a:extLst>
                </a:gridCol>
                <a:gridCol w="565357">
                  <a:extLst>
                    <a:ext uri="{9D8B030D-6E8A-4147-A177-3AD203B41FA5}">
                      <a16:colId xmlns:a16="http://schemas.microsoft.com/office/drawing/2014/main" val="1595347334"/>
                    </a:ext>
                  </a:extLst>
                </a:gridCol>
                <a:gridCol w="565357">
                  <a:extLst>
                    <a:ext uri="{9D8B030D-6E8A-4147-A177-3AD203B41FA5}">
                      <a16:colId xmlns:a16="http://schemas.microsoft.com/office/drawing/2014/main" val="1343476914"/>
                    </a:ext>
                  </a:extLst>
                </a:gridCol>
                <a:gridCol w="565357">
                  <a:extLst>
                    <a:ext uri="{9D8B030D-6E8A-4147-A177-3AD203B41FA5}">
                      <a16:colId xmlns:a16="http://schemas.microsoft.com/office/drawing/2014/main" val="1672618916"/>
                    </a:ext>
                  </a:extLst>
                </a:gridCol>
                <a:gridCol w="617948">
                  <a:extLst>
                    <a:ext uri="{9D8B030D-6E8A-4147-A177-3AD203B41FA5}">
                      <a16:colId xmlns:a16="http://schemas.microsoft.com/office/drawing/2014/main" val="1199010059"/>
                    </a:ext>
                  </a:extLst>
                </a:gridCol>
                <a:gridCol w="617948">
                  <a:extLst>
                    <a:ext uri="{9D8B030D-6E8A-4147-A177-3AD203B41FA5}">
                      <a16:colId xmlns:a16="http://schemas.microsoft.com/office/drawing/2014/main" val="914284080"/>
                    </a:ext>
                  </a:extLst>
                </a:gridCol>
                <a:gridCol w="617948">
                  <a:extLst>
                    <a:ext uri="{9D8B030D-6E8A-4147-A177-3AD203B41FA5}">
                      <a16:colId xmlns:a16="http://schemas.microsoft.com/office/drawing/2014/main" val="292340321"/>
                    </a:ext>
                  </a:extLst>
                </a:gridCol>
                <a:gridCol w="617948">
                  <a:extLst>
                    <a:ext uri="{9D8B030D-6E8A-4147-A177-3AD203B41FA5}">
                      <a16:colId xmlns:a16="http://schemas.microsoft.com/office/drawing/2014/main" val="1509749907"/>
                    </a:ext>
                  </a:extLst>
                </a:gridCol>
                <a:gridCol w="617948">
                  <a:extLst>
                    <a:ext uri="{9D8B030D-6E8A-4147-A177-3AD203B41FA5}">
                      <a16:colId xmlns:a16="http://schemas.microsoft.com/office/drawing/2014/main" val="3724961999"/>
                    </a:ext>
                  </a:extLst>
                </a:gridCol>
                <a:gridCol w="617948">
                  <a:extLst>
                    <a:ext uri="{9D8B030D-6E8A-4147-A177-3AD203B41FA5}">
                      <a16:colId xmlns:a16="http://schemas.microsoft.com/office/drawing/2014/main" val="2883454331"/>
                    </a:ext>
                  </a:extLst>
                </a:gridCol>
              </a:tblGrid>
              <a:tr h="400995">
                <a:tc>
                  <a:txBody>
                    <a:bodyPr/>
                    <a:lstStyle/>
                    <a:p>
                      <a:r>
                        <a:rPr lang="es-ES" sz="900" b="1" dirty="0">
                          <a:solidFill>
                            <a:srgbClr val="000000"/>
                          </a:solidFill>
                          <a:effectLst/>
                          <a:latin typeface="+mn-lt"/>
                          <a:ea typeface="Times New Roman" panose="02020603050405020304" pitchFamily="18" charset="0"/>
                          <a:cs typeface="Times New Roman" panose="02020603050405020304" pitchFamily="18" charset="0"/>
                        </a:rPr>
                        <a:t>ANDALUCIA</a:t>
                      </a:r>
                      <a:endParaRPr lang="es-ES" sz="900" dirty="0">
                        <a:effectLst/>
                        <a:latin typeface="+mn-lt"/>
                        <a:ea typeface="Times New Roman" panose="02020603050405020304" pitchFamily="18" charset="0"/>
                        <a:cs typeface="Times New Roman" panose="02020603050405020304" pitchFamily="18" charset="0"/>
                      </a:endParaRPr>
                    </a:p>
                  </a:txBody>
                  <a:tcPr marL="41207" marR="41207"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r>
                        <a:rPr lang="es-ES" sz="900" b="1" dirty="0">
                          <a:solidFill>
                            <a:srgbClr val="000000"/>
                          </a:solidFill>
                          <a:effectLst/>
                          <a:latin typeface="+mn-lt"/>
                          <a:ea typeface="Times New Roman" panose="02020603050405020304" pitchFamily="18" charset="0"/>
                          <a:cs typeface="Times New Roman" panose="02020603050405020304" pitchFamily="18" charset="0"/>
                        </a:rPr>
                        <a:t>9.500,00</a:t>
                      </a:r>
                      <a:endParaRPr lang="es-ES" sz="900" dirty="0">
                        <a:effectLst/>
                        <a:latin typeface="+mn-lt"/>
                        <a:ea typeface="Times New Roman" panose="02020603050405020304" pitchFamily="18" charset="0"/>
                        <a:cs typeface="Times New Roman" panose="02020603050405020304" pitchFamily="18" charset="0"/>
                      </a:endParaRPr>
                    </a:p>
                  </a:txBody>
                  <a:tcPr marL="41207" marR="41207"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r>
                        <a:rPr lang="es-ES" sz="900" b="1" dirty="0">
                          <a:solidFill>
                            <a:srgbClr val="000000"/>
                          </a:solidFill>
                          <a:effectLst/>
                          <a:latin typeface="+mn-lt"/>
                          <a:ea typeface="Times New Roman" panose="02020603050405020304" pitchFamily="18" charset="0"/>
                          <a:cs typeface="Times New Roman" panose="02020603050405020304" pitchFamily="18" charset="0"/>
                        </a:rPr>
                        <a:t>12.000,00</a:t>
                      </a:r>
                      <a:endParaRPr lang="es-ES" sz="900" dirty="0">
                        <a:effectLst/>
                        <a:latin typeface="+mn-lt"/>
                        <a:ea typeface="Times New Roman" panose="02020603050405020304" pitchFamily="18" charset="0"/>
                        <a:cs typeface="Times New Roman" panose="02020603050405020304" pitchFamily="18" charset="0"/>
                      </a:endParaRPr>
                    </a:p>
                  </a:txBody>
                  <a:tcPr marL="41207" marR="41207"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r>
                        <a:rPr lang="es-ES" sz="900" b="1" dirty="0">
                          <a:solidFill>
                            <a:srgbClr val="000000"/>
                          </a:solidFill>
                          <a:effectLst/>
                          <a:latin typeface="+mn-lt"/>
                          <a:ea typeface="Times New Roman" panose="02020603050405020304" pitchFamily="18" charset="0"/>
                          <a:cs typeface="Times New Roman" panose="02020603050405020304" pitchFamily="18" charset="0"/>
                        </a:rPr>
                        <a:t>16.000,00</a:t>
                      </a:r>
                      <a:endParaRPr lang="es-ES" sz="900" dirty="0">
                        <a:effectLst/>
                        <a:latin typeface="+mn-lt"/>
                        <a:ea typeface="Times New Roman" panose="02020603050405020304" pitchFamily="18" charset="0"/>
                        <a:cs typeface="Times New Roman" panose="02020603050405020304" pitchFamily="18" charset="0"/>
                      </a:endParaRPr>
                    </a:p>
                  </a:txBody>
                  <a:tcPr marL="41207" marR="41207"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r>
                        <a:rPr lang="es-ES" sz="900" b="1" dirty="0">
                          <a:solidFill>
                            <a:srgbClr val="000000"/>
                          </a:solidFill>
                          <a:effectLst/>
                          <a:latin typeface="+mn-lt"/>
                          <a:ea typeface="Times New Roman" panose="02020603050405020304" pitchFamily="18" charset="0"/>
                          <a:cs typeface="Times New Roman" panose="02020603050405020304" pitchFamily="18" charset="0"/>
                        </a:rPr>
                        <a:t>20.000,00</a:t>
                      </a:r>
                      <a:endParaRPr lang="es-ES" sz="900" dirty="0">
                        <a:effectLst/>
                        <a:latin typeface="+mn-lt"/>
                        <a:ea typeface="Times New Roman" panose="02020603050405020304" pitchFamily="18" charset="0"/>
                        <a:cs typeface="Times New Roman" panose="02020603050405020304" pitchFamily="18" charset="0"/>
                      </a:endParaRPr>
                    </a:p>
                  </a:txBody>
                  <a:tcPr marL="41207" marR="41207"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r>
                        <a:rPr lang="es-ES" sz="900" b="1" dirty="0">
                          <a:solidFill>
                            <a:srgbClr val="000000"/>
                          </a:solidFill>
                          <a:effectLst/>
                          <a:latin typeface="+mn-lt"/>
                          <a:ea typeface="Times New Roman" panose="02020603050405020304" pitchFamily="18" charset="0"/>
                          <a:cs typeface="Times New Roman" panose="02020603050405020304" pitchFamily="18" charset="0"/>
                        </a:rPr>
                        <a:t>30.000,00</a:t>
                      </a:r>
                      <a:endParaRPr lang="es-ES" sz="900" dirty="0">
                        <a:effectLst/>
                        <a:latin typeface="+mn-lt"/>
                        <a:ea typeface="Times New Roman" panose="02020603050405020304" pitchFamily="18" charset="0"/>
                        <a:cs typeface="Times New Roman" panose="02020603050405020304" pitchFamily="18" charset="0"/>
                      </a:endParaRPr>
                    </a:p>
                  </a:txBody>
                  <a:tcPr marL="41207" marR="41207"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r>
                        <a:rPr lang="es-ES" sz="900" b="1" dirty="0">
                          <a:solidFill>
                            <a:srgbClr val="000000"/>
                          </a:solidFill>
                          <a:effectLst/>
                          <a:latin typeface="+mn-lt"/>
                          <a:ea typeface="Times New Roman" panose="02020603050405020304" pitchFamily="18" charset="0"/>
                          <a:cs typeface="Times New Roman" panose="02020603050405020304" pitchFamily="18" charset="0"/>
                        </a:rPr>
                        <a:t>45.000,00</a:t>
                      </a:r>
                      <a:endParaRPr lang="es-ES" sz="900" dirty="0">
                        <a:effectLst/>
                        <a:latin typeface="+mn-lt"/>
                        <a:ea typeface="Times New Roman" panose="02020603050405020304" pitchFamily="18" charset="0"/>
                        <a:cs typeface="Times New Roman" panose="02020603050405020304" pitchFamily="18" charset="0"/>
                      </a:endParaRPr>
                    </a:p>
                  </a:txBody>
                  <a:tcPr marL="41207" marR="41207"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r>
                        <a:rPr lang="es-ES" sz="900" b="1" dirty="0">
                          <a:solidFill>
                            <a:srgbClr val="000000"/>
                          </a:solidFill>
                          <a:effectLst/>
                          <a:latin typeface="+mn-lt"/>
                          <a:ea typeface="Times New Roman" panose="02020603050405020304" pitchFamily="18" charset="0"/>
                          <a:cs typeface="Times New Roman" panose="02020603050405020304" pitchFamily="18" charset="0"/>
                        </a:rPr>
                        <a:t>70.000,00</a:t>
                      </a:r>
                      <a:endParaRPr lang="es-ES" sz="900" dirty="0">
                        <a:effectLst/>
                        <a:latin typeface="+mn-lt"/>
                        <a:ea typeface="Times New Roman" panose="02020603050405020304" pitchFamily="18" charset="0"/>
                        <a:cs typeface="Times New Roman" panose="02020603050405020304" pitchFamily="18" charset="0"/>
                      </a:endParaRPr>
                    </a:p>
                  </a:txBody>
                  <a:tcPr marL="41207" marR="41207"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r>
                        <a:rPr lang="es-ES" sz="900" b="1" dirty="0">
                          <a:solidFill>
                            <a:srgbClr val="000000"/>
                          </a:solidFill>
                          <a:effectLst/>
                          <a:latin typeface="+mn-lt"/>
                          <a:ea typeface="Times New Roman" panose="02020603050405020304" pitchFamily="18" charset="0"/>
                          <a:cs typeface="Times New Roman" panose="02020603050405020304" pitchFamily="18" charset="0"/>
                        </a:rPr>
                        <a:t>110.000,00</a:t>
                      </a:r>
                      <a:endParaRPr lang="es-ES" sz="900" dirty="0">
                        <a:effectLst/>
                        <a:latin typeface="+mn-lt"/>
                        <a:ea typeface="Times New Roman" panose="02020603050405020304" pitchFamily="18" charset="0"/>
                        <a:cs typeface="Times New Roman" panose="02020603050405020304" pitchFamily="18" charset="0"/>
                      </a:endParaRPr>
                    </a:p>
                  </a:txBody>
                  <a:tcPr marL="41207" marR="41207"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r>
                        <a:rPr lang="es-ES" sz="900" b="1" dirty="0">
                          <a:solidFill>
                            <a:srgbClr val="000000"/>
                          </a:solidFill>
                          <a:effectLst/>
                          <a:latin typeface="+mn-lt"/>
                          <a:ea typeface="Times New Roman" panose="02020603050405020304" pitchFamily="18" charset="0"/>
                          <a:cs typeface="Times New Roman" panose="02020603050405020304" pitchFamily="18" charset="0"/>
                        </a:rPr>
                        <a:t>160.000,00</a:t>
                      </a:r>
                      <a:endParaRPr lang="es-ES" sz="900" dirty="0">
                        <a:effectLst/>
                        <a:latin typeface="+mn-lt"/>
                        <a:ea typeface="Times New Roman" panose="02020603050405020304" pitchFamily="18" charset="0"/>
                        <a:cs typeface="Times New Roman" panose="02020603050405020304" pitchFamily="18" charset="0"/>
                      </a:endParaRPr>
                    </a:p>
                  </a:txBody>
                  <a:tcPr marL="41207" marR="41207"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r>
                        <a:rPr lang="es-ES" sz="900" b="1" dirty="0">
                          <a:solidFill>
                            <a:srgbClr val="000000"/>
                          </a:solidFill>
                          <a:effectLst/>
                          <a:latin typeface="+mn-lt"/>
                          <a:ea typeface="Times New Roman" panose="02020603050405020304" pitchFamily="18" charset="0"/>
                          <a:cs typeface="Times New Roman" panose="02020603050405020304" pitchFamily="18" charset="0"/>
                        </a:rPr>
                        <a:t>220.000,00</a:t>
                      </a:r>
                      <a:endParaRPr lang="es-ES" sz="900" dirty="0">
                        <a:effectLst/>
                        <a:latin typeface="+mn-lt"/>
                        <a:ea typeface="Times New Roman" panose="02020603050405020304" pitchFamily="18" charset="0"/>
                        <a:cs typeface="Times New Roman" panose="02020603050405020304" pitchFamily="18" charset="0"/>
                      </a:endParaRPr>
                    </a:p>
                  </a:txBody>
                  <a:tcPr marL="41207" marR="41207"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r>
                        <a:rPr lang="es-ES" sz="900" b="1" dirty="0">
                          <a:solidFill>
                            <a:srgbClr val="000000"/>
                          </a:solidFill>
                          <a:effectLst/>
                          <a:latin typeface="+mn-lt"/>
                          <a:ea typeface="Times New Roman" panose="02020603050405020304" pitchFamily="18" charset="0"/>
                          <a:cs typeface="Times New Roman" panose="02020603050405020304" pitchFamily="18" charset="0"/>
                        </a:rPr>
                        <a:t>300.000,00</a:t>
                      </a:r>
                      <a:endParaRPr lang="es-ES" sz="900" dirty="0">
                        <a:effectLst/>
                        <a:latin typeface="+mn-lt"/>
                        <a:ea typeface="Times New Roman" panose="02020603050405020304" pitchFamily="18" charset="0"/>
                        <a:cs typeface="Times New Roman" panose="02020603050405020304" pitchFamily="18" charset="0"/>
                      </a:endParaRPr>
                    </a:p>
                  </a:txBody>
                  <a:tcPr marL="41207" marR="41207"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r>
                        <a:rPr lang="es-ES" sz="900" b="1" dirty="0">
                          <a:solidFill>
                            <a:srgbClr val="000000"/>
                          </a:solidFill>
                          <a:effectLst/>
                          <a:latin typeface="+mn-lt"/>
                          <a:ea typeface="Times New Roman" panose="02020603050405020304" pitchFamily="18" charset="0"/>
                          <a:cs typeface="Times New Roman" panose="02020603050405020304" pitchFamily="18" charset="0"/>
                        </a:rPr>
                        <a:t>400.000,00</a:t>
                      </a:r>
                      <a:endParaRPr lang="es-ES" sz="900" dirty="0">
                        <a:effectLst/>
                        <a:latin typeface="+mn-lt"/>
                        <a:ea typeface="Times New Roman" panose="02020603050405020304" pitchFamily="18" charset="0"/>
                        <a:cs typeface="Times New Roman" panose="02020603050405020304" pitchFamily="18" charset="0"/>
                      </a:endParaRPr>
                    </a:p>
                  </a:txBody>
                  <a:tcPr marL="41207" marR="41207"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r>
                        <a:rPr lang="es-ES" sz="900" b="1" dirty="0">
                          <a:solidFill>
                            <a:srgbClr val="000000"/>
                          </a:solidFill>
                          <a:effectLst/>
                          <a:latin typeface="+mn-lt"/>
                          <a:ea typeface="Times New Roman" panose="02020603050405020304" pitchFamily="18" charset="0"/>
                          <a:cs typeface="Times New Roman" panose="02020603050405020304" pitchFamily="18" charset="0"/>
                        </a:rPr>
                        <a:t>600.000,00</a:t>
                      </a:r>
                      <a:endParaRPr lang="es-ES" sz="900" dirty="0">
                        <a:effectLst/>
                        <a:latin typeface="+mn-lt"/>
                        <a:ea typeface="Times New Roman" panose="02020603050405020304" pitchFamily="18" charset="0"/>
                        <a:cs typeface="Times New Roman" panose="02020603050405020304" pitchFamily="18" charset="0"/>
                      </a:endParaRPr>
                    </a:p>
                  </a:txBody>
                  <a:tcPr marL="41207" marR="41207"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61815395"/>
                  </a:ext>
                </a:extLst>
              </a:tr>
              <a:tr h="400995">
                <a:tc>
                  <a:txBody>
                    <a:bodyPr/>
                    <a:lstStyle/>
                    <a:p>
                      <a:r>
                        <a:rPr lang="es-ES" sz="900" b="1" dirty="0">
                          <a:solidFill>
                            <a:srgbClr val="000000"/>
                          </a:solidFill>
                          <a:effectLst/>
                          <a:latin typeface="+mn-lt"/>
                          <a:ea typeface="Times New Roman" panose="02020603050405020304" pitchFamily="18" charset="0"/>
                          <a:cs typeface="Times New Roman" panose="02020603050405020304" pitchFamily="18" charset="0"/>
                        </a:rPr>
                        <a:t>2021</a:t>
                      </a:r>
                      <a:endParaRPr lang="es-ES" sz="900" dirty="0">
                        <a:effectLst/>
                        <a:latin typeface="+mn-lt"/>
                        <a:ea typeface="Times New Roman" panose="02020603050405020304" pitchFamily="18" charset="0"/>
                        <a:cs typeface="Times New Roman" panose="02020603050405020304" pitchFamily="18" charset="0"/>
                      </a:endParaRPr>
                    </a:p>
                  </a:txBody>
                  <a:tcPr marL="41207" marR="41207"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r>
                        <a:rPr lang="es-ES" sz="900">
                          <a:solidFill>
                            <a:srgbClr val="000000"/>
                          </a:solidFill>
                          <a:effectLst/>
                          <a:latin typeface="+mn-lt"/>
                          <a:ea typeface="Times New Roman" panose="02020603050405020304" pitchFamily="18" charset="0"/>
                          <a:cs typeface="Times New Roman" panose="02020603050405020304" pitchFamily="18" charset="0"/>
                        </a:rPr>
                        <a:t>0,00</a:t>
                      </a:r>
                      <a:endParaRPr lang="es-ES" sz="900">
                        <a:effectLst/>
                        <a:latin typeface="+mn-lt"/>
                        <a:ea typeface="Times New Roman" panose="02020603050405020304" pitchFamily="18" charset="0"/>
                        <a:cs typeface="Times New Roman" panose="02020603050405020304" pitchFamily="18" charset="0"/>
                      </a:endParaRPr>
                    </a:p>
                  </a:txBody>
                  <a:tcPr marL="41207" marR="41207"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a:r>
                        <a:rPr lang="es-ES" sz="900">
                          <a:solidFill>
                            <a:srgbClr val="000000"/>
                          </a:solidFill>
                          <a:effectLst/>
                          <a:latin typeface="+mn-lt"/>
                          <a:ea typeface="Times New Roman" panose="02020603050405020304" pitchFamily="18" charset="0"/>
                          <a:cs typeface="Times New Roman" panose="02020603050405020304" pitchFamily="18" charset="0"/>
                        </a:rPr>
                        <a:t>0,00</a:t>
                      </a:r>
                      <a:endParaRPr lang="es-ES" sz="900">
                        <a:effectLst/>
                        <a:latin typeface="+mn-lt"/>
                        <a:ea typeface="Times New Roman" panose="02020603050405020304" pitchFamily="18" charset="0"/>
                        <a:cs typeface="Times New Roman" panose="02020603050405020304" pitchFamily="18" charset="0"/>
                      </a:endParaRPr>
                    </a:p>
                  </a:txBody>
                  <a:tcPr marL="41207" marR="41207"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a:r>
                        <a:rPr lang="es-ES" sz="900">
                          <a:solidFill>
                            <a:srgbClr val="000000"/>
                          </a:solidFill>
                          <a:effectLst/>
                          <a:latin typeface="+mn-lt"/>
                          <a:ea typeface="Times New Roman" panose="02020603050405020304" pitchFamily="18" charset="0"/>
                          <a:cs typeface="Times New Roman" panose="02020603050405020304" pitchFamily="18" charset="0"/>
                        </a:rPr>
                        <a:t>887,78</a:t>
                      </a:r>
                      <a:endParaRPr lang="es-ES" sz="900">
                        <a:effectLst/>
                        <a:latin typeface="+mn-lt"/>
                        <a:ea typeface="Times New Roman" panose="02020603050405020304" pitchFamily="18" charset="0"/>
                        <a:cs typeface="Times New Roman" panose="02020603050405020304" pitchFamily="18" charset="0"/>
                      </a:endParaRPr>
                    </a:p>
                  </a:txBody>
                  <a:tcPr marL="41207" marR="41207"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a:r>
                        <a:rPr lang="es-ES" sz="900">
                          <a:solidFill>
                            <a:srgbClr val="000000"/>
                          </a:solidFill>
                          <a:effectLst/>
                          <a:latin typeface="+mn-lt"/>
                          <a:ea typeface="Times New Roman" panose="02020603050405020304" pitchFamily="18" charset="0"/>
                          <a:cs typeface="Times New Roman" panose="02020603050405020304" pitchFamily="18" charset="0"/>
                        </a:rPr>
                        <a:t>2.338,20</a:t>
                      </a:r>
                      <a:endParaRPr lang="es-ES" sz="900">
                        <a:effectLst/>
                        <a:latin typeface="+mn-lt"/>
                        <a:ea typeface="Times New Roman" panose="02020603050405020304" pitchFamily="18" charset="0"/>
                        <a:cs typeface="Times New Roman" panose="02020603050405020304" pitchFamily="18" charset="0"/>
                      </a:endParaRPr>
                    </a:p>
                  </a:txBody>
                  <a:tcPr marL="41207" marR="41207"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a:r>
                        <a:rPr lang="es-ES" sz="900">
                          <a:solidFill>
                            <a:srgbClr val="000000"/>
                          </a:solidFill>
                          <a:effectLst/>
                          <a:latin typeface="+mn-lt"/>
                          <a:ea typeface="Times New Roman" panose="02020603050405020304" pitchFamily="18" charset="0"/>
                          <a:cs typeface="Times New Roman" panose="02020603050405020304" pitchFamily="18" charset="0"/>
                        </a:rPr>
                        <a:t>4.939,50</a:t>
                      </a:r>
                      <a:endParaRPr lang="es-ES" sz="900">
                        <a:effectLst/>
                        <a:latin typeface="+mn-lt"/>
                        <a:ea typeface="Times New Roman" panose="02020603050405020304" pitchFamily="18" charset="0"/>
                        <a:cs typeface="Times New Roman" panose="02020603050405020304" pitchFamily="18" charset="0"/>
                      </a:endParaRPr>
                    </a:p>
                  </a:txBody>
                  <a:tcPr marL="41207" marR="41207"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a:r>
                        <a:rPr lang="es-ES" sz="900">
                          <a:solidFill>
                            <a:srgbClr val="000000"/>
                          </a:solidFill>
                          <a:effectLst/>
                          <a:latin typeface="+mn-lt"/>
                          <a:ea typeface="Times New Roman" panose="02020603050405020304" pitchFamily="18" charset="0"/>
                          <a:cs typeface="Times New Roman" panose="02020603050405020304" pitchFamily="18" charset="0"/>
                        </a:rPr>
                        <a:t>9.552,81</a:t>
                      </a:r>
                      <a:endParaRPr lang="es-ES" sz="900">
                        <a:effectLst/>
                        <a:latin typeface="+mn-lt"/>
                        <a:ea typeface="Times New Roman" panose="02020603050405020304" pitchFamily="18" charset="0"/>
                        <a:cs typeface="Times New Roman" panose="02020603050405020304" pitchFamily="18" charset="0"/>
                      </a:endParaRPr>
                    </a:p>
                  </a:txBody>
                  <a:tcPr marL="41207" marR="41207"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a:r>
                        <a:rPr lang="es-ES" sz="900">
                          <a:solidFill>
                            <a:srgbClr val="000000"/>
                          </a:solidFill>
                          <a:effectLst/>
                          <a:latin typeface="+mn-lt"/>
                          <a:ea typeface="Times New Roman" panose="02020603050405020304" pitchFamily="18" charset="0"/>
                          <a:cs typeface="Times New Roman" panose="02020603050405020304" pitchFamily="18" charset="0"/>
                        </a:rPr>
                        <a:t>19.183,76</a:t>
                      </a:r>
                      <a:endParaRPr lang="es-ES" sz="900">
                        <a:effectLst/>
                        <a:latin typeface="+mn-lt"/>
                        <a:ea typeface="Times New Roman" panose="02020603050405020304" pitchFamily="18" charset="0"/>
                        <a:cs typeface="Times New Roman" panose="02020603050405020304" pitchFamily="18" charset="0"/>
                      </a:endParaRPr>
                    </a:p>
                  </a:txBody>
                  <a:tcPr marL="41207" marR="41207"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a:r>
                        <a:rPr lang="es-ES" sz="900">
                          <a:solidFill>
                            <a:srgbClr val="000000"/>
                          </a:solidFill>
                          <a:effectLst/>
                          <a:latin typeface="+mn-lt"/>
                          <a:ea typeface="Times New Roman" panose="02020603050405020304" pitchFamily="18" charset="0"/>
                          <a:cs typeface="Times New Roman" panose="02020603050405020304" pitchFamily="18" charset="0"/>
                        </a:rPr>
                        <a:t>37.343,76</a:t>
                      </a:r>
                      <a:endParaRPr lang="es-ES" sz="900">
                        <a:effectLst/>
                        <a:latin typeface="+mn-lt"/>
                        <a:ea typeface="Times New Roman" panose="02020603050405020304" pitchFamily="18" charset="0"/>
                        <a:cs typeface="Times New Roman" panose="02020603050405020304" pitchFamily="18" charset="0"/>
                      </a:endParaRPr>
                    </a:p>
                  </a:txBody>
                  <a:tcPr marL="41207" marR="41207"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a:r>
                        <a:rPr lang="es-ES" sz="900">
                          <a:solidFill>
                            <a:srgbClr val="000000"/>
                          </a:solidFill>
                          <a:effectLst/>
                          <a:latin typeface="+mn-lt"/>
                          <a:ea typeface="Times New Roman" panose="02020603050405020304" pitchFamily="18" charset="0"/>
                          <a:cs typeface="Times New Roman" panose="02020603050405020304" pitchFamily="18" charset="0"/>
                        </a:rPr>
                        <a:t>60.322,95</a:t>
                      </a:r>
                      <a:endParaRPr lang="es-ES" sz="900">
                        <a:effectLst/>
                        <a:latin typeface="+mn-lt"/>
                        <a:ea typeface="Times New Roman" panose="02020603050405020304" pitchFamily="18" charset="0"/>
                        <a:cs typeface="Times New Roman" panose="02020603050405020304" pitchFamily="18" charset="0"/>
                      </a:endParaRPr>
                    </a:p>
                  </a:txBody>
                  <a:tcPr marL="41207" marR="41207"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a:r>
                        <a:rPr lang="es-ES" sz="900">
                          <a:solidFill>
                            <a:srgbClr val="000000"/>
                          </a:solidFill>
                          <a:effectLst/>
                          <a:latin typeface="+mn-lt"/>
                          <a:ea typeface="Times New Roman" panose="02020603050405020304" pitchFamily="18" charset="0"/>
                          <a:cs typeface="Times New Roman" panose="02020603050405020304" pitchFamily="18" charset="0"/>
                        </a:rPr>
                        <a:t>88.042,95</a:t>
                      </a:r>
                      <a:endParaRPr lang="es-ES" sz="900">
                        <a:effectLst/>
                        <a:latin typeface="+mn-lt"/>
                        <a:ea typeface="Times New Roman" panose="02020603050405020304" pitchFamily="18" charset="0"/>
                        <a:cs typeface="Times New Roman" panose="02020603050405020304" pitchFamily="18" charset="0"/>
                      </a:endParaRPr>
                    </a:p>
                  </a:txBody>
                  <a:tcPr marL="41207" marR="41207"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a:r>
                        <a:rPr lang="es-ES" sz="900">
                          <a:solidFill>
                            <a:srgbClr val="000000"/>
                          </a:solidFill>
                          <a:effectLst/>
                          <a:latin typeface="+mn-lt"/>
                          <a:ea typeface="Times New Roman" panose="02020603050405020304" pitchFamily="18" charset="0"/>
                          <a:cs typeface="Times New Roman" panose="02020603050405020304" pitchFamily="18" charset="0"/>
                        </a:rPr>
                        <a:t>125.002,95</a:t>
                      </a:r>
                      <a:endParaRPr lang="es-ES" sz="900">
                        <a:effectLst/>
                        <a:latin typeface="+mn-lt"/>
                        <a:ea typeface="Times New Roman" panose="02020603050405020304" pitchFamily="18" charset="0"/>
                        <a:cs typeface="Times New Roman" panose="02020603050405020304" pitchFamily="18" charset="0"/>
                      </a:endParaRPr>
                    </a:p>
                  </a:txBody>
                  <a:tcPr marL="41207" marR="41207"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a:r>
                        <a:rPr lang="es-ES" sz="900">
                          <a:solidFill>
                            <a:srgbClr val="000000"/>
                          </a:solidFill>
                          <a:effectLst/>
                          <a:latin typeface="+mn-lt"/>
                          <a:ea typeface="Times New Roman" panose="02020603050405020304" pitchFamily="18" charset="0"/>
                          <a:cs typeface="Times New Roman" panose="02020603050405020304" pitchFamily="18" charset="0"/>
                        </a:rPr>
                        <a:t>173.100,92</a:t>
                      </a:r>
                      <a:endParaRPr lang="es-ES" sz="900">
                        <a:effectLst/>
                        <a:latin typeface="+mn-lt"/>
                        <a:ea typeface="Times New Roman" panose="02020603050405020304" pitchFamily="18" charset="0"/>
                        <a:cs typeface="Times New Roman" panose="02020603050405020304" pitchFamily="18" charset="0"/>
                      </a:endParaRPr>
                    </a:p>
                  </a:txBody>
                  <a:tcPr marL="41207" marR="41207"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a:r>
                        <a:rPr lang="es-ES" sz="900">
                          <a:solidFill>
                            <a:srgbClr val="000000"/>
                          </a:solidFill>
                          <a:effectLst/>
                          <a:latin typeface="+mn-lt"/>
                          <a:ea typeface="Times New Roman" panose="02020603050405020304" pitchFamily="18" charset="0"/>
                          <a:cs typeface="Times New Roman" panose="02020603050405020304" pitchFamily="18" charset="0"/>
                        </a:rPr>
                        <a:t>269.500,92</a:t>
                      </a:r>
                      <a:endParaRPr lang="es-ES" sz="900">
                        <a:effectLst/>
                        <a:latin typeface="+mn-lt"/>
                        <a:ea typeface="Times New Roman" panose="02020603050405020304" pitchFamily="18" charset="0"/>
                        <a:cs typeface="Times New Roman" panose="02020603050405020304" pitchFamily="18" charset="0"/>
                      </a:endParaRPr>
                    </a:p>
                  </a:txBody>
                  <a:tcPr marL="41207" marR="41207"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3265778960"/>
                  </a:ext>
                </a:extLst>
              </a:tr>
              <a:tr h="400995">
                <a:tc>
                  <a:txBody>
                    <a:bodyPr/>
                    <a:lstStyle/>
                    <a:p>
                      <a:r>
                        <a:rPr lang="es-ES" sz="900" b="1" dirty="0">
                          <a:solidFill>
                            <a:srgbClr val="000000"/>
                          </a:solidFill>
                          <a:effectLst/>
                          <a:latin typeface="+mn-lt"/>
                          <a:ea typeface="Times New Roman" panose="02020603050405020304" pitchFamily="18" charset="0"/>
                          <a:cs typeface="Times New Roman" panose="02020603050405020304" pitchFamily="18" charset="0"/>
                        </a:rPr>
                        <a:t>2020</a:t>
                      </a:r>
                      <a:endParaRPr lang="es-ES" sz="900" dirty="0">
                        <a:effectLst/>
                        <a:latin typeface="+mn-lt"/>
                        <a:ea typeface="Times New Roman" panose="02020603050405020304" pitchFamily="18" charset="0"/>
                        <a:cs typeface="Times New Roman" panose="02020603050405020304" pitchFamily="18" charset="0"/>
                      </a:endParaRPr>
                    </a:p>
                  </a:txBody>
                  <a:tcPr marL="41207" marR="41207"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r>
                        <a:rPr lang="es-ES" sz="900">
                          <a:solidFill>
                            <a:srgbClr val="000000"/>
                          </a:solidFill>
                          <a:effectLst/>
                          <a:latin typeface="+mn-lt"/>
                          <a:ea typeface="Times New Roman" panose="02020603050405020304" pitchFamily="18" charset="0"/>
                          <a:cs typeface="Times New Roman" panose="02020603050405020304" pitchFamily="18" charset="0"/>
                        </a:rPr>
                        <a:t>0,00</a:t>
                      </a:r>
                      <a:endParaRPr lang="es-ES" sz="900">
                        <a:effectLst/>
                        <a:latin typeface="+mn-lt"/>
                        <a:ea typeface="Times New Roman" panose="02020603050405020304" pitchFamily="18" charset="0"/>
                        <a:cs typeface="Times New Roman" panose="02020603050405020304" pitchFamily="18" charset="0"/>
                      </a:endParaRPr>
                    </a:p>
                  </a:txBody>
                  <a:tcPr marL="41207" marR="41207"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900">
                          <a:solidFill>
                            <a:srgbClr val="000000"/>
                          </a:solidFill>
                          <a:effectLst/>
                          <a:latin typeface="+mn-lt"/>
                          <a:ea typeface="Times New Roman" panose="02020603050405020304" pitchFamily="18" charset="0"/>
                          <a:cs typeface="Times New Roman" panose="02020603050405020304" pitchFamily="18" charset="0"/>
                        </a:rPr>
                        <a:t>0,00</a:t>
                      </a:r>
                      <a:endParaRPr lang="es-ES" sz="900">
                        <a:effectLst/>
                        <a:latin typeface="+mn-lt"/>
                        <a:ea typeface="Times New Roman" panose="02020603050405020304" pitchFamily="18" charset="0"/>
                        <a:cs typeface="Times New Roman" panose="02020603050405020304" pitchFamily="18" charset="0"/>
                      </a:endParaRPr>
                    </a:p>
                  </a:txBody>
                  <a:tcPr marL="41207" marR="41207"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900">
                          <a:solidFill>
                            <a:srgbClr val="000000"/>
                          </a:solidFill>
                          <a:effectLst/>
                          <a:latin typeface="+mn-lt"/>
                          <a:ea typeface="Times New Roman" panose="02020603050405020304" pitchFamily="18" charset="0"/>
                          <a:cs typeface="Times New Roman" panose="02020603050405020304" pitchFamily="18" charset="0"/>
                        </a:rPr>
                        <a:t>887,78</a:t>
                      </a:r>
                      <a:endParaRPr lang="es-ES" sz="900">
                        <a:effectLst/>
                        <a:latin typeface="+mn-lt"/>
                        <a:ea typeface="Times New Roman" panose="02020603050405020304" pitchFamily="18" charset="0"/>
                        <a:cs typeface="Times New Roman" panose="02020603050405020304" pitchFamily="18" charset="0"/>
                      </a:endParaRPr>
                    </a:p>
                  </a:txBody>
                  <a:tcPr marL="41207" marR="41207"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900">
                          <a:solidFill>
                            <a:srgbClr val="000000"/>
                          </a:solidFill>
                          <a:effectLst/>
                          <a:latin typeface="+mn-lt"/>
                          <a:ea typeface="Times New Roman" panose="02020603050405020304" pitchFamily="18" charset="0"/>
                          <a:cs typeface="Times New Roman" panose="02020603050405020304" pitchFamily="18" charset="0"/>
                        </a:rPr>
                        <a:t>2.338,20</a:t>
                      </a:r>
                      <a:endParaRPr lang="es-ES" sz="900">
                        <a:effectLst/>
                        <a:latin typeface="+mn-lt"/>
                        <a:ea typeface="Times New Roman" panose="02020603050405020304" pitchFamily="18" charset="0"/>
                        <a:cs typeface="Times New Roman" panose="02020603050405020304" pitchFamily="18" charset="0"/>
                      </a:endParaRPr>
                    </a:p>
                  </a:txBody>
                  <a:tcPr marL="41207" marR="41207"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900">
                          <a:solidFill>
                            <a:srgbClr val="000000"/>
                          </a:solidFill>
                          <a:effectLst/>
                          <a:latin typeface="+mn-lt"/>
                          <a:ea typeface="Times New Roman" panose="02020603050405020304" pitchFamily="18" charset="0"/>
                          <a:cs typeface="Times New Roman" panose="02020603050405020304" pitchFamily="18" charset="0"/>
                        </a:rPr>
                        <a:t>4.939,50</a:t>
                      </a:r>
                      <a:endParaRPr lang="es-ES" sz="900">
                        <a:effectLst/>
                        <a:latin typeface="+mn-lt"/>
                        <a:ea typeface="Times New Roman" panose="02020603050405020304" pitchFamily="18" charset="0"/>
                        <a:cs typeface="Times New Roman" panose="02020603050405020304" pitchFamily="18" charset="0"/>
                      </a:endParaRPr>
                    </a:p>
                  </a:txBody>
                  <a:tcPr marL="41207" marR="41207"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900" dirty="0">
                          <a:solidFill>
                            <a:srgbClr val="000000"/>
                          </a:solidFill>
                          <a:effectLst/>
                          <a:latin typeface="+mn-lt"/>
                          <a:ea typeface="Times New Roman" panose="02020603050405020304" pitchFamily="18" charset="0"/>
                          <a:cs typeface="Times New Roman" panose="02020603050405020304" pitchFamily="18" charset="0"/>
                        </a:rPr>
                        <a:t>9.579,35</a:t>
                      </a:r>
                      <a:endParaRPr lang="es-ES" sz="900" dirty="0">
                        <a:effectLst/>
                        <a:latin typeface="+mn-lt"/>
                        <a:ea typeface="Times New Roman" panose="02020603050405020304" pitchFamily="18" charset="0"/>
                        <a:cs typeface="Times New Roman" panose="02020603050405020304" pitchFamily="18" charset="0"/>
                      </a:endParaRPr>
                    </a:p>
                  </a:txBody>
                  <a:tcPr marL="41207" marR="41207"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900">
                          <a:solidFill>
                            <a:srgbClr val="000000"/>
                          </a:solidFill>
                          <a:effectLst/>
                          <a:latin typeface="+mn-lt"/>
                          <a:ea typeface="Times New Roman" panose="02020603050405020304" pitchFamily="18" charset="0"/>
                          <a:cs typeface="Times New Roman" panose="02020603050405020304" pitchFamily="18" charset="0"/>
                        </a:rPr>
                        <a:t>19.249,95</a:t>
                      </a:r>
                      <a:endParaRPr lang="es-ES" sz="900">
                        <a:effectLst/>
                        <a:latin typeface="+mn-lt"/>
                        <a:ea typeface="Times New Roman" panose="02020603050405020304" pitchFamily="18" charset="0"/>
                        <a:cs typeface="Times New Roman" panose="02020603050405020304" pitchFamily="18" charset="0"/>
                      </a:endParaRPr>
                    </a:p>
                  </a:txBody>
                  <a:tcPr marL="41207" marR="41207"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900">
                          <a:solidFill>
                            <a:srgbClr val="000000"/>
                          </a:solidFill>
                          <a:effectLst/>
                          <a:latin typeface="+mn-lt"/>
                          <a:ea typeface="Times New Roman" panose="02020603050405020304" pitchFamily="18" charset="0"/>
                          <a:cs typeface="Times New Roman" panose="02020603050405020304" pitchFamily="18" charset="0"/>
                        </a:rPr>
                        <a:t>37.489,95</a:t>
                      </a:r>
                      <a:endParaRPr lang="es-ES" sz="900">
                        <a:effectLst/>
                        <a:latin typeface="+mn-lt"/>
                        <a:ea typeface="Times New Roman" panose="02020603050405020304" pitchFamily="18" charset="0"/>
                        <a:cs typeface="Times New Roman" panose="02020603050405020304" pitchFamily="18" charset="0"/>
                      </a:endParaRPr>
                    </a:p>
                  </a:txBody>
                  <a:tcPr marL="41207" marR="41207"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900">
                          <a:solidFill>
                            <a:srgbClr val="000000"/>
                          </a:solidFill>
                          <a:effectLst/>
                          <a:latin typeface="+mn-lt"/>
                          <a:ea typeface="Times New Roman" panose="02020603050405020304" pitchFamily="18" charset="0"/>
                          <a:cs typeface="Times New Roman" panose="02020603050405020304" pitchFamily="18" charset="0"/>
                        </a:rPr>
                        <a:t>60.708,74</a:t>
                      </a:r>
                      <a:endParaRPr lang="es-ES" sz="900">
                        <a:effectLst/>
                        <a:latin typeface="+mn-lt"/>
                        <a:ea typeface="Times New Roman" panose="02020603050405020304" pitchFamily="18" charset="0"/>
                        <a:cs typeface="Times New Roman" panose="02020603050405020304" pitchFamily="18" charset="0"/>
                      </a:endParaRPr>
                    </a:p>
                  </a:txBody>
                  <a:tcPr marL="41207" marR="41207"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900">
                          <a:solidFill>
                            <a:srgbClr val="000000"/>
                          </a:solidFill>
                          <a:effectLst/>
                          <a:latin typeface="+mn-lt"/>
                          <a:ea typeface="Times New Roman" panose="02020603050405020304" pitchFamily="18" charset="0"/>
                          <a:cs typeface="Times New Roman" panose="02020603050405020304" pitchFamily="18" charset="0"/>
                        </a:rPr>
                        <a:t>88.788,74</a:t>
                      </a:r>
                      <a:endParaRPr lang="es-ES" sz="900">
                        <a:effectLst/>
                        <a:latin typeface="+mn-lt"/>
                        <a:ea typeface="Times New Roman" panose="02020603050405020304" pitchFamily="18" charset="0"/>
                        <a:cs typeface="Times New Roman" panose="02020603050405020304" pitchFamily="18" charset="0"/>
                      </a:endParaRPr>
                    </a:p>
                  </a:txBody>
                  <a:tcPr marL="41207" marR="41207"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900">
                          <a:solidFill>
                            <a:srgbClr val="000000"/>
                          </a:solidFill>
                          <a:effectLst/>
                          <a:latin typeface="+mn-lt"/>
                          <a:ea typeface="Times New Roman" panose="02020603050405020304" pitchFamily="18" charset="0"/>
                          <a:cs typeface="Times New Roman" panose="02020603050405020304" pitchFamily="18" charset="0"/>
                        </a:rPr>
                        <a:t>126.228,74</a:t>
                      </a:r>
                      <a:endParaRPr lang="es-ES" sz="900">
                        <a:effectLst/>
                        <a:latin typeface="+mn-lt"/>
                        <a:ea typeface="Times New Roman" panose="02020603050405020304" pitchFamily="18" charset="0"/>
                        <a:cs typeface="Times New Roman" panose="02020603050405020304" pitchFamily="18" charset="0"/>
                      </a:endParaRPr>
                    </a:p>
                  </a:txBody>
                  <a:tcPr marL="41207" marR="41207"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900" dirty="0">
                          <a:solidFill>
                            <a:srgbClr val="000000"/>
                          </a:solidFill>
                          <a:effectLst/>
                          <a:latin typeface="+mn-lt"/>
                          <a:ea typeface="Times New Roman" panose="02020603050405020304" pitchFamily="18" charset="0"/>
                          <a:cs typeface="Times New Roman" panose="02020603050405020304" pitchFamily="18" charset="0"/>
                        </a:rPr>
                        <a:t>173.028,74</a:t>
                      </a:r>
                      <a:endParaRPr lang="es-ES" sz="900" dirty="0">
                        <a:effectLst/>
                        <a:latin typeface="+mn-lt"/>
                        <a:ea typeface="Times New Roman" panose="02020603050405020304" pitchFamily="18" charset="0"/>
                        <a:cs typeface="Times New Roman" panose="02020603050405020304" pitchFamily="18" charset="0"/>
                      </a:endParaRPr>
                    </a:p>
                  </a:txBody>
                  <a:tcPr marL="41207" marR="41207"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900">
                          <a:solidFill>
                            <a:srgbClr val="000000"/>
                          </a:solidFill>
                          <a:effectLst/>
                          <a:latin typeface="+mn-lt"/>
                          <a:ea typeface="Times New Roman" panose="02020603050405020304" pitchFamily="18" charset="0"/>
                          <a:cs typeface="Times New Roman" panose="02020603050405020304" pitchFamily="18" charset="0"/>
                        </a:rPr>
                        <a:t>266.628,74</a:t>
                      </a:r>
                      <a:endParaRPr lang="es-ES" sz="900">
                        <a:effectLst/>
                        <a:latin typeface="+mn-lt"/>
                        <a:ea typeface="Times New Roman" panose="02020603050405020304" pitchFamily="18" charset="0"/>
                        <a:cs typeface="Times New Roman" panose="02020603050405020304" pitchFamily="18" charset="0"/>
                      </a:endParaRPr>
                    </a:p>
                  </a:txBody>
                  <a:tcPr marL="41207" marR="41207"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279335976"/>
                  </a:ext>
                </a:extLst>
              </a:tr>
              <a:tr h="400995">
                <a:tc>
                  <a:txBody>
                    <a:bodyPr/>
                    <a:lstStyle/>
                    <a:p>
                      <a:r>
                        <a:rPr lang="es-ES" sz="900" b="1" dirty="0">
                          <a:solidFill>
                            <a:srgbClr val="000000"/>
                          </a:solidFill>
                          <a:effectLst/>
                          <a:latin typeface="+mn-lt"/>
                          <a:ea typeface="Times New Roman" panose="02020603050405020304" pitchFamily="18" charset="0"/>
                          <a:cs typeface="Times New Roman" panose="02020603050405020304" pitchFamily="18" charset="0"/>
                        </a:rPr>
                        <a:t>Diferencia</a:t>
                      </a:r>
                      <a:endParaRPr lang="es-ES" sz="900" dirty="0">
                        <a:effectLst/>
                        <a:latin typeface="+mn-lt"/>
                        <a:ea typeface="Times New Roman" panose="02020603050405020304" pitchFamily="18" charset="0"/>
                        <a:cs typeface="Times New Roman" panose="02020603050405020304" pitchFamily="18" charset="0"/>
                      </a:endParaRPr>
                    </a:p>
                  </a:txBody>
                  <a:tcPr marL="41207" marR="41207"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r>
                        <a:rPr lang="es-ES" sz="900">
                          <a:solidFill>
                            <a:srgbClr val="000000"/>
                          </a:solidFill>
                          <a:effectLst/>
                          <a:latin typeface="+mn-lt"/>
                          <a:ea typeface="Times New Roman" panose="02020603050405020304" pitchFamily="18" charset="0"/>
                          <a:cs typeface="Times New Roman" panose="02020603050405020304" pitchFamily="18" charset="0"/>
                        </a:rPr>
                        <a:t>0,00</a:t>
                      </a:r>
                      <a:endParaRPr lang="es-ES" sz="900">
                        <a:effectLst/>
                        <a:latin typeface="+mn-lt"/>
                        <a:ea typeface="Times New Roman" panose="02020603050405020304" pitchFamily="18" charset="0"/>
                        <a:cs typeface="Times New Roman" panose="02020603050405020304" pitchFamily="18" charset="0"/>
                      </a:endParaRPr>
                    </a:p>
                  </a:txBody>
                  <a:tcPr marL="41207" marR="41207"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900">
                          <a:solidFill>
                            <a:srgbClr val="000000"/>
                          </a:solidFill>
                          <a:effectLst/>
                          <a:latin typeface="+mn-lt"/>
                          <a:ea typeface="Times New Roman" panose="02020603050405020304" pitchFamily="18" charset="0"/>
                          <a:cs typeface="Times New Roman" panose="02020603050405020304" pitchFamily="18" charset="0"/>
                        </a:rPr>
                        <a:t>0,00</a:t>
                      </a:r>
                      <a:endParaRPr lang="es-ES" sz="900">
                        <a:effectLst/>
                        <a:latin typeface="+mn-lt"/>
                        <a:ea typeface="Times New Roman" panose="02020603050405020304" pitchFamily="18" charset="0"/>
                        <a:cs typeface="Times New Roman" panose="02020603050405020304" pitchFamily="18" charset="0"/>
                      </a:endParaRPr>
                    </a:p>
                  </a:txBody>
                  <a:tcPr marL="41207" marR="41207"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900">
                          <a:solidFill>
                            <a:srgbClr val="000000"/>
                          </a:solidFill>
                          <a:effectLst/>
                          <a:latin typeface="+mn-lt"/>
                          <a:ea typeface="Times New Roman" panose="02020603050405020304" pitchFamily="18" charset="0"/>
                          <a:cs typeface="Times New Roman" panose="02020603050405020304" pitchFamily="18" charset="0"/>
                        </a:rPr>
                        <a:t>0,00</a:t>
                      </a:r>
                      <a:endParaRPr lang="es-ES" sz="900">
                        <a:effectLst/>
                        <a:latin typeface="+mn-lt"/>
                        <a:ea typeface="Times New Roman" panose="02020603050405020304" pitchFamily="18" charset="0"/>
                        <a:cs typeface="Times New Roman" panose="02020603050405020304" pitchFamily="18" charset="0"/>
                      </a:endParaRPr>
                    </a:p>
                  </a:txBody>
                  <a:tcPr marL="41207" marR="41207"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900">
                          <a:solidFill>
                            <a:srgbClr val="000000"/>
                          </a:solidFill>
                          <a:effectLst/>
                          <a:latin typeface="+mn-lt"/>
                          <a:ea typeface="Times New Roman" panose="02020603050405020304" pitchFamily="18" charset="0"/>
                          <a:cs typeface="Times New Roman" panose="02020603050405020304" pitchFamily="18" charset="0"/>
                        </a:rPr>
                        <a:t>0,00</a:t>
                      </a:r>
                      <a:endParaRPr lang="es-ES" sz="900">
                        <a:effectLst/>
                        <a:latin typeface="+mn-lt"/>
                        <a:ea typeface="Times New Roman" panose="02020603050405020304" pitchFamily="18" charset="0"/>
                        <a:cs typeface="Times New Roman" panose="02020603050405020304" pitchFamily="18" charset="0"/>
                      </a:endParaRPr>
                    </a:p>
                  </a:txBody>
                  <a:tcPr marL="41207" marR="41207"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900">
                          <a:solidFill>
                            <a:srgbClr val="000000"/>
                          </a:solidFill>
                          <a:effectLst/>
                          <a:latin typeface="+mn-lt"/>
                          <a:ea typeface="Times New Roman" panose="02020603050405020304" pitchFamily="18" charset="0"/>
                          <a:cs typeface="Times New Roman" panose="02020603050405020304" pitchFamily="18" charset="0"/>
                        </a:rPr>
                        <a:t>0,00</a:t>
                      </a:r>
                      <a:endParaRPr lang="es-ES" sz="900">
                        <a:effectLst/>
                        <a:latin typeface="+mn-lt"/>
                        <a:ea typeface="Times New Roman" panose="02020603050405020304" pitchFamily="18" charset="0"/>
                        <a:cs typeface="Times New Roman" panose="02020603050405020304" pitchFamily="18" charset="0"/>
                      </a:endParaRPr>
                    </a:p>
                  </a:txBody>
                  <a:tcPr marL="41207" marR="41207"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900" b="1" dirty="0">
                          <a:solidFill>
                            <a:srgbClr val="538135"/>
                          </a:solidFill>
                          <a:effectLst/>
                          <a:latin typeface="+mn-lt"/>
                          <a:ea typeface="Times New Roman" panose="02020603050405020304" pitchFamily="18" charset="0"/>
                          <a:cs typeface="Times New Roman" panose="02020603050405020304" pitchFamily="18" charset="0"/>
                        </a:rPr>
                        <a:t>-26,54</a:t>
                      </a:r>
                      <a:endParaRPr lang="es-ES" sz="900" dirty="0">
                        <a:effectLst/>
                        <a:latin typeface="+mn-lt"/>
                        <a:ea typeface="Times New Roman" panose="02020603050405020304" pitchFamily="18" charset="0"/>
                        <a:cs typeface="Times New Roman" panose="02020603050405020304" pitchFamily="18" charset="0"/>
                      </a:endParaRPr>
                    </a:p>
                  </a:txBody>
                  <a:tcPr marL="41207" marR="41207"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3">
                        <a:lumMod val="20000"/>
                        <a:lumOff val="80000"/>
                      </a:schemeClr>
                    </a:solidFill>
                  </a:tcPr>
                </a:tc>
                <a:tc>
                  <a:txBody>
                    <a:bodyPr/>
                    <a:lstStyle/>
                    <a:p>
                      <a:pPr algn="ctr"/>
                      <a:r>
                        <a:rPr lang="es-ES" sz="900" b="1" dirty="0">
                          <a:solidFill>
                            <a:srgbClr val="538135"/>
                          </a:solidFill>
                          <a:effectLst/>
                          <a:latin typeface="+mn-lt"/>
                          <a:ea typeface="Times New Roman" panose="02020603050405020304" pitchFamily="18" charset="0"/>
                          <a:cs typeface="Times New Roman" panose="02020603050405020304" pitchFamily="18" charset="0"/>
                        </a:rPr>
                        <a:t>-66,20</a:t>
                      </a:r>
                      <a:endParaRPr lang="es-ES" sz="900" dirty="0">
                        <a:effectLst/>
                        <a:latin typeface="+mn-lt"/>
                        <a:ea typeface="Times New Roman" panose="02020603050405020304" pitchFamily="18" charset="0"/>
                        <a:cs typeface="Times New Roman" panose="02020603050405020304" pitchFamily="18" charset="0"/>
                      </a:endParaRPr>
                    </a:p>
                  </a:txBody>
                  <a:tcPr marL="41207" marR="41207"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3">
                        <a:lumMod val="20000"/>
                        <a:lumOff val="80000"/>
                      </a:schemeClr>
                    </a:solidFill>
                  </a:tcPr>
                </a:tc>
                <a:tc>
                  <a:txBody>
                    <a:bodyPr/>
                    <a:lstStyle/>
                    <a:p>
                      <a:pPr algn="ctr"/>
                      <a:r>
                        <a:rPr lang="es-ES" sz="900" b="1" dirty="0">
                          <a:solidFill>
                            <a:srgbClr val="538135"/>
                          </a:solidFill>
                          <a:effectLst/>
                          <a:latin typeface="+mn-lt"/>
                          <a:ea typeface="Times New Roman" panose="02020603050405020304" pitchFamily="18" charset="0"/>
                          <a:cs typeface="Times New Roman" panose="02020603050405020304" pitchFamily="18" charset="0"/>
                        </a:rPr>
                        <a:t>-146,20</a:t>
                      </a:r>
                      <a:endParaRPr lang="es-ES" sz="900" dirty="0">
                        <a:effectLst/>
                        <a:latin typeface="+mn-lt"/>
                        <a:ea typeface="Times New Roman" panose="02020603050405020304" pitchFamily="18" charset="0"/>
                        <a:cs typeface="Times New Roman" panose="02020603050405020304" pitchFamily="18" charset="0"/>
                      </a:endParaRPr>
                    </a:p>
                  </a:txBody>
                  <a:tcPr marL="41207" marR="41207"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3">
                        <a:lumMod val="20000"/>
                        <a:lumOff val="80000"/>
                      </a:schemeClr>
                    </a:solidFill>
                  </a:tcPr>
                </a:tc>
                <a:tc>
                  <a:txBody>
                    <a:bodyPr/>
                    <a:lstStyle/>
                    <a:p>
                      <a:pPr algn="ctr"/>
                      <a:r>
                        <a:rPr lang="es-ES" sz="900" b="1" dirty="0">
                          <a:solidFill>
                            <a:srgbClr val="538135"/>
                          </a:solidFill>
                          <a:effectLst/>
                          <a:latin typeface="+mn-lt"/>
                          <a:ea typeface="Times New Roman" panose="02020603050405020304" pitchFamily="18" charset="0"/>
                          <a:cs typeface="Times New Roman" panose="02020603050405020304" pitchFamily="18" charset="0"/>
                        </a:rPr>
                        <a:t>-385,79</a:t>
                      </a:r>
                      <a:endParaRPr lang="es-ES" sz="900" dirty="0">
                        <a:effectLst/>
                        <a:latin typeface="+mn-lt"/>
                        <a:ea typeface="Times New Roman" panose="02020603050405020304" pitchFamily="18" charset="0"/>
                        <a:cs typeface="Times New Roman" panose="02020603050405020304" pitchFamily="18" charset="0"/>
                      </a:endParaRPr>
                    </a:p>
                  </a:txBody>
                  <a:tcPr marL="41207" marR="41207"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3">
                        <a:lumMod val="20000"/>
                        <a:lumOff val="80000"/>
                      </a:schemeClr>
                    </a:solidFill>
                  </a:tcPr>
                </a:tc>
                <a:tc>
                  <a:txBody>
                    <a:bodyPr/>
                    <a:lstStyle/>
                    <a:p>
                      <a:pPr algn="ctr"/>
                      <a:r>
                        <a:rPr lang="es-ES" sz="900" b="1" dirty="0">
                          <a:solidFill>
                            <a:srgbClr val="538135"/>
                          </a:solidFill>
                          <a:effectLst/>
                          <a:latin typeface="+mn-lt"/>
                          <a:ea typeface="Times New Roman" panose="02020603050405020304" pitchFamily="18" charset="0"/>
                          <a:cs typeface="Times New Roman" panose="02020603050405020304" pitchFamily="18" charset="0"/>
                        </a:rPr>
                        <a:t>-745,79</a:t>
                      </a:r>
                      <a:endParaRPr lang="es-ES" sz="900" dirty="0">
                        <a:effectLst/>
                        <a:latin typeface="+mn-lt"/>
                        <a:ea typeface="Times New Roman" panose="02020603050405020304" pitchFamily="18" charset="0"/>
                        <a:cs typeface="Times New Roman" panose="02020603050405020304" pitchFamily="18" charset="0"/>
                      </a:endParaRPr>
                    </a:p>
                  </a:txBody>
                  <a:tcPr marL="41207" marR="41207"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3">
                        <a:lumMod val="20000"/>
                        <a:lumOff val="80000"/>
                      </a:schemeClr>
                    </a:solidFill>
                  </a:tcPr>
                </a:tc>
                <a:tc>
                  <a:txBody>
                    <a:bodyPr/>
                    <a:lstStyle/>
                    <a:p>
                      <a:pPr algn="ctr"/>
                      <a:r>
                        <a:rPr lang="es-ES" sz="900" b="1" dirty="0">
                          <a:solidFill>
                            <a:srgbClr val="538135"/>
                          </a:solidFill>
                          <a:effectLst/>
                          <a:latin typeface="+mn-lt"/>
                          <a:ea typeface="Times New Roman" panose="02020603050405020304" pitchFamily="18" charset="0"/>
                          <a:cs typeface="Times New Roman" panose="02020603050405020304" pitchFamily="18" charset="0"/>
                        </a:rPr>
                        <a:t>-1.225,79</a:t>
                      </a:r>
                      <a:endParaRPr lang="es-ES" sz="900" dirty="0">
                        <a:effectLst/>
                        <a:latin typeface="+mn-lt"/>
                        <a:ea typeface="Times New Roman" panose="02020603050405020304" pitchFamily="18" charset="0"/>
                        <a:cs typeface="Times New Roman" panose="02020603050405020304" pitchFamily="18" charset="0"/>
                      </a:endParaRPr>
                    </a:p>
                  </a:txBody>
                  <a:tcPr marL="41207" marR="41207"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3">
                        <a:lumMod val="20000"/>
                        <a:lumOff val="80000"/>
                      </a:schemeClr>
                    </a:solidFill>
                  </a:tcPr>
                </a:tc>
                <a:tc>
                  <a:txBody>
                    <a:bodyPr/>
                    <a:lstStyle/>
                    <a:p>
                      <a:pPr algn="ctr"/>
                      <a:r>
                        <a:rPr lang="es-ES" sz="900" b="1" dirty="0">
                          <a:solidFill>
                            <a:srgbClr val="FF0000"/>
                          </a:solidFill>
                          <a:effectLst/>
                          <a:latin typeface="+mn-lt"/>
                          <a:ea typeface="Times New Roman" panose="02020603050405020304" pitchFamily="18" charset="0"/>
                          <a:cs typeface="Times New Roman" panose="02020603050405020304" pitchFamily="18" charset="0"/>
                        </a:rPr>
                        <a:t>72,18</a:t>
                      </a:r>
                      <a:endParaRPr lang="es-ES" sz="900" dirty="0">
                        <a:effectLst/>
                        <a:latin typeface="+mn-lt"/>
                        <a:ea typeface="Times New Roman" panose="02020603050405020304" pitchFamily="18" charset="0"/>
                        <a:cs typeface="Times New Roman" panose="02020603050405020304" pitchFamily="18" charset="0"/>
                      </a:endParaRPr>
                    </a:p>
                  </a:txBody>
                  <a:tcPr marL="41207" marR="41207"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2">
                        <a:lumMod val="20000"/>
                        <a:lumOff val="80000"/>
                      </a:schemeClr>
                    </a:solidFill>
                  </a:tcPr>
                </a:tc>
                <a:tc>
                  <a:txBody>
                    <a:bodyPr/>
                    <a:lstStyle/>
                    <a:p>
                      <a:pPr algn="ctr"/>
                      <a:r>
                        <a:rPr lang="es-ES" sz="900" b="1" dirty="0">
                          <a:solidFill>
                            <a:srgbClr val="FF0000"/>
                          </a:solidFill>
                          <a:effectLst/>
                          <a:latin typeface="+mn-lt"/>
                          <a:ea typeface="Times New Roman" panose="02020603050405020304" pitchFamily="18" charset="0"/>
                          <a:cs typeface="Times New Roman" panose="02020603050405020304" pitchFamily="18" charset="0"/>
                        </a:rPr>
                        <a:t>2.872,18</a:t>
                      </a:r>
                      <a:endParaRPr lang="es-ES" sz="900" dirty="0">
                        <a:effectLst/>
                        <a:latin typeface="+mn-lt"/>
                        <a:ea typeface="Times New Roman" panose="02020603050405020304" pitchFamily="18" charset="0"/>
                        <a:cs typeface="Times New Roman" panose="02020603050405020304" pitchFamily="18" charset="0"/>
                      </a:endParaRPr>
                    </a:p>
                  </a:txBody>
                  <a:tcPr marL="41207" marR="41207"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97763202"/>
                  </a:ext>
                </a:extLst>
              </a:tr>
            </a:tbl>
          </a:graphicData>
        </a:graphic>
      </p:graphicFrame>
      <p:graphicFrame>
        <p:nvGraphicFramePr>
          <p:cNvPr id="8" name="Tabla 7">
            <a:extLst>
              <a:ext uri="{FF2B5EF4-FFF2-40B4-BE49-F238E27FC236}">
                <a16:creationId xmlns:a16="http://schemas.microsoft.com/office/drawing/2014/main" id="{931EC07F-8512-4554-BC10-842594821D11}"/>
              </a:ext>
            </a:extLst>
          </p:cNvPr>
          <p:cNvGraphicFramePr>
            <a:graphicFrameLocks noGrp="1"/>
          </p:cNvGraphicFramePr>
          <p:nvPr>
            <p:extLst>
              <p:ext uri="{D42A27DB-BD31-4B8C-83A1-F6EECF244321}">
                <p14:modId xmlns:p14="http://schemas.microsoft.com/office/powerpoint/2010/main" val="1598808255"/>
              </p:ext>
            </p:extLst>
          </p:nvPr>
        </p:nvGraphicFramePr>
        <p:xfrm>
          <a:off x="712382" y="3090203"/>
          <a:ext cx="8321277" cy="1603979"/>
        </p:xfrm>
        <a:graphic>
          <a:graphicData uri="http://schemas.openxmlformats.org/drawingml/2006/table">
            <a:tbl>
              <a:tblPr firstRow="1" firstCol="1" bandRow="1"/>
              <a:tblGrid>
                <a:gridCol w="694410">
                  <a:extLst>
                    <a:ext uri="{9D8B030D-6E8A-4147-A177-3AD203B41FA5}">
                      <a16:colId xmlns:a16="http://schemas.microsoft.com/office/drawing/2014/main" val="343474162"/>
                    </a:ext>
                  </a:extLst>
                </a:gridCol>
                <a:gridCol w="505695">
                  <a:extLst>
                    <a:ext uri="{9D8B030D-6E8A-4147-A177-3AD203B41FA5}">
                      <a16:colId xmlns:a16="http://schemas.microsoft.com/office/drawing/2014/main" val="4281459830"/>
                    </a:ext>
                  </a:extLst>
                </a:gridCol>
                <a:gridCol w="567057">
                  <a:extLst>
                    <a:ext uri="{9D8B030D-6E8A-4147-A177-3AD203B41FA5}">
                      <a16:colId xmlns:a16="http://schemas.microsoft.com/office/drawing/2014/main" val="1704667710"/>
                    </a:ext>
                  </a:extLst>
                </a:gridCol>
                <a:gridCol w="567057">
                  <a:extLst>
                    <a:ext uri="{9D8B030D-6E8A-4147-A177-3AD203B41FA5}">
                      <a16:colId xmlns:a16="http://schemas.microsoft.com/office/drawing/2014/main" val="2488804444"/>
                    </a:ext>
                  </a:extLst>
                </a:gridCol>
                <a:gridCol w="567057">
                  <a:extLst>
                    <a:ext uri="{9D8B030D-6E8A-4147-A177-3AD203B41FA5}">
                      <a16:colId xmlns:a16="http://schemas.microsoft.com/office/drawing/2014/main" val="1084753910"/>
                    </a:ext>
                  </a:extLst>
                </a:gridCol>
                <a:gridCol w="567057">
                  <a:extLst>
                    <a:ext uri="{9D8B030D-6E8A-4147-A177-3AD203B41FA5}">
                      <a16:colId xmlns:a16="http://schemas.microsoft.com/office/drawing/2014/main" val="112320740"/>
                    </a:ext>
                  </a:extLst>
                </a:gridCol>
                <a:gridCol w="567057">
                  <a:extLst>
                    <a:ext uri="{9D8B030D-6E8A-4147-A177-3AD203B41FA5}">
                      <a16:colId xmlns:a16="http://schemas.microsoft.com/office/drawing/2014/main" val="4164541910"/>
                    </a:ext>
                  </a:extLst>
                </a:gridCol>
                <a:gridCol w="567057">
                  <a:extLst>
                    <a:ext uri="{9D8B030D-6E8A-4147-A177-3AD203B41FA5}">
                      <a16:colId xmlns:a16="http://schemas.microsoft.com/office/drawing/2014/main" val="1817217251"/>
                    </a:ext>
                  </a:extLst>
                </a:gridCol>
                <a:gridCol w="619805">
                  <a:extLst>
                    <a:ext uri="{9D8B030D-6E8A-4147-A177-3AD203B41FA5}">
                      <a16:colId xmlns:a16="http://schemas.microsoft.com/office/drawing/2014/main" val="1295475079"/>
                    </a:ext>
                  </a:extLst>
                </a:gridCol>
                <a:gridCol w="619805">
                  <a:extLst>
                    <a:ext uri="{9D8B030D-6E8A-4147-A177-3AD203B41FA5}">
                      <a16:colId xmlns:a16="http://schemas.microsoft.com/office/drawing/2014/main" val="2111819153"/>
                    </a:ext>
                  </a:extLst>
                </a:gridCol>
                <a:gridCol w="619805">
                  <a:extLst>
                    <a:ext uri="{9D8B030D-6E8A-4147-A177-3AD203B41FA5}">
                      <a16:colId xmlns:a16="http://schemas.microsoft.com/office/drawing/2014/main" val="1546084498"/>
                    </a:ext>
                  </a:extLst>
                </a:gridCol>
                <a:gridCol w="619805">
                  <a:extLst>
                    <a:ext uri="{9D8B030D-6E8A-4147-A177-3AD203B41FA5}">
                      <a16:colId xmlns:a16="http://schemas.microsoft.com/office/drawing/2014/main" val="3497460630"/>
                    </a:ext>
                  </a:extLst>
                </a:gridCol>
                <a:gridCol w="619805">
                  <a:extLst>
                    <a:ext uri="{9D8B030D-6E8A-4147-A177-3AD203B41FA5}">
                      <a16:colId xmlns:a16="http://schemas.microsoft.com/office/drawing/2014/main" val="3767553573"/>
                    </a:ext>
                  </a:extLst>
                </a:gridCol>
                <a:gridCol w="619805">
                  <a:extLst>
                    <a:ext uri="{9D8B030D-6E8A-4147-A177-3AD203B41FA5}">
                      <a16:colId xmlns:a16="http://schemas.microsoft.com/office/drawing/2014/main" val="1381892906"/>
                    </a:ext>
                  </a:extLst>
                </a:gridCol>
              </a:tblGrid>
              <a:tr h="556970">
                <a:tc>
                  <a:txBody>
                    <a:bodyPr/>
                    <a:lstStyle/>
                    <a:p>
                      <a:r>
                        <a:rPr lang="es-ES" sz="900" b="1" dirty="0">
                          <a:solidFill>
                            <a:srgbClr val="000000"/>
                          </a:solidFill>
                          <a:effectLst/>
                          <a:latin typeface="+mn-lt"/>
                          <a:ea typeface="Times New Roman" panose="02020603050405020304" pitchFamily="18" charset="0"/>
                          <a:cs typeface="Times New Roman" panose="02020603050405020304" pitchFamily="18" charset="0"/>
                        </a:rPr>
                        <a:t>R. MURCIA</a:t>
                      </a:r>
                      <a:endParaRPr lang="es-ES" sz="900" dirty="0">
                        <a:effectLst/>
                        <a:latin typeface="+mn-lt"/>
                        <a:ea typeface="Times New Roman" panose="02020603050405020304" pitchFamily="18" charset="0"/>
                        <a:cs typeface="Times New Roman" panose="02020603050405020304" pitchFamily="18" charset="0"/>
                      </a:endParaRPr>
                    </a:p>
                  </a:txBody>
                  <a:tcPr marL="41207" marR="41207"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r>
                        <a:rPr lang="es-ES" sz="900" b="1" dirty="0">
                          <a:solidFill>
                            <a:srgbClr val="000000"/>
                          </a:solidFill>
                          <a:effectLst/>
                          <a:latin typeface="+mn-lt"/>
                          <a:ea typeface="Times New Roman" panose="02020603050405020304" pitchFamily="18" charset="0"/>
                          <a:cs typeface="Times New Roman" panose="02020603050405020304" pitchFamily="18" charset="0"/>
                        </a:rPr>
                        <a:t>9.500,00</a:t>
                      </a:r>
                      <a:endParaRPr lang="es-ES" sz="900" dirty="0">
                        <a:effectLst/>
                        <a:latin typeface="+mn-lt"/>
                        <a:ea typeface="Times New Roman" panose="02020603050405020304" pitchFamily="18" charset="0"/>
                        <a:cs typeface="Times New Roman" panose="02020603050405020304" pitchFamily="18" charset="0"/>
                      </a:endParaRPr>
                    </a:p>
                  </a:txBody>
                  <a:tcPr marL="41207" marR="41207"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r>
                        <a:rPr lang="es-ES" sz="900" b="1" dirty="0">
                          <a:solidFill>
                            <a:srgbClr val="000000"/>
                          </a:solidFill>
                          <a:effectLst/>
                          <a:latin typeface="+mn-lt"/>
                          <a:ea typeface="Times New Roman" panose="02020603050405020304" pitchFamily="18" charset="0"/>
                          <a:cs typeface="Times New Roman" panose="02020603050405020304" pitchFamily="18" charset="0"/>
                        </a:rPr>
                        <a:t>12.000,00</a:t>
                      </a:r>
                      <a:endParaRPr lang="es-ES" sz="900" dirty="0">
                        <a:effectLst/>
                        <a:latin typeface="+mn-lt"/>
                        <a:ea typeface="Times New Roman" panose="02020603050405020304" pitchFamily="18" charset="0"/>
                        <a:cs typeface="Times New Roman" panose="02020603050405020304" pitchFamily="18" charset="0"/>
                      </a:endParaRPr>
                    </a:p>
                  </a:txBody>
                  <a:tcPr marL="41207" marR="41207"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r>
                        <a:rPr lang="es-ES" sz="900" b="1" dirty="0">
                          <a:solidFill>
                            <a:srgbClr val="000000"/>
                          </a:solidFill>
                          <a:effectLst/>
                          <a:latin typeface="+mn-lt"/>
                          <a:ea typeface="Times New Roman" panose="02020603050405020304" pitchFamily="18" charset="0"/>
                          <a:cs typeface="Times New Roman" panose="02020603050405020304" pitchFamily="18" charset="0"/>
                        </a:rPr>
                        <a:t>16.000,00</a:t>
                      </a:r>
                      <a:endParaRPr lang="es-ES" sz="900" dirty="0">
                        <a:effectLst/>
                        <a:latin typeface="+mn-lt"/>
                        <a:ea typeface="Times New Roman" panose="02020603050405020304" pitchFamily="18" charset="0"/>
                        <a:cs typeface="Times New Roman" panose="02020603050405020304" pitchFamily="18" charset="0"/>
                      </a:endParaRPr>
                    </a:p>
                  </a:txBody>
                  <a:tcPr marL="41207" marR="41207"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r>
                        <a:rPr lang="es-ES" sz="900" b="1" dirty="0">
                          <a:solidFill>
                            <a:srgbClr val="000000"/>
                          </a:solidFill>
                          <a:effectLst/>
                          <a:latin typeface="+mn-lt"/>
                          <a:ea typeface="Times New Roman" panose="02020603050405020304" pitchFamily="18" charset="0"/>
                          <a:cs typeface="Times New Roman" panose="02020603050405020304" pitchFamily="18" charset="0"/>
                        </a:rPr>
                        <a:t>20.000,00</a:t>
                      </a:r>
                      <a:endParaRPr lang="es-ES" sz="900" dirty="0">
                        <a:effectLst/>
                        <a:latin typeface="+mn-lt"/>
                        <a:ea typeface="Times New Roman" panose="02020603050405020304" pitchFamily="18" charset="0"/>
                        <a:cs typeface="Times New Roman" panose="02020603050405020304" pitchFamily="18" charset="0"/>
                      </a:endParaRPr>
                    </a:p>
                  </a:txBody>
                  <a:tcPr marL="41207" marR="41207"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r>
                        <a:rPr lang="es-ES" sz="900" b="1" dirty="0">
                          <a:solidFill>
                            <a:srgbClr val="000000"/>
                          </a:solidFill>
                          <a:effectLst/>
                          <a:latin typeface="+mn-lt"/>
                          <a:ea typeface="Times New Roman" panose="02020603050405020304" pitchFamily="18" charset="0"/>
                          <a:cs typeface="Times New Roman" panose="02020603050405020304" pitchFamily="18" charset="0"/>
                        </a:rPr>
                        <a:t>30.000,00</a:t>
                      </a:r>
                      <a:endParaRPr lang="es-ES" sz="900" dirty="0">
                        <a:effectLst/>
                        <a:latin typeface="+mn-lt"/>
                        <a:ea typeface="Times New Roman" panose="02020603050405020304" pitchFamily="18" charset="0"/>
                        <a:cs typeface="Times New Roman" panose="02020603050405020304" pitchFamily="18" charset="0"/>
                      </a:endParaRPr>
                    </a:p>
                  </a:txBody>
                  <a:tcPr marL="41207" marR="41207"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r>
                        <a:rPr lang="es-ES" sz="900" b="1" dirty="0">
                          <a:solidFill>
                            <a:srgbClr val="000000"/>
                          </a:solidFill>
                          <a:effectLst/>
                          <a:latin typeface="+mn-lt"/>
                          <a:ea typeface="Times New Roman" panose="02020603050405020304" pitchFamily="18" charset="0"/>
                          <a:cs typeface="Times New Roman" panose="02020603050405020304" pitchFamily="18" charset="0"/>
                        </a:rPr>
                        <a:t>45.000,00</a:t>
                      </a:r>
                      <a:endParaRPr lang="es-ES" sz="900" dirty="0">
                        <a:effectLst/>
                        <a:latin typeface="+mn-lt"/>
                        <a:ea typeface="Times New Roman" panose="02020603050405020304" pitchFamily="18" charset="0"/>
                        <a:cs typeface="Times New Roman" panose="02020603050405020304" pitchFamily="18" charset="0"/>
                      </a:endParaRPr>
                    </a:p>
                  </a:txBody>
                  <a:tcPr marL="41207" marR="41207"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r>
                        <a:rPr lang="es-ES" sz="900" b="1" dirty="0">
                          <a:solidFill>
                            <a:srgbClr val="000000"/>
                          </a:solidFill>
                          <a:effectLst/>
                          <a:latin typeface="+mn-lt"/>
                          <a:ea typeface="Times New Roman" panose="02020603050405020304" pitchFamily="18" charset="0"/>
                          <a:cs typeface="Times New Roman" panose="02020603050405020304" pitchFamily="18" charset="0"/>
                        </a:rPr>
                        <a:t>70.000,00</a:t>
                      </a:r>
                      <a:endParaRPr lang="es-ES" sz="900" dirty="0">
                        <a:effectLst/>
                        <a:latin typeface="+mn-lt"/>
                        <a:ea typeface="Times New Roman" panose="02020603050405020304" pitchFamily="18" charset="0"/>
                        <a:cs typeface="Times New Roman" panose="02020603050405020304" pitchFamily="18" charset="0"/>
                      </a:endParaRPr>
                    </a:p>
                  </a:txBody>
                  <a:tcPr marL="41207" marR="41207"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r>
                        <a:rPr lang="es-ES" sz="900" b="1" dirty="0">
                          <a:solidFill>
                            <a:srgbClr val="000000"/>
                          </a:solidFill>
                          <a:effectLst/>
                          <a:latin typeface="+mn-lt"/>
                          <a:ea typeface="Times New Roman" panose="02020603050405020304" pitchFamily="18" charset="0"/>
                          <a:cs typeface="Times New Roman" panose="02020603050405020304" pitchFamily="18" charset="0"/>
                        </a:rPr>
                        <a:t>110.000,00</a:t>
                      </a:r>
                      <a:endParaRPr lang="es-ES" sz="900" dirty="0">
                        <a:effectLst/>
                        <a:latin typeface="+mn-lt"/>
                        <a:ea typeface="Times New Roman" panose="02020603050405020304" pitchFamily="18" charset="0"/>
                        <a:cs typeface="Times New Roman" panose="02020603050405020304" pitchFamily="18" charset="0"/>
                      </a:endParaRPr>
                    </a:p>
                  </a:txBody>
                  <a:tcPr marL="41207" marR="41207"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r>
                        <a:rPr lang="es-ES" sz="900" b="1" dirty="0">
                          <a:solidFill>
                            <a:srgbClr val="000000"/>
                          </a:solidFill>
                          <a:effectLst/>
                          <a:latin typeface="+mn-lt"/>
                          <a:ea typeface="Times New Roman" panose="02020603050405020304" pitchFamily="18" charset="0"/>
                          <a:cs typeface="Times New Roman" panose="02020603050405020304" pitchFamily="18" charset="0"/>
                        </a:rPr>
                        <a:t>160.000,00</a:t>
                      </a:r>
                      <a:endParaRPr lang="es-ES" sz="900" dirty="0">
                        <a:effectLst/>
                        <a:latin typeface="+mn-lt"/>
                        <a:ea typeface="Times New Roman" panose="02020603050405020304" pitchFamily="18" charset="0"/>
                        <a:cs typeface="Times New Roman" panose="02020603050405020304" pitchFamily="18" charset="0"/>
                      </a:endParaRPr>
                    </a:p>
                  </a:txBody>
                  <a:tcPr marL="41207" marR="41207"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r>
                        <a:rPr lang="es-ES" sz="900" b="1" dirty="0">
                          <a:solidFill>
                            <a:srgbClr val="000000"/>
                          </a:solidFill>
                          <a:effectLst/>
                          <a:latin typeface="+mn-lt"/>
                          <a:ea typeface="Times New Roman" panose="02020603050405020304" pitchFamily="18" charset="0"/>
                          <a:cs typeface="Times New Roman" panose="02020603050405020304" pitchFamily="18" charset="0"/>
                        </a:rPr>
                        <a:t>220.000,00</a:t>
                      </a:r>
                      <a:endParaRPr lang="es-ES" sz="900" dirty="0">
                        <a:effectLst/>
                        <a:latin typeface="+mn-lt"/>
                        <a:ea typeface="Times New Roman" panose="02020603050405020304" pitchFamily="18" charset="0"/>
                        <a:cs typeface="Times New Roman" panose="02020603050405020304" pitchFamily="18" charset="0"/>
                      </a:endParaRPr>
                    </a:p>
                  </a:txBody>
                  <a:tcPr marL="41207" marR="41207"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r>
                        <a:rPr lang="es-ES" sz="900" b="1" dirty="0">
                          <a:solidFill>
                            <a:srgbClr val="000000"/>
                          </a:solidFill>
                          <a:effectLst/>
                          <a:latin typeface="+mn-lt"/>
                          <a:ea typeface="Times New Roman" panose="02020603050405020304" pitchFamily="18" charset="0"/>
                          <a:cs typeface="Times New Roman" panose="02020603050405020304" pitchFamily="18" charset="0"/>
                        </a:rPr>
                        <a:t>300.000,00</a:t>
                      </a:r>
                      <a:endParaRPr lang="es-ES" sz="900" dirty="0">
                        <a:effectLst/>
                        <a:latin typeface="+mn-lt"/>
                        <a:ea typeface="Times New Roman" panose="02020603050405020304" pitchFamily="18" charset="0"/>
                        <a:cs typeface="Times New Roman" panose="02020603050405020304" pitchFamily="18" charset="0"/>
                      </a:endParaRPr>
                    </a:p>
                  </a:txBody>
                  <a:tcPr marL="41207" marR="41207"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r>
                        <a:rPr lang="es-ES" sz="900" b="1" dirty="0">
                          <a:solidFill>
                            <a:srgbClr val="000000"/>
                          </a:solidFill>
                          <a:effectLst/>
                          <a:latin typeface="+mn-lt"/>
                          <a:ea typeface="Times New Roman" panose="02020603050405020304" pitchFamily="18" charset="0"/>
                          <a:cs typeface="Times New Roman" panose="02020603050405020304" pitchFamily="18" charset="0"/>
                        </a:rPr>
                        <a:t>400.000,00</a:t>
                      </a:r>
                      <a:endParaRPr lang="es-ES" sz="900" dirty="0">
                        <a:effectLst/>
                        <a:latin typeface="+mn-lt"/>
                        <a:ea typeface="Times New Roman" panose="02020603050405020304" pitchFamily="18" charset="0"/>
                        <a:cs typeface="Times New Roman" panose="02020603050405020304" pitchFamily="18" charset="0"/>
                      </a:endParaRPr>
                    </a:p>
                  </a:txBody>
                  <a:tcPr marL="41207" marR="41207"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r>
                        <a:rPr lang="es-ES" sz="900" b="1" dirty="0">
                          <a:solidFill>
                            <a:srgbClr val="000000"/>
                          </a:solidFill>
                          <a:effectLst/>
                          <a:latin typeface="+mn-lt"/>
                          <a:ea typeface="Times New Roman" panose="02020603050405020304" pitchFamily="18" charset="0"/>
                          <a:cs typeface="Times New Roman" panose="02020603050405020304" pitchFamily="18" charset="0"/>
                        </a:rPr>
                        <a:t>600.000,00</a:t>
                      </a:r>
                      <a:endParaRPr lang="es-ES" sz="900" dirty="0">
                        <a:effectLst/>
                        <a:latin typeface="+mn-lt"/>
                        <a:ea typeface="Times New Roman" panose="02020603050405020304" pitchFamily="18" charset="0"/>
                        <a:cs typeface="Times New Roman" panose="02020603050405020304" pitchFamily="18" charset="0"/>
                      </a:endParaRPr>
                    </a:p>
                  </a:txBody>
                  <a:tcPr marL="41207" marR="41207"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459966549"/>
                  </a:ext>
                </a:extLst>
              </a:tr>
              <a:tr h="344222">
                <a:tc>
                  <a:txBody>
                    <a:bodyPr/>
                    <a:lstStyle/>
                    <a:p>
                      <a:r>
                        <a:rPr lang="es-ES" sz="900" b="1" dirty="0">
                          <a:solidFill>
                            <a:srgbClr val="000000"/>
                          </a:solidFill>
                          <a:effectLst/>
                          <a:latin typeface="+mn-lt"/>
                          <a:ea typeface="Times New Roman" panose="02020603050405020304" pitchFamily="18" charset="0"/>
                          <a:cs typeface="Times New Roman" panose="02020603050405020304" pitchFamily="18" charset="0"/>
                        </a:rPr>
                        <a:t>2021</a:t>
                      </a:r>
                      <a:endParaRPr lang="es-ES" sz="900" dirty="0">
                        <a:effectLst/>
                        <a:latin typeface="+mn-lt"/>
                        <a:ea typeface="Times New Roman" panose="02020603050405020304" pitchFamily="18" charset="0"/>
                        <a:cs typeface="Times New Roman" panose="02020603050405020304" pitchFamily="18" charset="0"/>
                      </a:endParaRPr>
                    </a:p>
                  </a:txBody>
                  <a:tcPr marL="41207" marR="41207"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r>
                        <a:rPr lang="es-ES" sz="900">
                          <a:solidFill>
                            <a:srgbClr val="000000"/>
                          </a:solidFill>
                          <a:effectLst/>
                          <a:latin typeface="+mn-lt"/>
                          <a:ea typeface="Times New Roman" panose="02020603050405020304" pitchFamily="18" charset="0"/>
                          <a:cs typeface="Times New Roman" panose="02020603050405020304" pitchFamily="18" charset="0"/>
                        </a:rPr>
                        <a:t>0,00</a:t>
                      </a:r>
                      <a:endParaRPr lang="es-ES" sz="900">
                        <a:effectLst/>
                        <a:latin typeface="+mn-lt"/>
                        <a:ea typeface="Times New Roman" panose="02020603050405020304" pitchFamily="18" charset="0"/>
                        <a:cs typeface="Times New Roman" panose="02020603050405020304" pitchFamily="18" charset="0"/>
                      </a:endParaRPr>
                    </a:p>
                  </a:txBody>
                  <a:tcPr marL="41207" marR="41207"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a:r>
                        <a:rPr lang="es-ES" sz="900">
                          <a:solidFill>
                            <a:srgbClr val="000000"/>
                          </a:solidFill>
                          <a:effectLst/>
                          <a:latin typeface="+mn-lt"/>
                          <a:ea typeface="Times New Roman" panose="02020603050405020304" pitchFamily="18" charset="0"/>
                          <a:cs typeface="Times New Roman" panose="02020603050405020304" pitchFamily="18" charset="0"/>
                        </a:rPr>
                        <a:t>0,00</a:t>
                      </a:r>
                      <a:endParaRPr lang="es-ES" sz="900">
                        <a:effectLst/>
                        <a:latin typeface="+mn-lt"/>
                        <a:ea typeface="Times New Roman" panose="02020603050405020304" pitchFamily="18" charset="0"/>
                        <a:cs typeface="Times New Roman" panose="02020603050405020304" pitchFamily="18" charset="0"/>
                      </a:endParaRPr>
                    </a:p>
                  </a:txBody>
                  <a:tcPr marL="41207" marR="41207"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a:r>
                        <a:rPr lang="es-ES" sz="900">
                          <a:solidFill>
                            <a:srgbClr val="000000"/>
                          </a:solidFill>
                          <a:effectLst/>
                          <a:latin typeface="+mn-lt"/>
                          <a:ea typeface="Times New Roman" panose="02020603050405020304" pitchFamily="18" charset="0"/>
                          <a:cs typeface="Times New Roman" panose="02020603050405020304" pitchFamily="18" charset="0"/>
                        </a:rPr>
                        <a:t>897,12</a:t>
                      </a:r>
                      <a:endParaRPr lang="es-ES" sz="900">
                        <a:effectLst/>
                        <a:latin typeface="+mn-lt"/>
                        <a:ea typeface="Times New Roman" panose="02020603050405020304" pitchFamily="18" charset="0"/>
                        <a:cs typeface="Times New Roman" panose="02020603050405020304" pitchFamily="18" charset="0"/>
                      </a:endParaRPr>
                    </a:p>
                  </a:txBody>
                  <a:tcPr marL="41207" marR="41207"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a:r>
                        <a:rPr lang="es-ES" sz="900">
                          <a:solidFill>
                            <a:srgbClr val="000000"/>
                          </a:solidFill>
                          <a:effectLst/>
                          <a:latin typeface="+mn-lt"/>
                          <a:ea typeface="Times New Roman" panose="02020603050405020304" pitchFamily="18" charset="0"/>
                          <a:cs typeface="Times New Roman" panose="02020603050405020304" pitchFamily="18" charset="0"/>
                        </a:rPr>
                        <a:t>2.340,02</a:t>
                      </a:r>
                      <a:endParaRPr lang="es-ES" sz="900">
                        <a:effectLst/>
                        <a:latin typeface="+mn-lt"/>
                        <a:ea typeface="Times New Roman" panose="02020603050405020304" pitchFamily="18" charset="0"/>
                        <a:cs typeface="Times New Roman" panose="02020603050405020304" pitchFamily="18" charset="0"/>
                      </a:endParaRPr>
                    </a:p>
                  </a:txBody>
                  <a:tcPr marL="41207" marR="41207"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a:r>
                        <a:rPr lang="es-ES" sz="900">
                          <a:solidFill>
                            <a:srgbClr val="000000"/>
                          </a:solidFill>
                          <a:effectLst/>
                          <a:latin typeface="+mn-lt"/>
                          <a:ea typeface="Times New Roman" panose="02020603050405020304" pitchFamily="18" charset="0"/>
                          <a:cs typeface="Times New Roman" panose="02020603050405020304" pitchFamily="18" charset="0"/>
                        </a:rPr>
                        <a:t>4.883,26</a:t>
                      </a:r>
                      <a:endParaRPr lang="es-ES" sz="900">
                        <a:effectLst/>
                        <a:latin typeface="+mn-lt"/>
                        <a:ea typeface="Times New Roman" panose="02020603050405020304" pitchFamily="18" charset="0"/>
                        <a:cs typeface="Times New Roman" panose="02020603050405020304" pitchFamily="18" charset="0"/>
                      </a:endParaRPr>
                    </a:p>
                  </a:txBody>
                  <a:tcPr marL="41207" marR="41207"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a:r>
                        <a:rPr lang="es-ES" sz="900" dirty="0">
                          <a:solidFill>
                            <a:srgbClr val="000000"/>
                          </a:solidFill>
                          <a:effectLst/>
                          <a:latin typeface="+mn-lt"/>
                          <a:ea typeface="Times New Roman" panose="02020603050405020304" pitchFamily="18" charset="0"/>
                          <a:cs typeface="Times New Roman" panose="02020603050405020304" pitchFamily="18" charset="0"/>
                        </a:rPr>
                        <a:t>9.423,12</a:t>
                      </a:r>
                      <a:endParaRPr lang="es-ES" sz="900" dirty="0">
                        <a:effectLst/>
                        <a:latin typeface="+mn-lt"/>
                        <a:ea typeface="Times New Roman" panose="02020603050405020304" pitchFamily="18" charset="0"/>
                        <a:cs typeface="Times New Roman" panose="02020603050405020304" pitchFamily="18" charset="0"/>
                      </a:endParaRPr>
                    </a:p>
                  </a:txBody>
                  <a:tcPr marL="41207" marR="41207"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a:r>
                        <a:rPr lang="es-ES" sz="900">
                          <a:solidFill>
                            <a:srgbClr val="000000"/>
                          </a:solidFill>
                          <a:effectLst/>
                          <a:latin typeface="+mn-lt"/>
                          <a:ea typeface="Times New Roman" panose="02020603050405020304" pitchFamily="18" charset="0"/>
                          <a:cs typeface="Times New Roman" panose="02020603050405020304" pitchFamily="18" charset="0"/>
                        </a:rPr>
                        <a:t>19.002,30</a:t>
                      </a:r>
                      <a:endParaRPr lang="es-ES" sz="900">
                        <a:effectLst/>
                        <a:latin typeface="+mn-lt"/>
                        <a:ea typeface="Times New Roman" panose="02020603050405020304" pitchFamily="18" charset="0"/>
                        <a:cs typeface="Times New Roman" panose="02020603050405020304" pitchFamily="18" charset="0"/>
                      </a:endParaRPr>
                    </a:p>
                  </a:txBody>
                  <a:tcPr marL="41207" marR="41207"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a:r>
                        <a:rPr lang="es-ES" sz="900">
                          <a:solidFill>
                            <a:srgbClr val="000000"/>
                          </a:solidFill>
                          <a:effectLst/>
                          <a:latin typeface="+mn-lt"/>
                          <a:ea typeface="Times New Roman" panose="02020603050405020304" pitchFamily="18" charset="0"/>
                          <a:cs typeface="Times New Roman" panose="02020603050405020304" pitchFamily="18" charset="0"/>
                        </a:rPr>
                        <a:t>37.162,30</a:t>
                      </a:r>
                      <a:endParaRPr lang="es-ES" sz="900">
                        <a:effectLst/>
                        <a:latin typeface="+mn-lt"/>
                        <a:ea typeface="Times New Roman" panose="02020603050405020304" pitchFamily="18" charset="0"/>
                        <a:cs typeface="Times New Roman" panose="02020603050405020304" pitchFamily="18" charset="0"/>
                      </a:endParaRPr>
                    </a:p>
                  </a:txBody>
                  <a:tcPr marL="41207" marR="41207"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a:r>
                        <a:rPr lang="es-ES" sz="900">
                          <a:solidFill>
                            <a:srgbClr val="000000"/>
                          </a:solidFill>
                          <a:effectLst/>
                          <a:latin typeface="+mn-lt"/>
                          <a:ea typeface="Times New Roman" panose="02020603050405020304" pitchFamily="18" charset="0"/>
                          <a:cs typeface="Times New Roman" panose="02020603050405020304" pitchFamily="18" charset="0"/>
                        </a:rPr>
                        <a:t>59.862,30</a:t>
                      </a:r>
                      <a:endParaRPr lang="es-ES" sz="900">
                        <a:effectLst/>
                        <a:latin typeface="+mn-lt"/>
                        <a:ea typeface="Times New Roman" panose="02020603050405020304" pitchFamily="18" charset="0"/>
                        <a:cs typeface="Times New Roman" panose="02020603050405020304" pitchFamily="18" charset="0"/>
                      </a:endParaRPr>
                    </a:p>
                  </a:txBody>
                  <a:tcPr marL="41207" marR="41207"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a:r>
                        <a:rPr lang="es-ES" sz="900">
                          <a:solidFill>
                            <a:srgbClr val="000000"/>
                          </a:solidFill>
                          <a:effectLst/>
                          <a:latin typeface="+mn-lt"/>
                          <a:ea typeface="Times New Roman" panose="02020603050405020304" pitchFamily="18" charset="0"/>
                          <a:cs typeface="Times New Roman" panose="02020603050405020304" pitchFamily="18" charset="0"/>
                        </a:rPr>
                        <a:t>87.102,30</a:t>
                      </a:r>
                      <a:endParaRPr lang="es-ES" sz="900">
                        <a:effectLst/>
                        <a:latin typeface="+mn-lt"/>
                        <a:ea typeface="Times New Roman" panose="02020603050405020304" pitchFamily="18" charset="0"/>
                        <a:cs typeface="Times New Roman" panose="02020603050405020304" pitchFamily="18" charset="0"/>
                      </a:endParaRPr>
                    </a:p>
                  </a:txBody>
                  <a:tcPr marL="41207" marR="41207"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a:r>
                        <a:rPr lang="es-ES" sz="900">
                          <a:solidFill>
                            <a:srgbClr val="000000"/>
                          </a:solidFill>
                          <a:effectLst/>
                          <a:latin typeface="+mn-lt"/>
                          <a:ea typeface="Times New Roman" panose="02020603050405020304" pitchFamily="18" charset="0"/>
                          <a:cs typeface="Times New Roman" panose="02020603050405020304" pitchFamily="18" charset="0"/>
                        </a:rPr>
                        <a:t>123.422,30</a:t>
                      </a:r>
                      <a:endParaRPr lang="es-ES" sz="900">
                        <a:effectLst/>
                        <a:latin typeface="+mn-lt"/>
                        <a:ea typeface="Times New Roman" panose="02020603050405020304" pitchFamily="18" charset="0"/>
                        <a:cs typeface="Times New Roman" panose="02020603050405020304" pitchFamily="18" charset="0"/>
                      </a:endParaRPr>
                    </a:p>
                  </a:txBody>
                  <a:tcPr marL="41207" marR="41207"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a:r>
                        <a:rPr lang="es-ES" sz="900">
                          <a:solidFill>
                            <a:srgbClr val="000000"/>
                          </a:solidFill>
                          <a:effectLst/>
                          <a:latin typeface="+mn-lt"/>
                          <a:ea typeface="Times New Roman" panose="02020603050405020304" pitchFamily="18" charset="0"/>
                          <a:cs typeface="Times New Roman" panose="02020603050405020304" pitchFamily="18" charset="0"/>
                        </a:rPr>
                        <a:t>170.720,27</a:t>
                      </a:r>
                      <a:endParaRPr lang="es-ES" sz="900">
                        <a:effectLst/>
                        <a:latin typeface="+mn-lt"/>
                        <a:ea typeface="Times New Roman" panose="02020603050405020304" pitchFamily="18" charset="0"/>
                        <a:cs typeface="Times New Roman" panose="02020603050405020304" pitchFamily="18" charset="0"/>
                      </a:endParaRPr>
                    </a:p>
                  </a:txBody>
                  <a:tcPr marL="41207" marR="41207"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a:r>
                        <a:rPr lang="es-ES" sz="900">
                          <a:solidFill>
                            <a:srgbClr val="000000"/>
                          </a:solidFill>
                          <a:effectLst/>
                          <a:latin typeface="+mn-lt"/>
                          <a:ea typeface="Times New Roman" panose="02020603050405020304" pitchFamily="18" charset="0"/>
                          <a:cs typeface="Times New Roman" panose="02020603050405020304" pitchFamily="18" charset="0"/>
                        </a:rPr>
                        <a:t>265.520,27</a:t>
                      </a:r>
                      <a:endParaRPr lang="es-ES" sz="900">
                        <a:effectLst/>
                        <a:latin typeface="+mn-lt"/>
                        <a:ea typeface="Times New Roman" panose="02020603050405020304" pitchFamily="18" charset="0"/>
                        <a:cs typeface="Times New Roman" panose="02020603050405020304" pitchFamily="18" charset="0"/>
                      </a:endParaRPr>
                    </a:p>
                  </a:txBody>
                  <a:tcPr marL="41207" marR="41207"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3987502926"/>
                  </a:ext>
                </a:extLst>
              </a:tr>
              <a:tr h="344222">
                <a:tc>
                  <a:txBody>
                    <a:bodyPr/>
                    <a:lstStyle/>
                    <a:p>
                      <a:r>
                        <a:rPr lang="es-ES" sz="900" b="1" dirty="0">
                          <a:solidFill>
                            <a:srgbClr val="000000"/>
                          </a:solidFill>
                          <a:effectLst/>
                          <a:latin typeface="+mn-lt"/>
                          <a:ea typeface="Times New Roman" panose="02020603050405020304" pitchFamily="18" charset="0"/>
                          <a:cs typeface="Times New Roman" panose="02020603050405020304" pitchFamily="18" charset="0"/>
                        </a:rPr>
                        <a:t>2020</a:t>
                      </a:r>
                      <a:endParaRPr lang="es-ES" sz="900" dirty="0">
                        <a:effectLst/>
                        <a:latin typeface="+mn-lt"/>
                        <a:ea typeface="Times New Roman" panose="02020603050405020304" pitchFamily="18" charset="0"/>
                        <a:cs typeface="Times New Roman" panose="02020603050405020304" pitchFamily="18" charset="0"/>
                      </a:endParaRPr>
                    </a:p>
                  </a:txBody>
                  <a:tcPr marL="41207" marR="41207"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r>
                        <a:rPr lang="es-ES" sz="900">
                          <a:solidFill>
                            <a:srgbClr val="000000"/>
                          </a:solidFill>
                          <a:effectLst/>
                          <a:latin typeface="+mn-lt"/>
                          <a:ea typeface="Times New Roman" panose="02020603050405020304" pitchFamily="18" charset="0"/>
                          <a:cs typeface="Times New Roman" panose="02020603050405020304" pitchFamily="18" charset="0"/>
                        </a:rPr>
                        <a:t>0,00</a:t>
                      </a:r>
                      <a:endParaRPr lang="es-ES" sz="900">
                        <a:effectLst/>
                        <a:latin typeface="+mn-lt"/>
                        <a:ea typeface="Times New Roman" panose="02020603050405020304" pitchFamily="18" charset="0"/>
                        <a:cs typeface="Times New Roman" panose="02020603050405020304" pitchFamily="18" charset="0"/>
                      </a:endParaRPr>
                    </a:p>
                  </a:txBody>
                  <a:tcPr marL="41207" marR="41207"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900" dirty="0">
                          <a:solidFill>
                            <a:srgbClr val="000000"/>
                          </a:solidFill>
                          <a:effectLst/>
                          <a:latin typeface="+mn-lt"/>
                          <a:ea typeface="Times New Roman" panose="02020603050405020304" pitchFamily="18" charset="0"/>
                          <a:cs typeface="Times New Roman" panose="02020603050405020304" pitchFamily="18" charset="0"/>
                        </a:rPr>
                        <a:t>0,00</a:t>
                      </a:r>
                      <a:endParaRPr lang="es-ES" sz="900" dirty="0">
                        <a:effectLst/>
                        <a:latin typeface="+mn-lt"/>
                        <a:ea typeface="Times New Roman" panose="02020603050405020304" pitchFamily="18" charset="0"/>
                        <a:cs typeface="Times New Roman" panose="02020603050405020304" pitchFamily="18" charset="0"/>
                      </a:endParaRPr>
                    </a:p>
                  </a:txBody>
                  <a:tcPr marL="41207" marR="41207"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900">
                          <a:solidFill>
                            <a:srgbClr val="000000"/>
                          </a:solidFill>
                          <a:effectLst/>
                          <a:latin typeface="+mn-lt"/>
                          <a:ea typeface="Times New Roman" panose="02020603050405020304" pitchFamily="18" charset="0"/>
                          <a:cs typeface="Times New Roman" panose="02020603050405020304" pitchFamily="18" charset="0"/>
                        </a:rPr>
                        <a:t>901,79</a:t>
                      </a:r>
                      <a:endParaRPr lang="es-ES" sz="900">
                        <a:effectLst/>
                        <a:latin typeface="+mn-lt"/>
                        <a:ea typeface="Times New Roman" panose="02020603050405020304" pitchFamily="18" charset="0"/>
                        <a:cs typeface="Times New Roman" panose="02020603050405020304" pitchFamily="18" charset="0"/>
                      </a:endParaRPr>
                    </a:p>
                  </a:txBody>
                  <a:tcPr marL="41207" marR="41207"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900">
                          <a:solidFill>
                            <a:srgbClr val="000000"/>
                          </a:solidFill>
                          <a:effectLst/>
                          <a:latin typeface="+mn-lt"/>
                          <a:ea typeface="Times New Roman" panose="02020603050405020304" pitchFamily="18" charset="0"/>
                          <a:cs typeface="Times New Roman" panose="02020603050405020304" pitchFamily="18" charset="0"/>
                        </a:rPr>
                        <a:t>2.358,04</a:t>
                      </a:r>
                      <a:endParaRPr lang="es-ES" sz="900">
                        <a:effectLst/>
                        <a:latin typeface="+mn-lt"/>
                        <a:ea typeface="Times New Roman" panose="02020603050405020304" pitchFamily="18" charset="0"/>
                        <a:cs typeface="Times New Roman" panose="02020603050405020304" pitchFamily="18" charset="0"/>
                      </a:endParaRPr>
                    </a:p>
                  </a:txBody>
                  <a:tcPr marL="41207" marR="41207"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900">
                          <a:solidFill>
                            <a:srgbClr val="000000"/>
                          </a:solidFill>
                          <a:effectLst/>
                          <a:latin typeface="+mn-lt"/>
                          <a:ea typeface="Times New Roman" panose="02020603050405020304" pitchFamily="18" charset="0"/>
                          <a:cs typeface="Times New Roman" panose="02020603050405020304" pitchFamily="18" charset="0"/>
                        </a:rPr>
                        <a:t>4.936,25</a:t>
                      </a:r>
                      <a:endParaRPr lang="es-ES" sz="900">
                        <a:effectLst/>
                        <a:latin typeface="+mn-lt"/>
                        <a:ea typeface="Times New Roman" panose="02020603050405020304" pitchFamily="18" charset="0"/>
                        <a:cs typeface="Times New Roman" panose="02020603050405020304" pitchFamily="18" charset="0"/>
                      </a:endParaRPr>
                    </a:p>
                  </a:txBody>
                  <a:tcPr marL="41207" marR="41207"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900" dirty="0">
                          <a:solidFill>
                            <a:srgbClr val="000000"/>
                          </a:solidFill>
                          <a:effectLst/>
                          <a:latin typeface="+mn-lt"/>
                          <a:ea typeface="Times New Roman" panose="02020603050405020304" pitchFamily="18" charset="0"/>
                          <a:cs typeface="Times New Roman" panose="02020603050405020304" pitchFamily="18" charset="0"/>
                        </a:rPr>
                        <a:t>9.530,55</a:t>
                      </a:r>
                      <a:endParaRPr lang="es-ES" sz="900" dirty="0">
                        <a:effectLst/>
                        <a:latin typeface="+mn-lt"/>
                        <a:ea typeface="Times New Roman" panose="02020603050405020304" pitchFamily="18" charset="0"/>
                        <a:cs typeface="Times New Roman" panose="02020603050405020304" pitchFamily="18" charset="0"/>
                      </a:endParaRPr>
                    </a:p>
                  </a:txBody>
                  <a:tcPr marL="41207" marR="41207"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900">
                          <a:solidFill>
                            <a:srgbClr val="000000"/>
                          </a:solidFill>
                          <a:effectLst/>
                          <a:latin typeface="+mn-lt"/>
                          <a:ea typeface="Times New Roman" panose="02020603050405020304" pitchFamily="18" charset="0"/>
                          <a:cs typeface="Times New Roman" panose="02020603050405020304" pitchFamily="18" charset="0"/>
                        </a:rPr>
                        <a:t>19.183,06</a:t>
                      </a:r>
                      <a:endParaRPr lang="es-ES" sz="900">
                        <a:effectLst/>
                        <a:latin typeface="+mn-lt"/>
                        <a:ea typeface="Times New Roman" panose="02020603050405020304" pitchFamily="18" charset="0"/>
                        <a:cs typeface="Times New Roman" panose="02020603050405020304" pitchFamily="18" charset="0"/>
                      </a:endParaRPr>
                    </a:p>
                  </a:txBody>
                  <a:tcPr marL="41207" marR="41207"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900">
                          <a:solidFill>
                            <a:srgbClr val="000000"/>
                          </a:solidFill>
                          <a:effectLst/>
                          <a:latin typeface="+mn-lt"/>
                          <a:ea typeface="Times New Roman" panose="02020603050405020304" pitchFamily="18" charset="0"/>
                          <a:cs typeface="Times New Roman" panose="02020603050405020304" pitchFamily="18" charset="0"/>
                        </a:rPr>
                        <a:t>37.423,06</a:t>
                      </a:r>
                      <a:endParaRPr lang="es-ES" sz="900">
                        <a:effectLst/>
                        <a:latin typeface="+mn-lt"/>
                        <a:ea typeface="Times New Roman" panose="02020603050405020304" pitchFamily="18" charset="0"/>
                        <a:cs typeface="Times New Roman" panose="02020603050405020304" pitchFamily="18" charset="0"/>
                      </a:endParaRPr>
                    </a:p>
                  </a:txBody>
                  <a:tcPr marL="41207" marR="41207"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900">
                          <a:solidFill>
                            <a:srgbClr val="000000"/>
                          </a:solidFill>
                          <a:effectLst/>
                          <a:latin typeface="+mn-lt"/>
                          <a:ea typeface="Times New Roman" panose="02020603050405020304" pitchFamily="18" charset="0"/>
                          <a:cs typeface="Times New Roman" panose="02020603050405020304" pitchFamily="18" charset="0"/>
                        </a:rPr>
                        <a:t>60.223,06</a:t>
                      </a:r>
                      <a:endParaRPr lang="es-ES" sz="900">
                        <a:effectLst/>
                        <a:latin typeface="+mn-lt"/>
                        <a:ea typeface="Times New Roman" panose="02020603050405020304" pitchFamily="18" charset="0"/>
                        <a:cs typeface="Times New Roman" panose="02020603050405020304" pitchFamily="18" charset="0"/>
                      </a:endParaRPr>
                    </a:p>
                  </a:txBody>
                  <a:tcPr marL="41207" marR="41207"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900">
                          <a:solidFill>
                            <a:srgbClr val="000000"/>
                          </a:solidFill>
                          <a:effectLst/>
                          <a:latin typeface="+mn-lt"/>
                          <a:ea typeface="Times New Roman" panose="02020603050405020304" pitchFamily="18" charset="0"/>
                          <a:cs typeface="Times New Roman" panose="02020603050405020304" pitchFamily="18" charset="0"/>
                        </a:rPr>
                        <a:t>87.583,06</a:t>
                      </a:r>
                      <a:endParaRPr lang="es-ES" sz="900">
                        <a:effectLst/>
                        <a:latin typeface="+mn-lt"/>
                        <a:ea typeface="Times New Roman" panose="02020603050405020304" pitchFamily="18" charset="0"/>
                        <a:cs typeface="Times New Roman" panose="02020603050405020304" pitchFamily="18" charset="0"/>
                      </a:endParaRPr>
                    </a:p>
                  </a:txBody>
                  <a:tcPr marL="41207" marR="41207"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900" dirty="0">
                          <a:solidFill>
                            <a:srgbClr val="000000"/>
                          </a:solidFill>
                          <a:effectLst/>
                          <a:latin typeface="+mn-lt"/>
                          <a:ea typeface="Times New Roman" panose="02020603050405020304" pitchFamily="18" charset="0"/>
                          <a:cs typeface="Times New Roman" panose="02020603050405020304" pitchFamily="18" charset="0"/>
                        </a:rPr>
                        <a:t>124.063,06</a:t>
                      </a:r>
                      <a:endParaRPr lang="es-ES" sz="900" dirty="0">
                        <a:effectLst/>
                        <a:latin typeface="+mn-lt"/>
                        <a:ea typeface="Times New Roman" panose="02020603050405020304" pitchFamily="18" charset="0"/>
                        <a:cs typeface="Times New Roman" panose="02020603050405020304" pitchFamily="18" charset="0"/>
                      </a:endParaRPr>
                    </a:p>
                  </a:txBody>
                  <a:tcPr marL="41207" marR="41207"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900">
                          <a:solidFill>
                            <a:srgbClr val="000000"/>
                          </a:solidFill>
                          <a:effectLst/>
                          <a:latin typeface="+mn-lt"/>
                          <a:ea typeface="Times New Roman" panose="02020603050405020304" pitchFamily="18" charset="0"/>
                          <a:cs typeface="Times New Roman" panose="02020603050405020304" pitchFamily="18" charset="0"/>
                        </a:rPr>
                        <a:t>169.663,06</a:t>
                      </a:r>
                      <a:endParaRPr lang="es-ES" sz="900">
                        <a:effectLst/>
                        <a:latin typeface="+mn-lt"/>
                        <a:ea typeface="Times New Roman" panose="02020603050405020304" pitchFamily="18" charset="0"/>
                        <a:cs typeface="Times New Roman" panose="02020603050405020304" pitchFamily="18" charset="0"/>
                      </a:endParaRPr>
                    </a:p>
                  </a:txBody>
                  <a:tcPr marL="41207" marR="41207"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900">
                          <a:solidFill>
                            <a:srgbClr val="000000"/>
                          </a:solidFill>
                          <a:effectLst/>
                          <a:latin typeface="+mn-lt"/>
                          <a:ea typeface="Times New Roman" panose="02020603050405020304" pitchFamily="18" charset="0"/>
                          <a:cs typeface="Times New Roman" panose="02020603050405020304" pitchFamily="18" charset="0"/>
                        </a:rPr>
                        <a:t>260.863,06</a:t>
                      </a:r>
                      <a:endParaRPr lang="es-ES" sz="900">
                        <a:effectLst/>
                        <a:latin typeface="+mn-lt"/>
                        <a:ea typeface="Times New Roman" panose="02020603050405020304" pitchFamily="18" charset="0"/>
                        <a:cs typeface="Times New Roman" panose="02020603050405020304" pitchFamily="18" charset="0"/>
                      </a:endParaRPr>
                    </a:p>
                  </a:txBody>
                  <a:tcPr marL="41207" marR="41207"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625261798"/>
                  </a:ext>
                </a:extLst>
              </a:tr>
              <a:tr h="358565">
                <a:tc>
                  <a:txBody>
                    <a:bodyPr/>
                    <a:lstStyle/>
                    <a:p>
                      <a:r>
                        <a:rPr lang="es-ES" sz="900" b="1" dirty="0">
                          <a:solidFill>
                            <a:srgbClr val="000000"/>
                          </a:solidFill>
                          <a:effectLst/>
                          <a:latin typeface="+mn-lt"/>
                          <a:ea typeface="Times New Roman" panose="02020603050405020304" pitchFamily="18" charset="0"/>
                          <a:cs typeface="Times New Roman" panose="02020603050405020304" pitchFamily="18" charset="0"/>
                        </a:rPr>
                        <a:t>Diferencia</a:t>
                      </a:r>
                      <a:endParaRPr lang="es-ES" sz="900" dirty="0">
                        <a:effectLst/>
                        <a:latin typeface="+mn-lt"/>
                        <a:ea typeface="Times New Roman" panose="02020603050405020304" pitchFamily="18" charset="0"/>
                        <a:cs typeface="Times New Roman" panose="02020603050405020304" pitchFamily="18" charset="0"/>
                      </a:endParaRPr>
                    </a:p>
                  </a:txBody>
                  <a:tcPr marL="41207" marR="41207"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r>
                        <a:rPr lang="es-ES" sz="900">
                          <a:solidFill>
                            <a:srgbClr val="000000"/>
                          </a:solidFill>
                          <a:effectLst/>
                          <a:latin typeface="+mn-lt"/>
                          <a:ea typeface="Times New Roman" panose="02020603050405020304" pitchFamily="18" charset="0"/>
                          <a:cs typeface="Times New Roman" panose="02020603050405020304" pitchFamily="18" charset="0"/>
                        </a:rPr>
                        <a:t>0,00</a:t>
                      </a:r>
                      <a:endParaRPr lang="es-ES" sz="900">
                        <a:effectLst/>
                        <a:latin typeface="+mn-lt"/>
                        <a:ea typeface="Times New Roman" panose="02020603050405020304" pitchFamily="18" charset="0"/>
                        <a:cs typeface="Times New Roman" panose="02020603050405020304" pitchFamily="18" charset="0"/>
                      </a:endParaRPr>
                    </a:p>
                  </a:txBody>
                  <a:tcPr marL="41207" marR="41207"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900" dirty="0">
                          <a:solidFill>
                            <a:srgbClr val="000000"/>
                          </a:solidFill>
                          <a:effectLst/>
                          <a:latin typeface="+mn-lt"/>
                          <a:ea typeface="Times New Roman" panose="02020603050405020304" pitchFamily="18" charset="0"/>
                          <a:cs typeface="Times New Roman" panose="02020603050405020304" pitchFamily="18" charset="0"/>
                        </a:rPr>
                        <a:t>0,00</a:t>
                      </a:r>
                      <a:endParaRPr lang="es-ES" sz="900" dirty="0">
                        <a:effectLst/>
                        <a:latin typeface="+mn-lt"/>
                        <a:ea typeface="Times New Roman" panose="02020603050405020304" pitchFamily="18" charset="0"/>
                        <a:cs typeface="Times New Roman" panose="02020603050405020304" pitchFamily="18" charset="0"/>
                      </a:endParaRPr>
                    </a:p>
                  </a:txBody>
                  <a:tcPr marL="41207" marR="41207"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900" b="1" dirty="0">
                          <a:solidFill>
                            <a:srgbClr val="538135"/>
                          </a:solidFill>
                          <a:effectLst/>
                          <a:latin typeface="+mn-lt"/>
                          <a:ea typeface="Times New Roman" panose="02020603050405020304" pitchFamily="18" charset="0"/>
                          <a:cs typeface="Times New Roman" panose="02020603050405020304" pitchFamily="18" charset="0"/>
                        </a:rPr>
                        <a:t>-4,67</a:t>
                      </a:r>
                      <a:endParaRPr lang="es-ES" sz="900" dirty="0">
                        <a:effectLst/>
                        <a:latin typeface="+mn-lt"/>
                        <a:ea typeface="Times New Roman" panose="02020603050405020304" pitchFamily="18" charset="0"/>
                        <a:cs typeface="Times New Roman" panose="02020603050405020304" pitchFamily="18" charset="0"/>
                      </a:endParaRPr>
                    </a:p>
                  </a:txBody>
                  <a:tcPr marL="41207" marR="41207"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3">
                        <a:lumMod val="20000"/>
                        <a:lumOff val="80000"/>
                      </a:schemeClr>
                    </a:solidFill>
                  </a:tcPr>
                </a:tc>
                <a:tc>
                  <a:txBody>
                    <a:bodyPr/>
                    <a:lstStyle/>
                    <a:p>
                      <a:pPr algn="ctr"/>
                      <a:r>
                        <a:rPr lang="es-ES" sz="900" b="1" dirty="0">
                          <a:solidFill>
                            <a:srgbClr val="538135"/>
                          </a:solidFill>
                          <a:effectLst/>
                          <a:latin typeface="+mn-lt"/>
                          <a:ea typeface="Times New Roman" panose="02020603050405020304" pitchFamily="18" charset="0"/>
                          <a:cs typeface="Times New Roman" panose="02020603050405020304" pitchFamily="18" charset="0"/>
                        </a:rPr>
                        <a:t>-18,03</a:t>
                      </a:r>
                      <a:endParaRPr lang="es-ES" sz="900" dirty="0">
                        <a:effectLst/>
                        <a:latin typeface="+mn-lt"/>
                        <a:ea typeface="Times New Roman" panose="02020603050405020304" pitchFamily="18" charset="0"/>
                        <a:cs typeface="Times New Roman" panose="02020603050405020304" pitchFamily="18" charset="0"/>
                      </a:endParaRPr>
                    </a:p>
                  </a:txBody>
                  <a:tcPr marL="41207" marR="41207"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3">
                        <a:lumMod val="20000"/>
                        <a:lumOff val="80000"/>
                      </a:schemeClr>
                    </a:solidFill>
                  </a:tcPr>
                </a:tc>
                <a:tc>
                  <a:txBody>
                    <a:bodyPr/>
                    <a:lstStyle/>
                    <a:p>
                      <a:pPr algn="ctr"/>
                      <a:r>
                        <a:rPr lang="es-ES" sz="900" b="1" dirty="0">
                          <a:solidFill>
                            <a:srgbClr val="538135"/>
                          </a:solidFill>
                          <a:effectLst/>
                          <a:latin typeface="+mn-lt"/>
                          <a:ea typeface="Times New Roman" panose="02020603050405020304" pitchFamily="18" charset="0"/>
                          <a:cs typeface="Times New Roman" panose="02020603050405020304" pitchFamily="18" charset="0"/>
                        </a:rPr>
                        <a:t>-52,99</a:t>
                      </a:r>
                      <a:endParaRPr lang="es-ES" sz="900" dirty="0">
                        <a:effectLst/>
                        <a:latin typeface="+mn-lt"/>
                        <a:ea typeface="Times New Roman" panose="02020603050405020304" pitchFamily="18" charset="0"/>
                        <a:cs typeface="Times New Roman" panose="02020603050405020304" pitchFamily="18" charset="0"/>
                      </a:endParaRPr>
                    </a:p>
                  </a:txBody>
                  <a:tcPr marL="41207" marR="41207"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3">
                        <a:lumMod val="20000"/>
                        <a:lumOff val="80000"/>
                      </a:schemeClr>
                    </a:solidFill>
                  </a:tcPr>
                </a:tc>
                <a:tc>
                  <a:txBody>
                    <a:bodyPr/>
                    <a:lstStyle/>
                    <a:p>
                      <a:pPr algn="ctr"/>
                      <a:r>
                        <a:rPr lang="es-ES" sz="900" b="1" dirty="0">
                          <a:solidFill>
                            <a:srgbClr val="538135"/>
                          </a:solidFill>
                          <a:effectLst/>
                          <a:latin typeface="+mn-lt"/>
                          <a:ea typeface="Times New Roman" panose="02020603050405020304" pitchFamily="18" charset="0"/>
                          <a:cs typeface="Times New Roman" panose="02020603050405020304" pitchFamily="18" charset="0"/>
                        </a:rPr>
                        <a:t>-107,43</a:t>
                      </a:r>
                      <a:endParaRPr lang="es-ES" sz="900" dirty="0">
                        <a:effectLst/>
                        <a:latin typeface="+mn-lt"/>
                        <a:ea typeface="Times New Roman" panose="02020603050405020304" pitchFamily="18" charset="0"/>
                        <a:cs typeface="Times New Roman" panose="02020603050405020304" pitchFamily="18" charset="0"/>
                      </a:endParaRPr>
                    </a:p>
                  </a:txBody>
                  <a:tcPr marL="41207" marR="41207"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3">
                        <a:lumMod val="20000"/>
                        <a:lumOff val="80000"/>
                      </a:schemeClr>
                    </a:solidFill>
                  </a:tcPr>
                </a:tc>
                <a:tc>
                  <a:txBody>
                    <a:bodyPr/>
                    <a:lstStyle/>
                    <a:p>
                      <a:pPr algn="ctr"/>
                      <a:r>
                        <a:rPr lang="es-ES" sz="900" b="1" dirty="0">
                          <a:solidFill>
                            <a:srgbClr val="538135"/>
                          </a:solidFill>
                          <a:effectLst/>
                          <a:latin typeface="+mn-lt"/>
                          <a:ea typeface="Times New Roman" panose="02020603050405020304" pitchFamily="18" charset="0"/>
                          <a:cs typeface="Times New Roman" panose="02020603050405020304" pitchFamily="18" charset="0"/>
                        </a:rPr>
                        <a:t>-180,77</a:t>
                      </a:r>
                      <a:endParaRPr lang="es-ES" sz="900" dirty="0">
                        <a:effectLst/>
                        <a:latin typeface="+mn-lt"/>
                        <a:ea typeface="Times New Roman" panose="02020603050405020304" pitchFamily="18" charset="0"/>
                        <a:cs typeface="Times New Roman" panose="02020603050405020304" pitchFamily="18" charset="0"/>
                      </a:endParaRPr>
                    </a:p>
                  </a:txBody>
                  <a:tcPr marL="41207" marR="41207"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3">
                        <a:lumMod val="20000"/>
                        <a:lumOff val="80000"/>
                      </a:schemeClr>
                    </a:solidFill>
                  </a:tcPr>
                </a:tc>
                <a:tc>
                  <a:txBody>
                    <a:bodyPr/>
                    <a:lstStyle/>
                    <a:p>
                      <a:pPr algn="ctr"/>
                      <a:r>
                        <a:rPr lang="es-ES" sz="900" b="1" dirty="0">
                          <a:solidFill>
                            <a:srgbClr val="538135"/>
                          </a:solidFill>
                          <a:effectLst/>
                          <a:latin typeface="+mn-lt"/>
                          <a:ea typeface="Times New Roman" panose="02020603050405020304" pitchFamily="18" charset="0"/>
                          <a:cs typeface="Times New Roman" panose="02020603050405020304" pitchFamily="18" charset="0"/>
                        </a:rPr>
                        <a:t>-260,77</a:t>
                      </a:r>
                      <a:endParaRPr lang="es-ES" sz="900" dirty="0">
                        <a:effectLst/>
                        <a:latin typeface="+mn-lt"/>
                        <a:ea typeface="Times New Roman" panose="02020603050405020304" pitchFamily="18" charset="0"/>
                        <a:cs typeface="Times New Roman" panose="02020603050405020304" pitchFamily="18" charset="0"/>
                      </a:endParaRPr>
                    </a:p>
                  </a:txBody>
                  <a:tcPr marL="41207" marR="41207"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3">
                        <a:lumMod val="20000"/>
                        <a:lumOff val="80000"/>
                      </a:schemeClr>
                    </a:solidFill>
                  </a:tcPr>
                </a:tc>
                <a:tc>
                  <a:txBody>
                    <a:bodyPr/>
                    <a:lstStyle/>
                    <a:p>
                      <a:pPr algn="ctr"/>
                      <a:r>
                        <a:rPr lang="es-ES" sz="900" b="1" dirty="0">
                          <a:solidFill>
                            <a:srgbClr val="538135"/>
                          </a:solidFill>
                          <a:effectLst/>
                          <a:latin typeface="+mn-lt"/>
                          <a:ea typeface="Times New Roman" panose="02020603050405020304" pitchFamily="18" charset="0"/>
                          <a:cs typeface="Times New Roman" panose="02020603050405020304" pitchFamily="18" charset="0"/>
                        </a:rPr>
                        <a:t>-360,77</a:t>
                      </a:r>
                      <a:endParaRPr lang="es-ES" sz="900" dirty="0">
                        <a:effectLst/>
                        <a:latin typeface="+mn-lt"/>
                        <a:ea typeface="Times New Roman" panose="02020603050405020304" pitchFamily="18" charset="0"/>
                        <a:cs typeface="Times New Roman" panose="02020603050405020304" pitchFamily="18" charset="0"/>
                      </a:endParaRPr>
                    </a:p>
                  </a:txBody>
                  <a:tcPr marL="41207" marR="41207"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3">
                        <a:lumMod val="20000"/>
                        <a:lumOff val="80000"/>
                      </a:schemeClr>
                    </a:solidFill>
                  </a:tcPr>
                </a:tc>
                <a:tc>
                  <a:txBody>
                    <a:bodyPr/>
                    <a:lstStyle/>
                    <a:p>
                      <a:pPr algn="ctr"/>
                      <a:r>
                        <a:rPr lang="es-ES" sz="900" b="1" dirty="0">
                          <a:solidFill>
                            <a:srgbClr val="538135"/>
                          </a:solidFill>
                          <a:effectLst/>
                          <a:latin typeface="+mn-lt"/>
                          <a:ea typeface="Times New Roman" panose="02020603050405020304" pitchFamily="18" charset="0"/>
                          <a:cs typeface="Times New Roman" panose="02020603050405020304" pitchFamily="18" charset="0"/>
                        </a:rPr>
                        <a:t>-480,77</a:t>
                      </a:r>
                      <a:endParaRPr lang="es-ES" sz="900" dirty="0">
                        <a:effectLst/>
                        <a:latin typeface="+mn-lt"/>
                        <a:ea typeface="Times New Roman" panose="02020603050405020304" pitchFamily="18" charset="0"/>
                        <a:cs typeface="Times New Roman" panose="02020603050405020304" pitchFamily="18" charset="0"/>
                      </a:endParaRPr>
                    </a:p>
                  </a:txBody>
                  <a:tcPr marL="41207" marR="41207"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3">
                        <a:lumMod val="20000"/>
                        <a:lumOff val="80000"/>
                      </a:schemeClr>
                    </a:solidFill>
                  </a:tcPr>
                </a:tc>
                <a:tc>
                  <a:txBody>
                    <a:bodyPr/>
                    <a:lstStyle/>
                    <a:p>
                      <a:pPr algn="ctr"/>
                      <a:r>
                        <a:rPr lang="es-ES" sz="900" b="1" dirty="0">
                          <a:solidFill>
                            <a:srgbClr val="538135"/>
                          </a:solidFill>
                          <a:effectLst/>
                          <a:latin typeface="+mn-lt"/>
                          <a:ea typeface="Times New Roman" panose="02020603050405020304" pitchFamily="18" charset="0"/>
                          <a:cs typeface="Times New Roman" panose="02020603050405020304" pitchFamily="18" charset="0"/>
                        </a:rPr>
                        <a:t>-640,77</a:t>
                      </a:r>
                      <a:endParaRPr lang="es-ES" sz="900" dirty="0">
                        <a:effectLst/>
                        <a:latin typeface="+mn-lt"/>
                        <a:ea typeface="Times New Roman" panose="02020603050405020304" pitchFamily="18" charset="0"/>
                        <a:cs typeface="Times New Roman" panose="02020603050405020304" pitchFamily="18" charset="0"/>
                      </a:endParaRPr>
                    </a:p>
                  </a:txBody>
                  <a:tcPr marL="41207" marR="41207"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3">
                        <a:lumMod val="20000"/>
                        <a:lumOff val="80000"/>
                      </a:schemeClr>
                    </a:solidFill>
                  </a:tcPr>
                </a:tc>
                <a:tc>
                  <a:txBody>
                    <a:bodyPr/>
                    <a:lstStyle/>
                    <a:p>
                      <a:pPr algn="ctr"/>
                      <a:r>
                        <a:rPr lang="es-ES" sz="900" b="1" dirty="0">
                          <a:solidFill>
                            <a:srgbClr val="FF0000"/>
                          </a:solidFill>
                          <a:effectLst/>
                          <a:latin typeface="+mn-lt"/>
                          <a:ea typeface="Times New Roman" panose="02020603050405020304" pitchFamily="18" charset="0"/>
                          <a:cs typeface="Times New Roman" panose="02020603050405020304" pitchFamily="18" charset="0"/>
                        </a:rPr>
                        <a:t>1.057,20</a:t>
                      </a:r>
                      <a:endParaRPr lang="es-ES" sz="900" dirty="0">
                        <a:effectLst/>
                        <a:latin typeface="+mn-lt"/>
                        <a:ea typeface="Times New Roman" panose="02020603050405020304" pitchFamily="18" charset="0"/>
                        <a:cs typeface="Times New Roman" panose="02020603050405020304" pitchFamily="18" charset="0"/>
                      </a:endParaRPr>
                    </a:p>
                  </a:txBody>
                  <a:tcPr marL="41207" marR="41207"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2">
                        <a:lumMod val="20000"/>
                        <a:lumOff val="80000"/>
                      </a:schemeClr>
                    </a:solidFill>
                  </a:tcPr>
                </a:tc>
                <a:tc>
                  <a:txBody>
                    <a:bodyPr/>
                    <a:lstStyle/>
                    <a:p>
                      <a:pPr algn="ctr"/>
                      <a:r>
                        <a:rPr lang="es-ES" sz="900" b="1" dirty="0">
                          <a:solidFill>
                            <a:srgbClr val="FF0000"/>
                          </a:solidFill>
                          <a:effectLst/>
                          <a:latin typeface="+mn-lt"/>
                          <a:ea typeface="Times New Roman" panose="02020603050405020304" pitchFamily="18" charset="0"/>
                          <a:cs typeface="Times New Roman" panose="02020603050405020304" pitchFamily="18" charset="0"/>
                        </a:rPr>
                        <a:t>4.657,20</a:t>
                      </a:r>
                      <a:endParaRPr lang="es-ES" sz="900" dirty="0">
                        <a:effectLst/>
                        <a:latin typeface="+mn-lt"/>
                        <a:ea typeface="Times New Roman" panose="02020603050405020304" pitchFamily="18" charset="0"/>
                        <a:cs typeface="Times New Roman" panose="02020603050405020304" pitchFamily="18" charset="0"/>
                      </a:endParaRPr>
                    </a:p>
                  </a:txBody>
                  <a:tcPr marL="41207" marR="41207"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713355445"/>
                  </a:ext>
                </a:extLst>
              </a:tr>
            </a:tbl>
          </a:graphicData>
        </a:graphic>
      </p:graphicFrame>
      <p:graphicFrame>
        <p:nvGraphicFramePr>
          <p:cNvPr id="10" name="Tabla 9">
            <a:extLst>
              <a:ext uri="{FF2B5EF4-FFF2-40B4-BE49-F238E27FC236}">
                <a16:creationId xmlns:a16="http://schemas.microsoft.com/office/drawing/2014/main" id="{E43D3AAB-F921-43FC-9DDB-D9156A63C4A6}"/>
              </a:ext>
            </a:extLst>
          </p:cNvPr>
          <p:cNvGraphicFramePr>
            <a:graphicFrameLocks noGrp="1"/>
          </p:cNvGraphicFramePr>
          <p:nvPr>
            <p:extLst>
              <p:ext uri="{D42A27DB-BD31-4B8C-83A1-F6EECF244321}">
                <p14:modId xmlns:p14="http://schemas.microsoft.com/office/powerpoint/2010/main" val="2594269007"/>
              </p:ext>
            </p:extLst>
          </p:nvPr>
        </p:nvGraphicFramePr>
        <p:xfrm>
          <a:off x="712382" y="4804445"/>
          <a:ext cx="8321279" cy="1603979"/>
        </p:xfrm>
        <a:graphic>
          <a:graphicData uri="http://schemas.openxmlformats.org/drawingml/2006/table">
            <a:tbl>
              <a:tblPr firstRow="1" firstCol="1" bandRow="1"/>
              <a:tblGrid>
                <a:gridCol w="751732">
                  <a:extLst>
                    <a:ext uri="{9D8B030D-6E8A-4147-A177-3AD203B41FA5}">
                      <a16:colId xmlns:a16="http://schemas.microsoft.com/office/drawing/2014/main" val="1998172813"/>
                    </a:ext>
                  </a:extLst>
                </a:gridCol>
                <a:gridCol w="534169">
                  <a:extLst>
                    <a:ext uri="{9D8B030D-6E8A-4147-A177-3AD203B41FA5}">
                      <a16:colId xmlns:a16="http://schemas.microsoft.com/office/drawing/2014/main" val="3163511592"/>
                    </a:ext>
                  </a:extLst>
                </a:gridCol>
                <a:gridCol w="560225">
                  <a:extLst>
                    <a:ext uri="{9D8B030D-6E8A-4147-A177-3AD203B41FA5}">
                      <a16:colId xmlns:a16="http://schemas.microsoft.com/office/drawing/2014/main" val="2775378728"/>
                    </a:ext>
                  </a:extLst>
                </a:gridCol>
                <a:gridCol w="560225">
                  <a:extLst>
                    <a:ext uri="{9D8B030D-6E8A-4147-A177-3AD203B41FA5}">
                      <a16:colId xmlns:a16="http://schemas.microsoft.com/office/drawing/2014/main" val="845065384"/>
                    </a:ext>
                  </a:extLst>
                </a:gridCol>
                <a:gridCol w="560225">
                  <a:extLst>
                    <a:ext uri="{9D8B030D-6E8A-4147-A177-3AD203B41FA5}">
                      <a16:colId xmlns:a16="http://schemas.microsoft.com/office/drawing/2014/main" val="2308220790"/>
                    </a:ext>
                  </a:extLst>
                </a:gridCol>
                <a:gridCol w="560225">
                  <a:extLst>
                    <a:ext uri="{9D8B030D-6E8A-4147-A177-3AD203B41FA5}">
                      <a16:colId xmlns:a16="http://schemas.microsoft.com/office/drawing/2014/main" val="1563626325"/>
                    </a:ext>
                  </a:extLst>
                </a:gridCol>
                <a:gridCol w="560225">
                  <a:extLst>
                    <a:ext uri="{9D8B030D-6E8A-4147-A177-3AD203B41FA5}">
                      <a16:colId xmlns:a16="http://schemas.microsoft.com/office/drawing/2014/main" val="56583189"/>
                    </a:ext>
                  </a:extLst>
                </a:gridCol>
                <a:gridCol w="560225">
                  <a:extLst>
                    <a:ext uri="{9D8B030D-6E8A-4147-A177-3AD203B41FA5}">
                      <a16:colId xmlns:a16="http://schemas.microsoft.com/office/drawing/2014/main" val="2416177508"/>
                    </a:ext>
                  </a:extLst>
                </a:gridCol>
                <a:gridCol w="612338">
                  <a:extLst>
                    <a:ext uri="{9D8B030D-6E8A-4147-A177-3AD203B41FA5}">
                      <a16:colId xmlns:a16="http://schemas.microsoft.com/office/drawing/2014/main" val="4006679033"/>
                    </a:ext>
                  </a:extLst>
                </a:gridCol>
                <a:gridCol w="612338">
                  <a:extLst>
                    <a:ext uri="{9D8B030D-6E8A-4147-A177-3AD203B41FA5}">
                      <a16:colId xmlns:a16="http://schemas.microsoft.com/office/drawing/2014/main" val="2674304736"/>
                    </a:ext>
                  </a:extLst>
                </a:gridCol>
                <a:gridCol w="612338">
                  <a:extLst>
                    <a:ext uri="{9D8B030D-6E8A-4147-A177-3AD203B41FA5}">
                      <a16:colId xmlns:a16="http://schemas.microsoft.com/office/drawing/2014/main" val="1602179811"/>
                    </a:ext>
                  </a:extLst>
                </a:gridCol>
                <a:gridCol w="612338">
                  <a:extLst>
                    <a:ext uri="{9D8B030D-6E8A-4147-A177-3AD203B41FA5}">
                      <a16:colId xmlns:a16="http://schemas.microsoft.com/office/drawing/2014/main" val="2567661899"/>
                    </a:ext>
                  </a:extLst>
                </a:gridCol>
                <a:gridCol w="612338">
                  <a:extLst>
                    <a:ext uri="{9D8B030D-6E8A-4147-A177-3AD203B41FA5}">
                      <a16:colId xmlns:a16="http://schemas.microsoft.com/office/drawing/2014/main" val="2517442724"/>
                    </a:ext>
                  </a:extLst>
                </a:gridCol>
                <a:gridCol w="612338">
                  <a:extLst>
                    <a:ext uri="{9D8B030D-6E8A-4147-A177-3AD203B41FA5}">
                      <a16:colId xmlns:a16="http://schemas.microsoft.com/office/drawing/2014/main" val="4010247449"/>
                    </a:ext>
                  </a:extLst>
                </a:gridCol>
              </a:tblGrid>
              <a:tr h="547184">
                <a:tc>
                  <a:txBody>
                    <a:bodyPr/>
                    <a:lstStyle/>
                    <a:p>
                      <a:r>
                        <a:rPr lang="es-ES" sz="900" b="1" dirty="0">
                          <a:solidFill>
                            <a:srgbClr val="000000"/>
                          </a:solidFill>
                          <a:effectLst/>
                          <a:latin typeface="+mn-lt"/>
                          <a:ea typeface="Times New Roman" panose="02020603050405020304" pitchFamily="18" charset="0"/>
                          <a:cs typeface="Times New Roman" panose="02020603050405020304" pitchFamily="18" charset="0"/>
                        </a:rPr>
                        <a:t>C. VALENCIANA</a:t>
                      </a:r>
                      <a:endParaRPr lang="es-ES" sz="900" dirty="0">
                        <a:effectLst/>
                        <a:latin typeface="+mn-lt"/>
                        <a:ea typeface="Times New Roman" panose="02020603050405020304" pitchFamily="18" charset="0"/>
                        <a:cs typeface="Times New Roman" panose="02020603050405020304" pitchFamily="18" charset="0"/>
                      </a:endParaRPr>
                    </a:p>
                  </a:txBody>
                  <a:tcPr marL="41207" marR="41207"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r>
                        <a:rPr lang="es-ES" sz="900" b="1" dirty="0">
                          <a:solidFill>
                            <a:srgbClr val="000000"/>
                          </a:solidFill>
                          <a:effectLst/>
                          <a:latin typeface="+mn-lt"/>
                          <a:ea typeface="Times New Roman" panose="02020603050405020304" pitchFamily="18" charset="0"/>
                          <a:cs typeface="Times New Roman" panose="02020603050405020304" pitchFamily="18" charset="0"/>
                        </a:rPr>
                        <a:t>9.500,00</a:t>
                      </a:r>
                      <a:endParaRPr lang="es-ES" sz="900" dirty="0">
                        <a:effectLst/>
                        <a:latin typeface="+mn-lt"/>
                        <a:ea typeface="Times New Roman" panose="02020603050405020304" pitchFamily="18" charset="0"/>
                        <a:cs typeface="Times New Roman" panose="02020603050405020304" pitchFamily="18" charset="0"/>
                      </a:endParaRPr>
                    </a:p>
                  </a:txBody>
                  <a:tcPr marL="41207" marR="41207"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r>
                        <a:rPr lang="es-ES" sz="900" b="1" dirty="0">
                          <a:solidFill>
                            <a:srgbClr val="000000"/>
                          </a:solidFill>
                          <a:effectLst/>
                          <a:latin typeface="+mn-lt"/>
                          <a:ea typeface="Times New Roman" panose="02020603050405020304" pitchFamily="18" charset="0"/>
                          <a:cs typeface="Times New Roman" panose="02020603050405020304" pitchFamily="18" charset="0"/>
                        </a:rPr>
                        <a:t>12.000,00</a:t>
                      </a:r>
                      <a:endParaRPr lang="es-ES" sz="900" dirty="0">
                        <a:effectLst/>
                        <a:latin typeface="+mn-lt"/>
                        <a:ea typeface="Times New Roman" panose="02020603050405020304" pitchFamily="18" charset="0"/>
                        <a:cs typeface="Times New Roman" panose="02020603050405020304" pitchFamily="18" charset="0"/>
                      </a:endParaRPr>
                    </a:p>
                  </a:txBody>
                  <a:tcPr marL="41207" marR="41207"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r>
                        <a:rPr lang="es-ES" sz="900" b="1" dirty="0">
                          <a:solidFill>
                            <a:srgbClr val="000000"/>
                          </a:solidFill>
                          <a:effectLst/>
                          <a:latin typeface="+mn-lt"/>
                          <a:ea typeface="Times New Roman" panose="02020603050405020304" pitchFamily="18" charset="0"/>
                          <a:cs typeface="Times New Roman" panose="02020603050405020304" pitchFamily="18" charset="0"/>
                        </a:rPr>
                        <a:t>16.000,00</a:t>
                      </a:r>
                      <a:endParaRPr lang="es-ES" sz="900" dirty="0">
                        <a:effectLst/>
                        <a:latin typeface="+mn-lt"/>
                        <a:ea typeface="Times New Roman" panose="02020603050405020304" pitchFamily="18" charset="0"/>
                        <a:cs typeface="Times New Roman" panose="02020603050405020304" pitchFamily="18" charset="0"/>
                      </a:endParaRPr>
                    </a:p>
                  </a:txBody>
                  <a:tcPr marL="41207" marR="41207"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r>
                        <a:rPr lang="es-ES" sz="900" b="1" dirty="0">
                          <a:solidFill>
                            <a:srgbClr val="000000"/>
                          </a:solidFill>
                          <a:effectLst/>
                          <a:latin typeface="+mn-lt"/>
                          <a:ea typeface="Times New Roman" panose="02020603050405020304" pitchFamily="18" charset="0"/>
                          <a:cs typeface="Times New Roman" panose="02020603050405020304" pitchFamily="18" charset="0"/>
                        </a:rPr>
                        <a:t>20.000,00</a:t>
                      </a:r>
                      <a:endParaRPr lang="es-ES" sz="900" dirty="0">
                        <a:effectLst/>
                        <a:latin typeface="+mn-lt"/>
                        <a:ea typeface="Times New Roman" panose="02020603050405020304" pitchFamily="18" charset="0"/>
                        <a:cs typeface="Times New Roman" panose="02020603050405020304" pitchFamily="18" charset="0"/>
                      </a:endParaRPr>
                    </a:p>
                  </a:txBody>
                  <a:tcPr marL="41207" marR="41207"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r>
                        <a:rPr lang="es-ES" sz="900" b="1" dirty="0">
                          <a:solidFill>
                            <a:srgbClr val="000000"/>
                          </a:solidFill>
                          <a:effectLst/>
                          <a:latin typeface="+mn-lt"/>
                          <a:ea typeface="Times New Roman" panose="02020603050405020304" pitchFamily="18" charset="0"/>
                          <a:cs typeface="Times New Roman" panose="02020603050405020304" pitchFamily="18" charset="0"/>
                        </a:rPr>
                        <a:t>30.000,00</a:t>
                      </a:r>
                      <a:endParaRPr lang="es-ES" sz="900" dirty="0">
                        <a:effectLst/>
                        <a:latin typeface="+mn-lt"/>
                        <a:ea typeface="Times New Roman" panose="02020603050405020304" pitchFamily="18" charset="0"/>
                        <a:cs typeface="Times New Roman" panose="02020603050405020304" pitchFamily="18" charset="0"/>
                      </a:endParaRPr>
                    </a:p>
                  </a:txBody>
                  <a:tcPr marL="41207" marR="41207"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r>
                        <a:rPr lang="es-ES" sz="900" b="1" dirty="0">
                          <a:solidFill>
                            <a:srgbClr val="000000"/>
                          </a:solidFill>
                          <a:effectLst/>
                          <a:latin typeface="+mn-lt"/>
                          <a:ea typeface="Times New Roman" panose="02020603050405020304" pitchFamily="18" charset="0"/>
                          <a:cs typeface="Times New Roman" panose="02020603050405020304" pitchFamily="18" charset="0"/>
                        </a:rPr>
                        <a:t>45.000,00</a:t>
                      </a:r>
                      <a:endParaRPr lang="es-ES" sz="900" dirty="0">
                        <a:effectLst/>
                        <a:latin typeface="+mn-lt"/>
                        <a:ea typeface="Times New Roman" panose="02020603050405020304" pitchFamily="18" charset="0"/>
                        <a:cs typeface="Times New Roman" panose="02020603050405020304" pitchFamily="18" charset="0"/>
                      </a:endParaRPr>
                    </a:p>
                  </a:txBody>
                  <a:tcPr marL="41207" marR="41207"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r>
                        <a:rPr lang="es-ES" sz="900" b="1" dirty="0">
                          <a:solidFill>
                            <a:srgbClr val="000000"/>
                          </a:solidFill>
                          <a:effectLst/>
                          <a:latin typeface="+mn-lt"/>
                          <a:ea typeface="Times New Roman" panose="02020603050405020304" pitchFamily="18" charset="0"/>
                          <a:cs typeface="Times New Roman" panose="02020603050405020304" pitchFamily="18" charset="0"/>
                        </a:rPr>
                        <a:t>70.000,00</a:t>
                      </a:r>
                      <a:endParaRPr lang="es-ES" sz="900" dirty="0">
                        <a:effectLst/>
                        <a:latin typeface="+mn-lt"/>
                        <a:ea typeface="Times New Roman" panose="02020603050405020304" pitchFamily="18" charset="0"/>
                        <a:cs typeface="Times New Roman" panose="02020603050405020304" pitchFamily="18" charset="0"/>
                      </a:endParaRPr>
                    </a:p>
                  </a:txBody>
                  <a:tcPr marL="41207" marR="41207"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r>
                        <a:rPr lang="es-ES" sz="900" b="1" dirty="0">
                          <a:solidFill>
                            <a:srgbClr val="000000"/>
                          </a:solidFill>
                          <a:effectLst/>
                          <a:latin typeface="+mn-lt"/>
                          <a:ea typeface="Times New Roman" panose="02020603050405020304" pitchFamily="18" charset="0"/>
                          <a:cs typeface="Times New Roman" panose="02020603050405020304" pitchFamily="18" charset="0"/>
                        </a:rPr>
                        <a:t>110.000,00</a:t>
                      </a:r>
                      <a:endParaRPr lang="es-ES" sz="900" dirty="0">
                        <a:effectLst/>
                        <a:latin typeface="+mn-lt"/>
                        <a:ea typeface="Times New Roman" panose="02020603050405020304" pitchFamily="18" charset="0"/>
                        <a:cs typeface="Times New Roman" panose="02020603050405020304" pitchFamily="18" charset="0"/>
                      </a:endParaRPr>
                    </a:p>
                  </a:txBody>
                  <a:tcPr marL="41207" marR="41207"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r>
                        <a:rPr lang="es-ES" sz="900" b="1" dirty="0">
                          <a:solidFill>
                            <a:srgbClr val="000000"/>
                          </a:solidFill>
                          <a:effectLst/>
                          <a:latin typeface="+mn-lt"/>
                          <a:ea typeface="Times New Roman" panose="02020603050405020304" pitchFamily="18" charset="0"/>
                          <a:cs typeface="Times New Roman" panose="02020603050405020304" pitchFamily="18" charset="0"/>
                        </a:rPr>
                        <a:t>160.000,00</a:t>
                      </a:r>
                      <a:endParaRPr lang="es-ES" sz="900" dirty="0">
                        <a:effectLst/>
                        <a:latin typeface="+mn-lt"/>
                        <a:ea typeface="Times New Roman" panose="02020603050405020304" pitchFamily="18" charset="0"/>
                        <a:cs typeface="Times New Roman" panose="02020603050405020304" pitchFamily="18" charset="0"/>
                      </a:endParaRPr>
                    </a:p>
                  </a:txBody>
                  <a:tcPr marL="41207" marR="41207"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r>
                        <a:rPr lang="es-ES" sz="900" b="1" dirty="0">
                          <a:solidFill>
                            <a:srgbClr val="000000"/>
                          </a:solidFill>
                          <a:effectLst/>
                          <a:latin typeface="+mn-lt"/>
                          <a:ea typeface="Times New Roman" panose="02020603050405020304" pitchFamily="18" charset="0"/>
                          <a:cs typeface="Times New Roman" panose="02020603050405020304" pitchFamily="18" charset="0"/>
                        </a:rPr>
                        <a:t>220.000,00</a:t>
                      </a:r>
                      <a:endParaRPr lang="es-ES" sz="900" dirty="0">
                        <a:effectLst/>
                        <a:latin typeface="+mn-lt"/>
                        <a:ea typeface="Times New Roman" panose="02020603050405020304" pitchFamily="18" charset="0"/>
                        <a:cs typeface="Times New Roman" panose="02020603050405020304" pitchFamily="18" charset="0"/>
                      </a:endParaRPr>
                    </a:p>
                  </a:txBody>
                  <a:tcPr marL="41207" marR="41207"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r>
                        <a:rPr lang="es-ES" sz="900" b="1" dirty="0">
                          <a:solidFill>
                            <a:srgbClr val="000000"/>
                          </a:solidFill>
                          <a:effectLst/>
                          <a:latin typeface="+mn-lt"/>
                          <a:ea typeface="Times New Roman" panose="02020603050405020304" pitchFamily="18" charset="0"/>
                          <a:cs typeface="Times New Roman" panose="02020603050405020304" pitchFamily="18" charset="0"/>
                        </a:rPr>
                        <a:t>300.000,00</a:t>
                      </a:r>
                      <a:endParaRPr lang="es-ES" sz="900" dirty="0">
                        <a:effectLst/>
                        <a:latin typeface="+mn-lt"/>
                        <a:ea typeface="Times New Roman" panose="02020603050405020304" pitchFamily="18" charset="0"/>
                        <a:cs typeface="Times New Roman" panose="02020603050405020304" pitchFamily="18" charset="0"/>
                      </a:endParaRPr>
                    </a:p>
                  </a:txBody>
                  <a:tcPr marL="41207" marR="41207"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r>
                        <a:rPr lang="es-ES" sz="900" b="1" dirty="0">
                          <a:solidFill>
                            <a:srgbClr val="000000"/>
                          </a:solidFill>
                          <a:effectLst/>
                          <a:latin typeface="+mn-lt"/>
                          <a:ea typeface="Times New Roman" panose="02020603050405020304" pitchFamily="18" charset="0"/>
                          <a:cs typeface="Times New Roman" panose="02020603050405020304" pitchFamily="18" charset="0"/>
                        </a:rPr>
                        <a:t>400.000,00</a:t>
                      </a:r>
                      <a:endParaRPr lang="es-ES" sz="900" dirty="0">
                        <a:effectLst/>
                        <a:latin typeface="+mn-lt"/>
                        <a:ea typeface="Times New Roman" panose="02020603050405020304" pitchFamily="18" charset="0"/>
                        <a:cs typeface="Times New Roman" panose="02020603050405020304" pitchFamily="18" charset="0"/>
                      </a:endParaRPr>
                    </a:p>
                  </a:txBody>
                  <a:tcPr marL="41207" marR="41207"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r>
                        <a:rPr lang="es-ES" sz="900" b="1" dirty="0">
                          <a:solidFill>
                            <a:srgbClr val="000000"/>
                          </a:solidFill>
                          <a:effectLst/>
                          <a:latin typeface="+mn-lt"/>
                          <a:ea typeface="Times New Roman" panose="02020603050405020304" pitchFamily="18" charset="0"/>
                          <a:cs typeface="Times New Roman" panose="02020603050405020304" pitchFamily="18" charset="0"/>
                        </a:rPr>
                        <a:t>600.000,00</a:t>
                      </a:r>
                      <a:endParaRPr lang="es-ES" sz="900" dirty="0">
                        <a:effectLst/>
                        <a:latin typeface="+mn-lt"/>
                        <a:ea typeface="Times New Roman" panose="02020603050405020304" pitchFamily="18" charset="0"/>
                        <a:cs typeface="Times New Roman" panose="02020603050405020304" pitchFamily="18" charset="0"/>
                      </a:endParaRPr>
                    </a:p>
                  </a:txBody>
                  <a:tcPr marL="41207" marR="41207"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813081975"/>
                  </a:ext>
                </a:extLst>
              </a:tr>
              <a:tr h="352265">
                <a:tc>
                  <a:txBody>
                    <a:bodyPr/>
                    <a:lstStyle/>
                    <a:p>
                      <a:r>
                        <a:rPr lang="es-ES" sz="900" b="1" dirty="0">
                          <a:solidFill>
                            <a:srgbClr val="000000"/>
                          </a:solidFill>
                          <a:effectLst/>
                          <a:latin typeface="+mn-lt"/>
                          <a:ea typeface="Times New Roman" panose="02020603050405020304" pitchFamily="18" charset="0"/>
                          <a:cs typeface="Times New Roman" panose="02020603050405020304" pitchFamily="18" charset="0"/>
                        </a:rPr>
                        <a:t>2021</a:t>
                      </a:r>
                      <a:endParaRPr lang="es-ES" sz="900" dirty="0">
                        <a:effectLst/>
                        <a:latin typeface="+mn-lt"/>
                        <a:ea typeface="Times New Roman" panose="02020603050405020304" pitchFamily="18" charset="0"/>
                        <a:cs typeface="Times New Roman" panose="02020603050405020304" pitchFamily="18" charset="0"/>
                      </a:endParaRPr>
                    </a:p>
                  </a:txBody>
                  <a:tcPr marL="41207" marR="41207"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r>
                        <a:rPr lang="es-ES" sz="900">
                          <a:solidFill>
                            <a:srgbClr val="000000"/>
                          </a:solidFill>
                          <a:effectLst/>
                          <a:latin typeface="+mn-lt"/>
                          <a:ea typeface="Times New Roman" panose="02020603050405020304" pitchFamily="18" charset="0"/>
                          <a:cs typeface="Times New Roman" panose="02020603050405020304" pitchFamily="18" charset="0"/>
                        </a:rPr>
                        <a:t>0,00</a:t>
                      </a:r>
                      <a:endParaRPr lang="es-ES" sz="900">
                        <a:effectLst/>
                        <a:latin typeface="+mn-lt"/>
                        <a:ea typeface="Times New Roman" panose="02020603050405020304" pitchFamily="18" charset="0"/>
                        <a:cs typeface="Times New Roman" panose="02020603050405020304" pitchFamily="18" charset="0"/>
                      </a:endParaRPr>
                    </a:p>
                  </a:txBody>
                  <a:tcPr marL="41207" marR="41207"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900">
                          <a:solidFill>
                            <a:srgbClr val="000000"/>
                          </a:solidFill>
                          <a:effectLst/>
                          <a:latin typeface="+mn-lt"/>
                          <a:ea typeface="Times New Roman" panose="02020603050405020304" pitchFamily="18" charset="0"/>
                          <a:cs typeface="Times New Roman" panose="02020603050405020304" pitchFamily="18" charset="0"/>
                        </a:rPr>
                        <a:t>0,00</a:t>
                      </a:r>
                      <a:endParaRPr lang="es-ES" sz="900">
                        <a:effectLst/>
                        <a:latin typeface="+mn-lt"/>
                        <a:ea typeface="Times New Roman" panose="02020603050405020304" pitchFamily="18" charset="0"/>
                        <a:cs typeface="Times New Roman" panose="02020603050405020304" pitchFamily="18" charset="0"/>
                      </a:endParaRPr>
                    </a:p>
                  </a:txBody>
                  <a:tcPr marL="41207" marR="41207"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900">
                          <a:solidFill>
                            <a:srgbClr val="000000"/>
                          </a:solidFill>
                          <a:effectLst/>
                          <a:latin typeface="+mn-lt"/>
                          <a:ea typeface="Times New Roman" panose="02020603050405020304" pitchFamily="18" charset="0"/>
                          <a:cs typeface="Times New Roman" panose="02020603050405020304" pitchFamily="18" charset="0"/>
                        </a:rPr>
                        <a:t>911,14</a:t>
                      </a:r>
                      <a:endParaRPr lang="es-ES" sz="900">
                        <a:effectLst/>
                        <a:latin typeface="+mn-lt"/>
                        <a:ea typeface="Times New Roman" panose="02020603050405020304" pitchFamily="18" charset="0"/>
                        <a:cs typeface="Times New Roman" panose="02020603050405020304" pitchFamily="18" charset="0"/>
                      </a:endParaRPr>
                    </a:p>
                  </a:txBody>
                  <a:tcPr marL="41207" marR="41207"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900">
                          <a:solidFill>
                            <a:srgbClr val="000000"/>
                          </a:solidFill>
                          <a:effectLst/>
                          <a:latin typeface="+mn-lt"/>
                          <a:ea typeface="Times New Roman" panose="02020603050405020304" pitchFamily="18" charset="0"/>
                          <a:cs typeface="Times New Roman" panose="02020603050405020304" pitchFamily="18" charset="0"/>
                        </a:rPr>
                        <a:t>2.329,90</a:t>
                      </a:r>
                      <a:endParaRPr lang="es-ES" sz="900">
                        <a:effectLst/>
                        <a:latin typeface="+mn-lt"/>
                        <a:ea typeface="Times New Roman" panose="02020603050405020304" pitchFamily="18" charset="0"/>
                        <a:cs typeface="Times New Roman" panose="02020603050405020304" pitchFamily="18" charset="0"/>
                      </a:endParaRPr>
                    </a:p>
                  </a:txBody>
                  <a:tcPr marL="41207" marR="41207"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900">
                          <a:solidFill>
                            <a:srgbClr val="000000"/>
                          </a:solidFill>
                          <a:effectLst/>
                          <a:latin typeface="+mn-lt"/>
                          <a:ea typeface="Times New Roman" panose="02020603050405020304" pitchFamily="18" charset="0"/>
                          <a:cs typeface="Times New Roman" panose="02020603050405020304" pitchFamily="18" charset="0"/>
                        </a:rPr>
                        <a:t>4.924,46</a:t>
                      </a:r>
                      <a:endParaRPr lang="es-ES" sz="900">
                        <a:effectLst/>
                        <a:latin typeface="+mn-lt"/>
                        <a:ea typeface="Times New Roman" panose="02020603050405020304" pitchFamily="18" charset="0"/>
                        <a:cs typeface="Times New Roman" panose="02020603050405020304" pitchFamily="18" charset="0"/>
                      </a:endParaRPr>
                    </a:p>
                  </a:txBody>
                  <a:tcPr marL="41207" marR="41207"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900">
                          <a:solidFill>
                            <a:srgbClr val="000000"/>
                          </a:solidFill>
                          <a:effectLst/>
                          <a:latin typeface="+mn-lt"/>
                          <a:ea typeface="Times New Roman" panose="02020603050405020304" pitchFamily="18" charset="0"/>
                          <a:cs typeface="Times New Roman" panose="02020603050405020304" pitchFamily="18" charset="0"/>
                        </a:rPr>
                        <a:t>9.573,01</a:t>
                      </a:r>
                      <a:endParaRPr lang="es-ES" sz="900">
                        <a:effectLst/>
                        <a:latin typeface="+mn-lt"/>
                        <a:ea typeface="Times New Roman" panose="02020603050405020304" pitchFamily="18" charset="0"/>
                        <a:cs typeface="Times New Roman" panose="02020603050405020304" pitchFamily="18" charset="0"/>
                      </a:endParaRPr>
                    </a:p>
                  </a:txBody>
                  <a:tcPr marL="41207" marR="41207"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900">
                          <a:solidFill>
                            <a:srgbClr val="000000"/>
                          </a:solidFill>
                          <a:effectLst/>
                          <a:latin typeface="+mn-lt"/>
                          <a:ea typeface="Times New Roman" panose="02020603050405020304" pitchFamily="18" charset="0"/>
                          <a:cs typeface="Times New Roman" panose="02020603050405020304" pitchFamily="18" charset="0"/>
                        </a:rPr>
                        <a:t>19.624,35</a:t>
                      </a:r>
                      <a:endParaRPr lang="es-ES" sz="900">
                        <a:effectLst/>
                        <a:latin typeface="+mn-lt"/>
                        <a:ea typeface="Times New Roman" panose="02020603050405020304" pitchFamily="18" charset="0"/>
                        <a:cs typeface="Times New Roman" panose="02020603050405020304" pitchFamily="18" charset="0"/>
                      </a:endParaRPr>
                    </a:p>
                  </a:txBody>
                  <a:tcPr marL="41207" marR="41207"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900">
                          <a:solidFill>
                            <a:srgbClr val="000000"/>
                          </a:solidFill>
                          <a:effectLst/>
                          <a:latin typeface="+mn-lt"/>
                          <a:ea typeface="Times New Roman" panose="02020603050405020304" pitchFamily="18" charset="0"/>
                          <a:cs typeface="Times New Roman" panose="02020603050405020304" pitchFamily="18" charset="0"/>
                        </a:rPr>
                        <a:t>38.547,83</a:t>
                      </a:r>
                      <a:endParaRPr lang="es-ES" sz="900">
                        <a:effectLst/>
                        <a:latin typeface="+mn-lt"/>
                        <a:ea typeface="Times New Roman" panose="02020603050405020304" pitchFamily="18" charset="0"/>
                        <a:cs typeface="Times New Roman" panose="02020603050405020304" pitchFamily="18" charset="0"/>
                      </a:endParaRPr>
                    </a:p>
                  </a:txBody>
                  <a:tcPr marL="41207" marR="41207"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900">
                          <a:solidFill>
                            <a:srgbClr val="000000"/>
                          </a:solidFill>
                          <a:effectLst/>
                          <a:latin typeface="+mn-lt"/>
                          <a:ea typeface="Times New Roman" panose="02020603050405020304" pitchFamily="18" charset="0"/>
                          <a:cs typeface="Times New Roman" panose="02020603050405020304" pitchFamily="18" charset="0"/>
                        </a:rPr>
                        <a:t>62.770,29</a:t>
                      </a:r>
                      <a:endParaRPr lang="es-ES" sz="900">
                        <a:effectLst/>
                        <a:latin typeface="+mn-lt"/>
                        <a:ea typeface="Times New Roman" panose="02020603050405020304" pitchFamily="18" charset="0"/>
                        <a:cs typeface="Times New Roman" panose="02020603050405020304" pitchFamily="18" charset="0"/>
                      </a:endParaRPr>
                    </a:p>
                  </a:txBody>
                  <a:tcPr marL="41207" marR="41207"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900">
                          <a:solidFill>
                            <a:srgbClr val="000000"/>
                          </a:solidFill>
                          <a:effectLst/>
                          <a:latin typeface="+mn-lt"/>
                          <a:ea typeface="Times New Roman" panose="02020603050405020304" pitchFamily="18" charset="0"/>
                          <a:cs typeface="Times New Roman" panose="02020603050405020304" pitchFamily="18" charset="0"/>
                        </a:rPr>
                        <a:t>93.568,26</a:t>
                      </a:r>
                      <a:endParaRPr lang="es-ES" sz="900">
                        <a:effectLst/>
                        <a:latin typeface="+mn-lt"/>
                        <a:ea typeface="Times New Roman" panose="02020603050405020304" pitchFamily="18" charset="0"/>
                        <a:cs typeface="Times New Roman" panose="02020603050405020304" pitchFamily="18" charset="0"/>
                      </a:endParaRPr>
                    </a:p>
                  </a:txBody>
                  <a:tcPr marL="41207" marR="41207"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900">
                          <a:solidFill>
                            <a:srgbClr val="000000"/>
                          </a:solidFill>
                          <a:effectLst/>
                          <a:latin typeface="+mn-lt"/>
                          <a:ea typeface="Times New Roman" panose="02020603050405020304" pitchFamily="18" charset="0"/>
                          <a:cs typeface="Times New Roman" panose="02020603050405020304" pitchFamily="18" charset="0"/>
                        </a:rPr>
                        <a:t>135.168,26</a:t>
                      </a:r>
                      <a:endParaRPr lang="es-ES" sz="900">
                        <a:effectLst/>
                        <a:latin typeface="+mn-lt"/>
                        <a:ea typeface="Times New Roman" panose="02020603050405020304" pitchFamily="18" charset="0"/>
                        <a:cs typeface="Times New Roman" panose="02020603050405020304" pitchFamily="18" charset="0"/>
                      </a:endParaRPr>
                    </a:p>
                  </a:txBody>
                  <a:tcPr marL="41207" marR="41207"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900">
                          <a:solidFill>
                            <a:srgbClr val="000000"/>
                          </a:solidFill>
                          <a:effectLst/>
                          <a:latin typeface="+mn-lt"/>
                          <a:ea typeface="Times New Roman" panose="02020603050405020304" pitchFamily="18" charset="0"/>
                          <a:cs typeface="Times New Roman" panose="02020603050405020304" pitchFamily="18" charset="0"/>
                        </a:rPr>
                        <a:t>189.066,24</a:t>
                      </a:r>
                      <a:endParaRPr lang="es-ES" sz="900">
                        <a:effectLst/>
                        <a:latin typeface="+mn-lt"/>
                        <a:ea typeface="Times New Roman" panose="02020603050405020304" pitchFamily="18" charset="0"/>
                        <a:cs typeface="Times New Roman" panose="02020603050405020304" pitchFamily="18" charset="0"/>
                      </a:endParaRPr>
                    </a:p>
                  </a:txBody>
                  <a:tcPr marL="41207" marR="41207"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900">
                          <a:solidFill>
                            <a:srgbClr val="000000"/>
                          </a:solidFill>
                          <a:effectLst/>
                          <a:latin typeface="+mn-lt"/>
                          <a:ea typeface="Times New Roman" panose="02020603050405020304" pitchFamily="18" charset="0"/>
                          <a:cs typeface="Times New Roman" panose="02020603050405020304" pitchFamily="18" charset="0"/>
                        </a:rPr>
                        <a:t>297.066,24</a:t>
                      </a:r>
                      <a:endParaRPr lang="es-ES" sz="900">
                        <a:effectLst/>
                        <a:latin typeface="+mn-lt"/>
                        <a:ea typeface="Times New Roman" panose="02020603050405020304" pitchFamily="18" charset="0"/>
                        <a:cs typeface="Times New Roman" panose="02020603050405020304" pitchFamily="18" charset="0"/>
                      </a:endParaRPr>
                    </a:p>
                  </a:txBody>
                  <a:tcPr marL="41207" marR="41207"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4213867790"/>
                  </a:ext>
                </a:extLst>
              </a:tr>
              <a:tr h="352265">
                <a:tc>
                  <a:txBody>
                    <a:bodyPr/>
                    <a:lstStyle/>
                    <a:p>
                      <a:r>
                        <a:rPr lang="es-ES" sz="900" b="1" dirty="0">
                          <a:solidFill>
                            <a:srgbClr val="000000"/>
                          </a:solidFill>
                          <a:effectLst/>
                          <a:latin typeface="+mn-lt"/>
                          <a:ea typeface="Times New Roman" panose="02020603050405020304" pitchFamily="18" charset="0"/>
                          <a:cs typeface="Times New Roman" panose="02020603050405020304" pitchFamily="18" charset="0"/>
                        </a:rPr>
                        <a:t>2020</a:t>
                      </a:r>
                      <a:endParaRPr lang="es-ES" sz="900" dirty="0">
                        <a:effectLst/>
                        <a:latin typeface="+mn-lt"/>
                        <a:ea typeface="Times New Roman" panose="02020603050405020304" pitchFamily="18" charset="0"/>
                        <a:cs typeface="Times New Roman" panose="02020603050405020304" pitchFamily="18" charset="0"/>
                      </a:endParaRPr>
                    </a:p>
                  </a:txBody>
                  <a:tcPr marL="41207" marR="41207"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r>
                        <a:rPr lang="es-ES" sz="900">
                          <a:solidFill>
                            <a:srgbClr val="000000"/>
                          </a:solidFill>
                          <a:effectLst/>
                          <a:latin typeface="+mn-lt"/>
                          <a:ea typeface="Times New Roman" panose="02020603050405020304" pitchFamily="18" charset="0"/>
                          <a:cs typeface="Times New Roman" panose="02020603050405020304" pitchFamily="18" charset="0"/>
                        </a:rPr>
                        <a:t>0,00</a:t>
                      </a:r>
                      <a:endParaRPr lang="es-ES" sz="900">
                        <a:effectLst/>
                        <a:latin typeface="+mn-lt"/>
                        <a:ea typeface="Times New Roman" panose="02020603050405020304" pitchFamily="18" charset="0"/>
                        <a:cs typeface="Times New Roman" panose="02020603050405020304" pitchFamily="18" charset="0"/>
                      </a:endParaRPr>
                    </a:p>
                  </a:txBody>
                  <a:tcPr marL="41207" marR="41207"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900">
                          <a:solidFill>
                            <a:srgbClr val="000000"/>
                          </a:solidFill>
                          <a:effectLst/>
                          <a:latin typeface="+mn-lt"/>
                          <a:ea typeface="Times New Roman" panose="02020603050405020304" pitchFamily="18" charset="0"/>
                          <a:cs typeface="Times New Roman" panose="02020603050405020304" pitchFamily="18" charset="0"/>
                        </a:rPr>
                        <a:t>0,00</a:t>
                      </a:r>
                      <a:endParaRPr lang="es-ES" sz="900">
                        <a:effectLst/>
                        <a:latin typeface="+mn-lt"/>
                        <a:ea typeface="Times New Roman" panose="02020603050405020304" pitchFamily="18" charset="0"/>
                        <a:cs typeface="Times New Roman" panose="02020603050405020304" pitchFamily="18" charset="0"/>
                      </a:endParaRPr>
                    </a:p>
                  </a:txBody>
                  <a:tcPr marL="41207" marR="41207"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900">
                          <a:solidFill>
                            <a:srgbClr val="000000"/>
                          </a:solidFill>
                          <a:effectLst/>
                          <a:latin typeface="+mn-lt"/>
                          <a:ea typeface="Times New Roman" panose="02020603050405020304" pitchFamily="18" charset="0"/>
                          <a:cs typeface="Times New Roman" panose="02020603050405020304" pitchFamily="18" charset="0"/>
                        </a:rPr>
                        <a:t>911,14</a:t>
                      </a:r>
                      <a:endParaRPr lang="es-ES" sz="900">
                        <a:effectLst/>
                        <a:latin typeface="+mn-lt"/>
                        <a:ea typeface="Times New Roman" panose="02020603050405020304" pitchFamily="18" charset="0"/>
                        <a:cs typeface="Times New Roman" panose="02020603050405020304" pitchFamily="18" charset="0"/>
                      </a:endParaRPr>
                    </a:p>
                  </a:txBody>
                  <a:tcPr marL="41207" marR="41207"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900">
                          <a:solidFill>
                            <a:srgbClr val="000000"/>
                          </a:solidFill>
                          <a:effectLst/>
                          <a:latin typeface="+mn-lt"/>
                          <a:ea typeface="Times New Roman" panose="02020603050405020304" pitchFamily="18" charset="0"/>
                          <a:cs typeface="Times New Roman" panose="02020603050405020304" pitchFamily="18" charset="0"/>
                        </a:rPr>
                        <a:t>2.329,90</a:t>
                      </a:r>
                      <a:endParaRPr lang="es-ES" sz="900">
                        <a:effectLst/>
                        <a:latin typeface="+mn-lt"/>
                        <a:ea typeface="Times New Roman" panose="02020603050405020304" pitchFamily="18" charset="0"/>
                        <a:cs typeface="Times New Roman" panose="02020603050405020304" pitchFamily="18" charset="0"/>
                      </a:endParaRPr>
                    </a:p>
                  </a:txBody>
                  <a:tcPr marL="41207" marR="41207"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900">
                          <a:solidFill>
                            <a:srgbClr val="000000"/>
                          </a:solidFill>
                          <a:effectLst/>
                          <a:latin typeface="+mn-lt"/>
                          <a:ea typeface="Times New Roman" panose="02020603050405020304" pitchFamily="18" charset="0"/>
                          <a:cs typeface="Times New Roman" panose="02020603050405020304" pitchFamily="18" charset="0"/>
                        </a:rPr>
                        <a:t>4.924,46</a:t>
                      </a:r>
                      <a:endParaRPr lang="es-ES" sz="900">
                        <a:effectLst/>
                        <a:latin typeface="+mn-lt"/>
                        <a:ea typeface="Times New Roman" panose="02020603050405020304" pitchFamily="18" charset="0"/>
                        <a:cs typeface="Times New Roman" panose="02020603050405020304" pitchFamily="18" charset="0"/>
                      </a:endParaRPr>
                    </a:p>
                  </a:txBody>
                  <a:tcPr marL="41207" marR="41207"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900">
                          <a:solidFill>
                            <a:srgbClr val="000000"/>
                          </a:solidFill>
                          <a:effectLst/>
                          <a:latin typeface="+mn-lt"/>
                          <a:ea typeface="Times New Roman" panose="02020603050405020304" pitchFamily="18" charset="0"/>
                          <a:cs typeface="Times New Roman" panose="02020603050405020304" pitchFamily="18" charset="0"/>
                        </a:rPr>
                        <a:t>9.573,01</a:t>
                      </a:r>
                      <a:endParaRPr lang="es-ES" sz="900">
                        <a:effectLst/>
                        <a:latin typeface="+mn-lt"/>
                        <a:ea typeface="Times New Roman" panose="02020603050405020304" pitchFamily="18" charset="0"/>
                        <a:cs typeface="Times New Roman" panose="02020603050405020304" pitchFamily="18" charset="0"/>
                      </a:endParaRPr>
                    </a:p>
                  </a:txBody>
                  <a:tcPr marL="41207" marR="41207"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900">
                          <a:solidFill>
                            <a:srgbClr val="000000"/>
                          </a:solidFill>
                          <a:effectLst/>
                          <a:latin typeface="+mn-lt"/>
                          <a:ea typeface="Times New Roman" panose="02020603050405020304" pitchFamily="18" charset="0"/>
                          <a:cs typeface="Times New Roman" panose="02020603050405020304" pitchFamily="18" charset="0"/>
                        </a:rPr>
                        <a:t>19.624,35</a:t>
                      </a:r>
                      <a:endParaRPr lang="es-ES" sz="900">
                        <a:effectLst/>
                        <a:latin typeface="+mn-lt"/>
                        <a:ea typeface="Times New Roman" panose="02020603050405020304" pitchFamily="18" charset="0"/>
                        <a:cs typeface="Times New Roman" panose="02020603050405020304" pitchFamily="18" charset="0"/>
                      </a:endParaRPr>
                    </a:p>
                  </a:txBody>
                  <a:tcPr marL="41207" marR="41207"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900">
                          <a:solidFill>
                            <a:srgbClr val="000000"/>
                          </a:solidFill>
                          <a:effectLst/>
                          <a:latin typeface="+mn-lt"/>
                          <a:ea typeface="Times New Roman" panose="02020603050405020304" pitchFamily="18" charset="0"/>
                          <a:cs typeface="Times New Roman" panose="02020603050405020304" pitchFamily="18" charset="0"/>
                        </a:rPr>
                        <a:t>38.547,83</a:t>
                      </a:r>
                      <a:endParaRPr lang="es-ES" sz="900">
                        <a:effectLst/>
                        <a:latin typeface="+mn-lt"/>
                        <a:ea typeface="Times New Roman" panose="02020603050405020304" pitchFamily="18" charset="0"/>
                        <a:cs typeface="Times New Roman" panose="02020603050405020304" pitchFamily="18" charset="0"/>
                      </a:endParaRPr>
                    </a:p>
                  </a:txBody>
                  <a:tcPr marL="41207" marR="41207"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900">
                          <a:solidFill>
                            <a:srgbClr val="000000"/>
                          </a:solidFill>
                          <a:effectLst/>
                          <a:latin typeface="+mn-lt"/>
                          <a:ea typeface="Times New Roman" panose="02020603050405020304" pitchFamily="18" charset="0"/>
                          <a:cs typeface="Times New Roman" panose="02020603050405020304" pitchFamily="18" charset="0"/>
                        </a:rPr>
                        <a:t>62.472,32</a:t>
                      </a:r>
                      <a:endParaRPr lang="es-ES" sz="900">
                        <a:effectLst/>
                        <a:latin typeface="+mn-lt"/>
                        <a:ea typeface="Times New Roman" panose="02020603050405020304" pitchFamily="18" charset="0"/>
                        <a:cs typeface="Times New Roman" panose="02020603050405020304" pitchFamily="18" charset="0"/>
                      </a:endParaRPr>
                    </a:p>
                  </a:txBody>
                  <a:tcPr marL="41207" marR="41207"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900">
                          <a:solidFill>
                            <a:srgbClr val="000000"/>
                          </a:solidFill>
                          <a:effectLst/>
                          <a:latin typeface="+mn-lt"/>
                          <a:ea typeface="Times New Roman" panose="02020603050405020304" pitchFamily="18" charset="0"/>
                          <a:cs typeface="Times New Roman" panose="02020603050405020304" pitchFamily="18" charset="0"/>
                        </a:rPr>
                        <a:t>91.272,32</a:t>
                      </a:r>
                      <a:endParaRPr lang="es-ES" sz="900">
                        <a:effectLst/>
                        <a:latin typeface="+mn-lt"/>
                        <a:ea typeface="Times New Roman" panose="02020603050405020304" pitchFamily="18" charset="0"/>
                        <a:cs typeface="Times New Roman" panose="02020603050405020304" pitchFamily="18" charset="0"/>
                      </a:endParaRPr>
                    </a:p>
                  </a:txBody>
                  <a:tcPr marL="41207" marR="41207"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900">
                          <a:solidFill>
                            <a:srgbClr val="000000"/>
                          </a:solidFill>
                          <a:effectLst/>
                          <a:latin typeface="+mn-lt"/>
                          <a:ea typeface="Times New Roman" panose="02020603050405020304" pitchFamily="18" charset="0"/>
                          <a:cs typeface="Times New Roman" panose="02020603050405020304" pitchFamily="18" charset="0"/>
                        </a:rPr>
                        <a:t>129.672,32</a:t>
                      </a:r>
                      <a:endParaRPr lang="es-ES" sz="900">
                        <a:effectLst/>
                        <a:latin typeface="+mn-lt"/>
                        <a:ea typeface="Times New Roman" panose="02020603050405020304" pitchFamily="18" charset="0"/>
                        <a:cs typeface="Times New Roman" panose="02020603050405020304" pitchFamily="18" charset="0"/>
                      </a:endParaRPr>
                    </a:p>
                  </a:txBody>
                  <a:tcPr marL="41207" marR="41207"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900" dirty="0">
                          <a:solidFill>
                            <a:srgbClr val="000000"/>
                          </a:solidFill>
                          <a:effectLst/>
                          <a:latin typeface="+mn-lt"/>
                          <a:ea typeface="Times New Roman" panose="02020603050405020304" pitchFamily="18" charset="0"/>
                          <a:cs typeface="Times New Roman" panose="02020603050405020304" pitchFamily="18" charset="0"/>
                        </a:rPr>
                        <a:t>177.672,32</a:t>
                      </a:r>
                      <a:endParaRPr lang="es-ES" sz="900" dirty="0">
                        <a:effectLst/>
                        <a:latin typeface="+mn-lt"/>
                        <a:ea typeface="Times New Roman" panose="02020603050405020304" pitchFamily="18" charset="0"/>
                        <a:cs typeface="Times New Roman" panose="02020603050405020304" pitchFamily="18" charset="0"/>
                      </a:endParaRPr>
                    </a:p>
                  </a:txBody>
                  <a:tcPr marL="41207" marR="41207"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900">
                          <a:solidFill>
                            <a:srgbClr val="000000"/>
                          </a:solidFill>
                          <a:effectLst/>
                          <a:latin typeface="+mn-lt"/>
                          <a:ea typeface="Times New Roman" panose="02020603050405020304" pitchFamily="18" charset="0"/>
                          <a:cs typeface="Times New Roman" panose="02020603050405020304" pitchFamily="18" charset="0"/>
                        </a:rPr>
                        <a:t>273.672,32</a:t>
                      </a:r>
                      <a:endParaRPr lang="es-ES" sz="900">
                        <a:effectLst/>
                        <a:latin typeface="+mn-lt"/>
                        <a:ea typeface="Times New Roman" panose="02020603050405020304" pitchFamily="18" charset="0"/>
                        <a:cs typeface="Times New Roman" panose="02020603050405020304" pitchFamily="18" charset="0"/>
                      </a:endParaRPr>
                    </a:p>
                  </a:txBody>
                  <a:tcPr marL="41207" marR="41207"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160185476"/>
                  </a:ext>
                </a:extLst>
              </a:tr>
              <a:tr h="352265">
                <a:tc>
                  <a:txBody>
                    <a:bodyPr/>
                    <a:lstStyle/>
                    <a:p>
                      <a:r>
                        <a:rPr lang="es-ES" sz="900" b="1" dirty="0">
                          <a:solidFill>
                            <a:srgbClr val="000000"/>
                          </a:solidFill>
                          <a:effectLst/>
                          <a:latin typeface="+mn-lt"/>
                          <a:ea typeface="Times New Roman" panose="02020603050405020304" pitchFamily="18" charset="0"/>
                          <a:cs typeface="Times New Roman" panose="02020603050405020304" pitchFamily="18" charset="0"/>
                        </a:rPr>
                        <a:t>Diferencia</a:t>
                      </a:r>
                      <a:endParaRPr lang="es-ES" sz="900" dirty="0">
                        <a:effectLst/>
                        <a:latin typeface="+mn-lt"/>
                        <a:ea typeface="Times New Roman" panose="02020603050405020304" pitchFamily="18" charset="0"/>
                        <a:cs typeface="Times New Roman" panose="02020603050405020304" pitchFamily="18" charset="0"/>
                      </a:endParaRPr>
                    </a:p>
                  </a:txBody>
                  <a:tcPr marL="41207" marR="41207"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r>
                        <a:rPr lang="es-ES" sz="900">
                          <a:solidFill>
                            <a:srgbClr val="000000"/>
                          </a:solidFill>
                          <a:effectLst/>
                          <a:latin typeface="+mn-lt"/>
                          <a:ea typeface="Times New Roman" panose="02020603050405020304" pitchFamily="18" charset="0"/>
                          <a:cs typeface="Times New Roman" panose="02020603050405020304" pitchFamily="18" charset="0"/>
                        </a:rPr>
                        <a:t>0,00</a:t>
                      </a:r>
                      <a:endParaRPr lang="es-ES" sz="900">
                        <a:effectLst/>
                        <a:latin typeface="+mn-lt"/>
                        <a:ea typeface="Times New Roman" panose="02020603050405020304" pitchFamily="18" charset="0"/>
                        <a:cs typeface="Times New Roman" panose="02020603050405020304" pitchFamily="18" charset="0"/>
                      </a:endParaRPr>
                    </a:p>
                  </a:txBody>
                  <a:tcPr marL="41207" marR="41207"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900">
                          <a:solidFill>
                            <a:srgbClr val="000000"/>
                          </a:solidFill>
                          <a:effectLst/>
                          <a:latin typeface="+mn-lt"/>
                          <a:ea typeface="Times New Roman" panose="02020603050405020304" pitchFamily="18" charset="0"/>
                          <a:cs typeface="Times New Roman" panose="02020603050405020304" pitchFamily="18" charset="0"/>
                        </a:rPr>
                        <a:t>0,00</a:t>
                      </a:r>
                      <a:endParaRPr lang="es-ES" sz="900">
                        <a:effectLst/>
                        <a:latin typeface="+mn-lt"/>
                        <a:ea typeface="Times New Roman" panose="02020603050405020304" pitchFamily="18" charset="0"/>
                        <a:cs typeface="Times New Roman" panose="02020603050405020304" pitchFamily="18" charset="0"/>
                      </a:endParaRPr>
                    </a:p>
                  </a:txBody>
                  <a:tcPr marL="41207" marR="41207"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900">
                          <a:solidFill>
                            <a:srgbClr val="000000"/>
                          </a:solidFill>
                          <a:effectLst/>
                          <a:latin typeface="+mn-lt"/>
                          <a:ea typeface="Times New Roman" panose="02020603050405020304" pitchFamily="18" charset="0"/>
                          <a:cs typeface="Times New Roman" panose="02020603050405020304" pitchFamily="18" charset="0"/>
                        </a:rPr>
                        <a:t>0,00</a:t>
                      </a:r>
                      <a:endParaRPr lang="es-ES" sz="900">
                        <a:effectLst/>
                        <a:latin typeface="+mn-lt"/>
                        <a:ea typeface="Times New Roman" panose="02020603050405020304" pitchFamily="18" charset="0"/>
                        <a:cs typeface="Times New Roman" panose="02020603050405020304" pitchFamily="18" charset="0"/>
                      </a:endParaRPr>
                    </a:p>
                  </a:txBody>
                  <a:tcPr marL="41207" marR="41207"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900">
                          <a:solidFill>
                            <a:srgbClr val="000000"/>
                          </a:solidFill>
                          <a:effectLst/>
                          <a:latin typeface="+mn-lt"/>
                          <a:ea typeface="Times New Roman" panose="02020603050405020304" pitchFamily="18" charset="0"/>
                          <a:cs typeface="Times New Roman" panose="02020603050405020304" pitchFamily="18" charset="0"/>
                        </a:rPr>
                        <a:t>0,00</a:t>
                      </a:r>
                      <a:endParaRPr lang="es-ES" sz="900">
                        <a:effectLst/>
                        <a:latin typeface="+mn-lt"/>
                        <a:ea typeface="Times New Roman" panose="02020603050405020304" pitchFamily="18" charset="0"/>
                        <a:cs typeface="Times New Roman" panose="02020603050405020304" pitchFamily="18" charset="0"/>
                      </a:endParaRPr>
                    </a:p>
                  </a:txBody>
                  <a:tcPr marL="41207" marR="41207"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900">
                          <a:solidFill>
                            <a:srgbClr val="000000"/>
                          </a:solidFill>
                          <a:effectLst/>
                          <a:latin typeface="+mn-lt"/>
                          <a:ea typeface="Times New Roman" panose="02020603050405020304" pitchFamily="18" charset="0"/>
                          <a:cs typeface="Times New Roman" panose="02020603050405020304" pitchFamily="18" charset="0"/>
                        </a:rPr>
                        <a:t>0,00</a:t>
                      </a:r>
                      <a:endParaRPr lang="es-ES" sz="900">
                        <a:effectLst/>
                        <a:latin typeface="+mn-lt"/>
                        <a:ea typeface="Times New Roman" panose="02020603050405020304" pitchFamily="18" charset="0"/>
                        <a:cs typeface="Times New Roman" panose="02020603050405020304" pitchFamily="18" charset="0"/>
                      </a:endParaRPr>
                    </a:p>
                  </a:txBody>
                  <a:tcPr marL="41207" marR="41207"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900">
                          <a:solidFill>
                            <a:srgbClr val="000000"/>
                          </a:solidFill>
                          <a:effectLst/>
                          <a:latin typeface="+mn-lt"/>
                          <a:ea typeface="Times New Roman" panose="02020603050405020304" pitchFamily="18" charset="0"/>
                          <a:cs typeface="Times New Roman" panose="02020603050405020304" pitchFamily="18" charset="0"/>
                        </a:rPr>
                        <a:t>0,00</a:t>
                      </a:r>
                      <a:endParaRPr lang="es-ES" sz="900">
                        <a:effectLst/>
                        <a:latin typeface="+mn-lt"/>
                        <a:ea typeface="Times New Roman" panose="02020603050405020304" pitchFamily="18" charset="0"/>
                        <a:cs typeface="Times New Roman" panose="02020603050405020304" pitchFamily="18" charset="0"/>
                      </a:endParaRPr>
                    </a:p>
                  </a:txBody>
                  <a:tcPr marL="41207" marR="41207"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900">
                          <a:solidFill>
                            <a:srgbClr val="000000"/>
                          </a:solidFill>
                          <a:effectLst/>
                          <a:latin typeface="+mn-lt"/>
                          <a:ea typeface="Times New Roman" panose="02020603050405020304" pitchFamily="18" charset="0"/>
                          <a:cs typeface="Times New Roman" panose="02020603050405020304" pitchFamily="18" charset="0"/>
                        </a:rPr>
                        <a:t>0,00</a:t>
                      </a:r>
                      <a:endParaRPr lang="es-ES" sz="900">
                        <a:effectLst/>
                        <a:latin typeface="+mn-lt"/>
                        <a:ea typeface="Times New Roman" panose="02020603050405020304" pitchFamily="18" charset="0"/>
                        <a:cs typeface="Times New Roman" panose="02020603050405020304" pitchFamily="18" charset="0"/>
                      </a:endParaRPr>
                    </a:p>
                  </a:txBody>
                  <a:tcPr marL="41207" marR="41207"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900">
                          <a:solidFill>
                            <a:srgbClr val="000000"/>
                          </a:solidFill>
                          <a:effectLst/>
                          <a:latin typeface="+mn-lt"/>
                          <a:ea typeface="Times New Roman" panose="02020603050405020304" pitchFamily="18" charset="0"/>
                          <a:cs typeface="Times New Roman" panose="02020603050405020304" pitchFamily="18" charset="0"/>
                        </a:rPr>
                        <a:t>0,00</a:t>
                      </a:r>
                      <a:endParaRPr lang="es-ES" sz="900">
                        <a:effectLst/>
                        <a:latin typeface="+mn-lt"/>
                        <a:ea typeface="Times New Roman" panose="02020603050405020304" pitchFamily="18" charset="0"/>
                        <a:cs typeface="Times New Roman" panose="02020603050405020304" pitchFamily="18" charset="0"/>
                      </a:endParaRPr>
                    </a:p>
                  </a:txBody>
                  <a:tcPr marL="41207" marR="41207"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900" b="1" dirty="0">
                          <a:solidFill>
                            <a:srgbClr val="FF0000"/>
                          </a:solidFill>
                          <a:effectLst/>
                          <a:latin typeface="+mn-lt"/>
                          <a:ea typeface="Times New Roman" panose="02020603050405020304" pitchFamily="18" charset="0"/>
                          <a:cs typeface="Times New Roman" panose="02020603050405020304" pitchFamily="18" charset="0"/>
                        </a:rPr>
                        <a:t>297,97</a:t>
                      </a:r>
                      <a:endParaRPr lang="es-ES" sz="900" dirty="0">
                        <a:effectLst/>
                        <a:latin typeface="+mn-lt"/>
                        <a:ea typeface="Times New Roman" panose="02020603050405020304" pitchFamily="18" charset="0"/>
                        <a:cs typeface="Times New Roman" panose="02020603050405020304" pitchFamily="18" charset="0"/>
                      </a:endParaRPr>
                    </a:p>
                  </a:txBody>
                  <a:tcPr marL="41207" marR="41207"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2">
                        <a:lumMod val="20000"/>
                        <a:lumOff val="80000"/>
                      </a:schemeClr>
                    </a:solidFill>
                  </a:tcPr>
                </a:tc>
                <a:tc>
                  <a:txBody>
                    <a:bodyPr/>
                    <a:lstStyle/>
                    <a:p>
                      <a:pPr algn="ctr"/>
                      <a:r>
                        <a:rPr lang="es-ES" sz="900" b="1" dirty="0">
                          <a:solidFill>
                            <a:srgbClr val="FF0000"/>
                          </a:solidFill>
                          <a:effectLst/>
                          <a:latin typeface="+mn-lt"/>
                          <a:ea typeface="Times New Roman" panose="02020603050405020304" pitchFamily="18" charset="0"/>
                          <a:cs typeface="Times New Roman" panose="02020603050405020304" pitchFamily="18" charset="0"/>
                        </a:rPr>
                        <a:t>2.295,94</a:t>
                      </a:r>
                      <a:endParaRPr lang="es-ES" sz="900" dirty="0">
                        <a:effectLst/>
                        <a:latin typeface="+mn-lt"/>
                        <a:ea typeface="Times New Roman" panose="02020603050405020304" pitchFamily="18" charset="0"/>
                        <a:cs typeface="Times New Roman" panose="02020603050405020304" pitchFamily="18" charset="0"/>
                      </a:endParaRPr>
                    </a:p>
                  </a:txBody>
                  <a:tcPr marL="41207" marR="41207"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2">
                        <a:lumMod val="20000"/>
                        <a:lumOff val="80000"/>
                      </a:schemeClr>
                    </a:solidFill>
                  </a:tcPr>
                </a:tc>
                <a:tc>
                  <a:txBody>
                    <a:bodyPr/>
                    <a:lstStyle/>
                    <a:p>
                      <a:pPr algn="ctr"/>
                      <a:r>
                        <a:rPr lang="es-ES" sz="900" b="1" dirty="0">
                          <a:solidFill>
                            <a:srgbClr val="FF0000"/>
                          </a:solidFill>
                          <a:effectLst/>
                          <a:latin typeface="+mn-lt"/>
                          <a:ea typeface="Times New Roman" panose="02020603050405020304" pitchFamily="18" charset="0"/>
                          <a:cs typeface="Times New Roman" panose="02020603050405020304" pitchFamily="18" charset="0"/>
                        </a:rPr>
                        <a:t>5.495,94</a:t>
                      </a:r>
                      <a:endParaRPr lang="es-ES" sz="900" dirty="0">
                        <a:effectLst/>
                        <a:latin typeface="+mn-lt"/>
                        <a:ea typeface="Times New Roman" panose="02020603050405020304" pitchFamily="18" charset="0"/>
                        <a:cs typeface="Times New Roman" panose="02020603050405020304" pitchFamily="18" charset="0"/>
                      </a:endParaRPr>
                    </a:p>
                  </a:txBody>
                  <a:tcPr marL="41207" marR="41207"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2">
                        <a:lumMod val="20000"/>
                        <a:lumOff val="80000"/>
                      </a:schemeClr>
                    </a:solidFill>
                  </a:tcPr>
                </a:tc>
                <a:tc>
                  <a:txBody>
                    <a:bodyPr/>
                    <a:lstStyle/>
                    <a:p>
                      <a:pPr algn="ctr"/>
                      <a:r>
                        <a:rPr lang="es-ES" sz="900" b="1" dirty="0">
                          <a:solidFill>
                            <a:srgbClr val="FF0000"/>
                          </a:solidFill>
                          <a:effectLst/>
                          <a:latin typeface="+mn-lt"/>
                          <a:ea typeface="Times New Roman" panose="02020603050405020304" pitchFamily="18" charset="0"/>
                          <a:cs typeface="Times New Roman" panose="02020603050405020304" pitchFamily="18" charset="0"/>
                        </a:rPr>
                        <a:t>11.393,92</a:t>
                      </a:r>
                      <a:endParaRPr lang="es-ES" sz="900" dirty="0">
                        <a:effectLst/>
                        <a:latin typeface="+mn-lt"/>
                        <a:ea typeface="Times New Roman" panose="02020603050405020304" pitchFamily="18" charset="0"/>
                        <a:cs typeface="Times New Roman" panose="02020603050405020304" pitchFamily="18" charset="0"/>
                      </a:endParaRPr>
                    </a:p>
                  </a:txBody>
                  <a:tcPr marL="41207" marR="41207"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2">
                        <a:lumMod val="20000"/>
                        <a:lumOff val="80000"/>
                      </a:schemeClr>
                    </a:solidFill>
                  </a:tcPr>
                </a:tc>
                <a:tc>
                  <a:txBody>
                    <a:bodyPr/>
                    <a:lstStyle/>
                    <a:p>
                      <a:pPr algn="ctr"/>
                      <a:r>
                        <a:rPr lang="es-ES" sz="900" b="1" dirty="0">
                          <a:solidFill>
                            <a:srgbClr val="FF0000"/>
                          </a:solidFill>
                          <a:effectLst/>
                          <a:latin typeface="+mn-lt"/>
                          <a:ea typeface="Times New Roman" panose="02020603050405020304" pitchFamily="18" charset="0"/>
                          <a:cs typeface="Times New Roman" panose="02020603050405020304" pitchFamily="18" charset="0"/>
                        </a:rPr>
                        <a:t>23.393,92</a:t>
                      </a:r>
                      <a:endParaRPr lang="es-ES" sz="900" dirty="0">
                        <a:effectLst/>
                        <a:latin typeface="+mn-lt"/>
                        <a:ea typeface="Times New Roman" panose="02020603050405020304" pitchFamily="18" charset="0"/>
                        <a:cs typeface="Times New Roman" panose="02020603050405020304" pitchFamily="18" charset="0"/>
                      </a:endParaRPr>
                    </a:p>
                  </a:txBody>
                  <a:tcPr marL="41207" marR="41207"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716878997"/>
                  </a:ext>
                </a:extLst>
              </a:tr>
            </a:tbl>
          </a:graphicData>
        </a:graphic>
      </p:graphicFrame>
    </p:spTree>
    <p:extLst>
      <p:ext uri="{BB962C8B-B14F-4D97-AF65-F5344CB8AC3E}">
        <p14:creationId xmlns:p14="http://schemas.microsoft.com/office/powerpoint/2010/main" val="75138206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1CA9F5C3-1B88-FB4A-87C8-FEDE4C1C109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9144"/>
            <a:ext cx="9144000" cy="6839712"/>
          </a:xfrm>
          <a:prstGeom prst="rect">
            <a:avLst/>
          </a:prstGeom>
        </p:spPr>
      </p:pic>
      <p:pic>
        <p:nvPicPr>
          <p:cNvPr id="3" name="Imagen 2">
            <a:extLst>
              <a:ext uri="{FF2B5EF4-FFF2-40B4-BE49-F238E27FC236}">
                <a16:creationId xmlns:a16="http://schemas.microsoft.com/office/drawing/2014/main" id="{F95179D4-BB01-4981-8C96-C6DB1E7F904D}"/>
              </a:ext>
            </a:extLst>
          </p:cNvPr>
          <p:cNvPicPr>
            <a:picLocks noChangeAspect="1"/>
          </p:cNvPicPr>
          <p:nvPr/>
        </p:nvPicPr>
        <p:blipFill>
          <a:blip r:embed="rId3"/>
          <a:stretch>
            <a:fillRect/>
          </a:stretch>
        </p:blipFill>
        <p:spPr>
          <a:xfrm>
            <a:off x="651942" y="877408"/>
            <a:ext cx="4122702" cy="2812090"/>
          </a:xfrm>
          <a:prstGeom prst="rect">
            <a:avLst/>
          </a:prstGeom>
        </p:spPr>
      </p:pic>
      <p:pic>
        <p:nvPicPr>
          <p:cNvPr id="6" name="Imagen 5">
            <a:extLst>
              <a:ext uri="{FF2B5EF4-FFF2-40B4-BE49-F238E27FC236}">
                <a16:creationId xmlns:a16="http://schemas.microsoft.com/office/drawing/2014/main" id="{BBFBED5C-B0DA-451C-AB31-2B2CC66FC61A}"/>
              </a:ext>
            </a:extLst>
          </p:cNvPr>
          <p:cNvPicPr>
            <a:picLocks noChangeAspect="1"/>
          </p:cNvPicPr>
          <p:nvPr/>
        </p:nvPicPr>
        <p:blipFill>
          <a:blip r:embed="rId4"/>
          <a:stretch>
            <a:fillRect/>
          </a:stretch>
        </p:blipFill>
        <p:spPr>
          <a:xfrm>
            <a:off x="4932834" y="2309172"/>
            <a:ext cx="4192116" cy="2916533"/>
          </a:xfrm>
          <a:prstGeom prst="rect">
            <a:avLst/>
          </a:prstGeom>
        </p:spPr>
      </p:pic>
      <p:pic>
        <p:nvPicPr>
          <p:cNvPr id="8" name="Imagen 7">
            <a:extLst>
              <a:ext uri="{FF2B5EF4-FFF2-40B4-BE49-F238E27FC236}">
                <a16:creationId xmlns:a16="http://schemas.microsoft.com/office/drawing/2014/main" id="{6E20F669-B46D-4BC1-9832-15CC876C47ED}"/>
              </a:ext>
            </a:extLst>
          </p:cNvPr>
          <p:cNvPicPr>
            <a:picLocks noChangeAspect="1"/>
          </p:cNvPicPr>
          <p:nvPr/>
        </p:nvPicPr>
        <p:blipFill>
          <a:blip r:embed="rId5"/>
          <a:stretch>
            <a:fillRect/>
          </a:stretch>
        </p:blipFill>
        <p:spPr>
          <a:xfrm>
            <a:off x="651942" y="3767439"/>
            <a:ext cx="4192116" cy="2837543"/>
          </a:xfrm>
          <a:prstGeom prst="rect">
            <a:avLst/>
          </a:prstGeom>
        </p:spPr>
      </p:pic>
    </p:spTree>
    <p:extLst>
      <p:ext uri="{BB962C8B-B14F-4D97-AF65-F5344CB8AC3E}">
        <p14:creationId xmlns:p14="http://schemas.microsoft.com/office/powerpoint/2010/main" val="376541315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1CA9F5C3-1B88-FB4A-87C8-FEDE4C1C109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9144"/>
            <a:ext cx="9144000" cy="6839712"/>
          </a:xfrm>
          <a:prstGeom prst="rect">
            <a:avLst/>
          </a:prstGeom>
        </p:spPr>
      </p:pic>
      <p:sp>
        <p:nvSpPr>
          <p:cNvPr id="3" name="CuadroTexto 2">
            <a:extLst>
              <a:ext uri="{FF2B5EF4-FFF2-40B4-BE49-F238E27FC236}">
                <a16:creationId xmlns:a16="http://schemas.microsoft.com/office/drawing/2014/main" id="{F50AA14F-D13A-4C91-B627-E8EBD298F916}"/>
              </a:ext>
            </a:extLst>
          </p:cNvPr>
          <p:cNvSpPr txBox="1"/>
          <p:nvPr/>
        </p:nvSpPr>
        <p:spPr>
          <a:xfrm>
            <a:off x="1558978" y="839210"/>
            <a:ext cx="7254096" cy="400110"/>
          </a:xfrm>
          <a:prstGeom prst="rect">
            <a:avLst/>
          </a:prstGeom>
          <a:noFill/>
        </p:spPr>
        <p:txBody>
          <a:bodyPr wrap="square" rtlCol="0">
            <a:spAutoFit/>
          </a:bodyPr>
          <a:lstStyle/>
          <a:p>
            <a:r>
              <a:rPr lang="es-ES" sz="2000" dirty="0">
                <a:solidFill>
                  <a:srgbClr val="CB4E33"/>
                </a:solidFill>
              </a:rPr>
              <a:t>Comparativa Impuesto sobre la Renta 2020 - 2021</a:t>
            </a:r>
          </a:p>
        </p:txBody>
      </p:sp>
      <p:pic>
        <p:nvPicPr>
          <p:cNvPr id="5" name="Imagen 4">
            <a:extLst>
              <a:ext uri="{FF2B5EF4-FFF2-40B4-BE49-F238E27FC236}">
                <a16:creationId xmlns:a16="http://schemas.microsoft.com/office/drawing/2014/main" id="{56B8E3A2-18D5-43E7-BE31-1F4812F0AA16}"/>
              </a:ext>
            </a:extLst>
          </p:cNvPr>
          <p:cNvPicPr>
            <a:picLocks noChangeAspect="1"/>
          </p:cNvPicPr>
          <p:nvPr/>
        </p:nvPicPr>
        <p:blipFill>
          <a:blip r:embed="rId3"/>
          <a:stretch>
            <a:fillRect/>
          </a:stretch>
        </p:blipFill>
        <p:spPr>
          <a:xfrm>
            <a:off x="1142640" y="839210"/>
            <a:ext cx="628652" cy="342901"/>
          </a:xfrm>
          <a:prstGeom prst="rect">
            <a:avLst/>
          </a:prstGeom>
        </p:spPr>
      </p:pic>
      <p:graphicFrame>
        <p:nvGraphicFramePr>
          <p:cNvPr id="6" name="Tabla 5">
            <a:extLst>
              <a:ext uri="{FF2B5EF4-FFF2-40B4-BE49-F238E27FC236}">
                <a16:creationId xmlns:a16="http://schemas.microsoft.com/office/drawing/2014/main" id="{C70E1F97-3932-4914-ADBA-9464CA9A4320}"/>
              </a:ext>
            </a:extLst>
          </p:cNvPr>
          <p:cNvGraphicFramePr>
            <a:graphicFrameLocks noGrp="1"/>
          </p:cNvGraphicFramePr>
          <p:nvPr>
            <p:extLst>
              <p:ext uri="{D42A27DB-BD31-4B8C-83A1-F6EECF244321}">
                <p14:modId xmlns:p14="http://schemas.microsoft.com/office/powerpoint/2010/main" val="555102598"/>
              </p:ext>
            </p:extLst>
          </p:nvPr>
        </p:nvGraphicFramePr>
        <p:xfrm>
          <a:off x="926897" y="1489516"/>
          <a:ext cx="7684156" cy="3231348"/>
        </p:xfrm>
        <a:graphic>
          <a:graphicData uri="http://schemas.openxmlformats.org/drawingml/2006/table">
            <a:tbl>
              <a:tblPr firstRow="1" firstCol="1" bandRow="1"/>
              <a:tblGrid>
                <a:gridCol w="2426722">
                  <a:extLst>
                    <a:ext uri="{9D8B030D-6E8A-4147-A177-3AD203B41FA5}">
                      <a16:colId xmlns:a16="http://schemas.microsoft.com/office/drawing/2014/main" val="4045319877"/>
                    </a:ext>
                  </a:extLst>
                </a:gridCol>
                <a:gridCol w="876239">
                  <a:extLst>
                    <a:ext uri="{9D8B030D-6E8A-4147-A177-3AD203B41FA5}">
                      <a16:colId xmlns:a16="http://schemas.microsoft.com/office/drawing/2014/main" val="2521699999"/>
                    </a:ext>
                  </a:extLst>
                </a:gridCol>
                <a:gridCol w="876239">
                  <a:extLst>
                    <a:ext uri="{9D8B030D-6E8A-4147-A177-3AD203B41FA5}">
                      <a16:colId xmlns:a16="http://schemas.microsoft.com/office/drawing/2014/main" val="3273333051"/>
                    </a:ext>
                  </a:extLst>
                </a:gridCol>
                <a:gridCol w="876239">
                  <a:extLst>
                    <a:ext uri="{9D8B030D-6E8A-4147-A177-3AD203B41FA5}">
                      <a16:colId xmlns:a16="http://schemas.microsoft.com/office/drawing/2014/main" val="3160316625"/>
                    </a:ext>
                  </a:extLst>
                </a:gridCol>
                <a:gridCol w="876239">
                  <a:extLst>
                    <a:ext uri="{9D8B030D-6E8A-4147-A177-3AD203B41FA5}">
                      <a16:colId xmlns:a16="http://schemas.microsoft.com/office/drawing/2014/main" val="2456866340"/>
                    </a:ext>
                  </a:extLst>
                </a:gridCol>
                <a:gridCol w="876239">
                  <a:extLst>
                    <a:ext uri="{9D8B030D-6E8A-4147-A177-3AD203B41FA5}">
                      <a16:colId xmlns:a16="http://schemas.microsoft.com/office/drawing/2014/main" val="3260257836"/>
                    </a:ext>
                  </a:extLst>
                </a:gridCol>
                <a:gridCol w="876239">
                  <a:extLst>
                    <a:ext uri="{9D8B030D-6E8A-4147-A177-3AD203B41FA5}">
                      <a16:colId xmlns:a16="http://schemas.microsoft.com/office/drawing/2014/main" val="1538708626"/>
                    </a:ext>
                  </a:extLst>
                </a:gridCol>
              </a:tblGrid>
              <a:tr h="238300">
                <a:tc rowSpan="2">
                  <a:txBody>
                    <a:bodyPr/>
                    <a:lstStyle/>
                    <a:p>
                      <a:pPr algn="ctr"/>
                      <a:r>
                        <a:rPr lang="es-ES" sz="1100" b="1" dirty="0">
                          <a:solidFill>
                            <a:srgbClr val="000000"/>
                          </a:solidFill>
                          <a:effectLst/>
                          <a:latin typeface="+mn-lt"/>
                          <a:ea typeface="Times New Roman" panose="02020603050405020304" pitchFamily="18" charset="0"/>
                          <a:cs typeface="Times New Roman" panose="02020603050405020304" pitchFamily="18" charset="0"/>
                        </a:rPr>
                        <a:t>Cambio en la tarifa estatal</a:t>
                      </a:r>
                      <a:endParaRPr lang="es-ES" sz="1100" dirty="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gridSpan="2">
                  <a:txBody>
                    <a:bodyPr/>
                    <a:lstStyle/>
                    <a:p>
                      <a:pPr algn="ctr"/>
                      <a:r>
                        <a:rPr lang="es-ES" sz="1100" b="1">
                          <a:solidFill>
                            <a:srgbClr val="000000"/>
                          </a:solidFill>
                          <a:effectLst/>
                          <a:latin typeface="+mn-lt"/>
                          <a:ea typeface="Times New Roman" panose="02020603050405020304" pitchFamily="18" charset="0"/>
                          <a:cs typeface="Times New Roman" panose="02020603050405020304" pitchFamily="18" charset="0"/>
                        </a:rPr>
                        <a:t>AÑO 2020</a:t>
                      </a:r>
                      <a:endParaRPr lang="es-ES" sz="11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hMerge="1">
                  <a:txBody>
                    <a:bodyPr/>
                    <a:lstStyle/>
                    <a:p>
                      <a:endParaRPr lang="es-ES"/>
                    </a:p>
                  </a:txBody>
                  <a:tcPr/>
                </a:tc>
                <a:tc gridSpan="2">
                  <a:txBody>
                    <a:bodyPr/>
                    <a:lstStyle/>
                    <a:p>
                      <a:pPr algn="ctr"/>
                      <a:r>
                        <a:rPr lang="es-ES" sz="1100" b="1">
                          <a:solidFill>
                            <a:srgbClr val="000000"/>
                          </a:solidFill>
                          <a:effectLst/>
                          <a:latin typeface="+mn-lt"/>
                          <a:ea typeface="Times New Roman" panose="02020603050405020304" pitchFamily="18" charset="0"/>
                          <a:cs typeface="Times New Roman" panose="02020603050405020304" pitchFamily="18" charset="0"/>
                        </a:rPr>
                        <a:t>AÑO 2021</a:t>
                      </a:r>
                      <a:endParaRPr lang="es-ES" sz="11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hMerge="1">
                  <a:txBody>
                    <a:bodyPr/>
                    <a:lstStyle/>
                    <a:p>
                      <a:endParaRPr lang="es-ES"/>
                    </a:p>
                  </a:txBody>
                  <a:tcPr/>
                </a:tc>
                <a:tc gridSpan="2">
                  <a:txBody>
                    <a:bodyPr/>
                    <a:lstStyle/>
                    <a:p>
                      <a:pPr algn="ctr"/>
                      <a:r>
                        <a:rPr lang="es-ES" sz="1100" b="1">
                          <a:solidFill>
                            <a:srgbClr val="000000"/>
                          </a:solidFill>
                          <a:effectLst/>
                          <a:latin typeface="+mn-lt"/>
                          <a:ea typeface="Times New Roman" panose="02020603050405020304" pitchFamily="18" charset="0"/>
                          <a:cs typeface="Times New Roman" panose="02020603050405020304" pitchFamily="18" charset="0"/>
                        </a:rPr>
                        <a:t>Diferencia</a:t>
                      </a:r>
                      <a:endParaRPr lang="es-ES" sz="11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hMerge="1">
                  <a:txBody>
                    <a:bodyPr/>
                    <a:lstStyle/>
                    <a:p>
                      <a:endParaRPr lang="es-ES"/>
                    </a:p>
                  </a:txBody>
                  <a:tcPr/>
                </a:tc>
                <a:extLst>
                  <a:ext uri="{0D108BD9-81ED-4DB2-BD59-A6C34878D82A}">
                    <a16:rowId xmlns:a16="http://schemas.microsoft.com/office/drawing/2014/main" val="403022098"/>
                  </a:ext>
                </a:extLst>
              </a:tr>
              <a:tr h="238300">
                <a:tc vMerge="1">
                  <a:txBody>
                    <a:bodyPr/>
                    <a:lstStyle/>
                    <a:p>
                      <a:endParaRPr lang="es-ES"/>
                    </a:p>
                  </a:txBody>
                  <a:tcPr/>
                </a:tc>
                <a:tc>
                  <a:txBody>
                    <a:bodyPr/>
                    <a:lstStyle/>
                    <a:p>
                      <a:pPr algn="ctr"/>
                      <a:r>
                        <a:rPr lang="es-ES" sz="1100" b="1" dirty="0">
                          <a:solidFill>
                            <a:srgbClr val="000000"/>
                          </a:solidFill>
                          <a:effectLst/>
                          <a:latin typeface="+mn-lt"/>
                          <a:ea typeface="Times New Roman" panose="02020603050405020304" pitchFamily="18" charset="0"/>
                          <a:cs typeface="Times New Roman" panose="02020603050405020304" pitchFamily="18" charset="0"/>
                        </a:rPr>
                        <a:t>400.000,00</a:t>
                      </a:r>
                      <a:endParaRPr lang="es-ES" sz="1100" dirty="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r>
                        <a:rPr lang="es-ES" sz="1100" b="1" dirty="0">
                          <a:solidFill>
                            <a:srgbClr val="000000"/>
                          </a:solidFill>
                          <a:effectLst/>
                          <a:latin typeface="+mn-lt"/>
                          <a:ea typeface="Times New Roman" panose="02020603050405020304" pitchFamily="18" charset="0"/>
                          <a:cs typeface="Times New Roman" panose="02020603050405020304" pitchFamily="18" charset="0"/>
                        </a:rPr>
                        <a:t>600.000,00</a:t>
                      </a:r>
                      <a:endParaRPr lang="es-ES" sz="1100" dirty="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r>
                        <a:rPr lang="es-ES" sz="1100" b="1" dirty="0">
                          <a:solidFill>
                            <a:srgbClr val="000000"/>
                          </a:solidFill>
                          <a:effectLst/>
                          <a:latin typeface="+mn-lt"/>
                          <a:ea typeface="Times New Roman" panose="02020603050405020304" pitchFamily="18" charset="0"/>
                          <a:cs typeface="Times New Roman" panose="02020603050405020304" pitchFamily="18" charset="0"/>
                        </a:rPr>
                        <a:t>400.000,00</a:t>
                      </a:r>
                      <a:endParaRPr lang="es-ES" sz="1100" dirty="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r>
                        <a:rPr lang="es-ES" sz="1100" b="1" dirty="0">
                          <a:solidFill>
                            <a:srgbClr val="000000"/>
                          </a:solidFill>
                          <a:effectLst/>
                          <a:latin typeface="+mn-lt"/>
                          <a:ea typeface="Times New Roman" panose="02020603050405020304" pitchFamily="18" charset="0"/>
                          <a:cs typeface="Times New Roman" panose="02020603050405020304" pitchFamily="18" charset="0"/>
                        </a:rPr>
                        <a:t>600.000,00</a:t>
                      </a:r>
                      <a:endParaRPr lang="es-ES" sz="1100" dirty="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r>
                        <a:rPr lang="es-ES" sz="1100" b="1" dirty="0">
                          <a:solidFill>
                            <a:srgbClr val="000000"/>
                          </a:solidFill>
                          <a:effectLst/>
                          <a:latin typeface="+mn-lt"/>
                          <a:ea typeface="Times New Roman" panose="02020603050405020304" pitchFamily="18" charset="0"/>
                          <a:cs typeface="Times New Roman" panose="02020603050405020304" pitchFamily="18" charset="0"/>
                        </a:rPr>
                        <a:t>400.000,00</a:t>
                      </a:r>
                      <a:endParaRPr lang="es-ES" sz="1100" dirty="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r>
                        <a:rPr lang="es-ES" sz="1100" b="1" dirty="0">
                          <a:solidFill>
                            <a:srgbClr val="000000"/>
                          </a:solidFill>
                          <a:effectLst/>
                          <a:latin typeface="+mn-lt"/>
                          <a:ea typeface="Times New Roman" panose="02020603050405020304" pitchFamily="18" charset="0"/>
                          <a:cs typeface="Times New Roman" panose="02020603050405020304" pitchFamily="18" charset="0"/>
                        </a:rPr>
                        <a:t>600.000,00</a:t>
                      </a:r>
                      <a:endParaRPr lang="es-ES" sz="1100" dirty="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935443066"/>
                  </a:ext>
                </a:extLst>
              </a:tr>
              <a:tr h="228768">
                <a:tc>
                  <a:txBody>
                    <a:bodyPr/>
                    <a:lstStyle/>
                    <a:p>
                      <a:r>
                        <a:rPr lang="es-ES" sz="1100" b="1" dirty="0">
                          <a:solidFill>
                            <a:srgbClr val="000000"/>
                          </a:solidFill>
                          <a:effectLst/>
                          <a:latin typeface="+mn-lt"/>
                          <a:ea typeface="Times New Roman" panose="02020603050405020304" pitchFamily="18" charset="0"/>
                          <a:cs typeface="Times New Roman" panose="02020603050405020304" pitchFamily="18" charset="0"/>
                        </a:rPr>
                        <a:t>ARAGÓN</a:t>
                      </a:r>
                      <a:endParaRPr lang="es-ES" sz="1100" dirty="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r>
                        <a:rPr lang="es-ES" sz="1100">
                          <a:solidFill>
                            <a:srgbClr val="000000"/>
                          </a:solidFill>
                          <a:effectLst/>
                          <a:latin typeface="+mn-lt"/>
                          <a:ea typeface="Times New Roman" panose="02020603050405020304" pitchFamily="18" charset="0"/>
                          <a:cs typeface="Times New Roman" panose="02020603050405020304" pitchFamily="18" charset="0"/>
                        </a:rPr>
                        <a:t>174.938,08</a:t>
                      </a:r>
                      <a:endParaRPr lang="es-ES" sz="11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a:r>
                        <a:rPr lang="es-ES" sz="1100">
                          <a:solidFill>
                            <a:srgbClr val="000000"/>
                          </a:solidFill>
                          <a:effectLst/>
                          <a:latin typeface="+mn-lt"/>
                          <a:ea typeface="Times New Roman" panose="02020603050405020304" pitchFamily="18" charset="0"/>
                          <a:cs typeface="Times New Roman" panose="02020603050405020304" pitchFamily="18" charset="0"/>
                        </a:rPr>
                        <a:t>269.938,08</a:t>
                      </a:r>
                      <a:endParaRPr lang="es-ES" sz="11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a:r>
                        <a:rPr lang="es-ES" sz="1100">
                          <a:solidFill>
                            <a:srgbClr val="000000"/>
                          </a:solidFill>
                          <a:effectLst/>
                          <a:latin typeface="+mn-lt"/>
                          <a:ea typeface="Times New Roman" panose="02020603050405020304" pitchFamily="18" charset="0"/>
                          <a:cs typeface="Times New Roman" panose="02020603050405020304" pitchFamily="18" charset="0"/>
                        </a:rPr>
                        <a:t>176.836,05</a:t>
                      </a:r>
                      <a:endParaRPr lang="es-ES" sz="11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a:r>
                        <a:rPr lang="es-ES" sz="1100">
                          <a:solidFill>
                            <a:srgbClr val="000000"/>
                          </a:solidFill>
                          <a:effectLst/>
                          <a:latin typeface="+mn-lt"/>
                          <a:ea typeface="Times New Roman" panose="02020603050405020304" pitchFamily="18" charset="0"/>
                          <a:cs typeface="Times New Roman" panose="02020603050405020304" pitchFamily="18" charset="0"/>
                        </a:rPr>
                        <a:t>275.836,05</a:t>
                      </a:r>
                      <a:endParaRPr lang="es-ES" sz="11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a:r>
                        <a:rPr lang="es-ES" sz="1100" b="1" dirty="0">
                          <a:solidFill>
                            <a:srgbClr val="FF0000"/>
                          </a:solidFill>
                          <a:effectLst/>
                          <a:latin typeface="+mn-lt"/>
                          <a:ea typeface="Times New Roman" panose="02020603050405020304" pitchFamily="18" charset="0"/>
                          <a:cs typeface="Times New Roman" panose="02020603050405020304" pitchFamily="18" charset="0"/>
                        </a:rPr>
                        <a:t>1.897,97</a:t>
                      </a:r>
                      <a:endParaRPr lang="es-ES" sz="1100" b="1" dirty="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2">
                        <a:lumMod val="20000"/>
                        <a:lumOff val="80000"/>
                      </a:schemeClr>
                    </a:solidFill>
                  </a:tcPr>
                </a:tc>
                <a:tc>
                  <a:txBody>
                    <a:bodyPr/>
                    <a:lstStyle/>
                    <a:p>
                      <a:pPr algn="ctr"/>
                      <a:r>
                        <a:rPr lang="es-ES" sz="1100" b="1">
                          <a:solidFill>
                            <a:srgbClr val="FF0000"/>
                          </a:solidFill>
                          <a:effectLst/>
                          <a:latin typeface="+mn-lt"/>
                          <a:ea typeface="Times New Roman" panose="02020603050405020304" pitchFamily="18" charset="0"/>
                          <a:cs typeface="Times New Roman" panose="02020603050405020304" pitchFamily="18" charset="0"/>
                        </a:rPr>
                        <a:t>5.897,97</a:t>
                      </a:r>
                      <a:endParaRPr lang="es-ES" sz="1100" b="1">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590010091"/>
                  </a:ext>
                </a:extLst>
              </a:tr>
              <a:tr h="228768">
                <a:tc>
                  <a:txBody>
                    <a:bodyPr/>
                    <a:lstStyle/>
                    <a:p>
                      <a:r>
                        <a:rPr lang="es-ES" sz="1100" b="1" dirty="0">
                          <a:solidFill>
                            <a:srgbClr val="000000"/>
                          </a:solidFill>
                          <a:effectLst/>
                          <a:latin typeface="+mn-lt"/>
                          <a:ea typeface="Times New Roman" panose="02020603050405020304" pitchFamily="18" charset="0"/>
                          <a:cs typeface="Times New Roman" panose="02020603050405020304" pitchFamily="18" charset="0"/>
                        </a:rPr>
                        <a:t>PRINCIPADO DE ASTURIAS</a:t>
                      </a:r>
                      <a:endParaRPr lang="es-ES" sz="1100" dirty="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r>
                        <a:rPr lang="es-ES" sz="1100">
                          <a:solidFill>
                            <a:srgbClr val="000000"/>
                          </a:solidFill>
                          <a:effectLst/>
                          <a:latin typeface="+mn-lt"/>
                          <a:ea typeface="Times New Roman" panose="02020603050405020304" pitchFamily="18" charset="0"/>
                          <a:cs typeface="Times New Roman" panose="02020603050405020304" pitchFamily="18" charset="0"/>
                        </a:rPr>
                        <a:t>176.404,14</a:t>
                      </a:r>
                      <a:endParaRPr lang="es-ES" sz="11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a:r>
                        <a:rPr lang="es-ES" sz="1100">
                          <a:solidFill>
                            <a:srgbClr val="000000"/>
                          </a:solidFill>
                          <a:effectLst/>
                          <a:latin typeface="+mn-lt"/>
                          <a:ea typeface="Times New Roman" panose="02020603050405020304" pitchFamily="18" charset="0"/>
                          <a:cs typeface="Times New Roman" panose="02020603050405020304" pitchFamily="18" charset="0"/>
                        </a:rPr>
                        <a:t>272.404,14</a:t>
                      </a:r>
                      <a:endParaRPr lang="es-ES" sz="11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a:r>
                        <a:rPr lang="es-ES" sz="1100">
                          <a:solidFill>
                            <a:srgbClr val="000000"/>
                          </a:solidFill>
                          <a:effectLst/>
                          <a:latin typeface="+mn-lt"/>
                          <a:ea typeface="Times New Roman" panose="02020603050405020304" pitchFamily="18" charset="0"/>
                          <a:cs typeface="Times New Roman" panose="02020603050405020304" pitchFamily="18" charset="0"/>
                        </a:rPr>
                        <a:t>178.302,11</a:t>
                      </a:r>
                      <a:endParaRPr lang="es-ES" sz="11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a:r>
                        <a:rPr lang="es-ES" sz="1100">
                          <a:solidFill>
                            <a:srgbClr val="000000"/>
                          </a:solidFill>
                          <a:effectLst/>
                          <a:latin typeface="+mn-lt"/>
                          <a:ea typeface="Times New Roman" panose="02020603050405020304" pitchFamily="18" charset="0"/>
                          <a:cs typeface="Times New Roman" panose="02020603050405020304" pitchFamily="18" charset="0"/>
                        </a:rPr>
                        <a:t>278.302,11</a:t>
                      </a:r>
                      <a:endParaRPr lang="es-ES" sz="11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a:r>
                        <a:rPr lang="es-ES" sz="1100" b="1" dirty="0">
                          <a:solidFill>
                            <a:srgbClr val="FF0000"/>
                          </a:solidFill>
                          <a:effectLst/>
                          <a:latin typeface="+mn-lt"/>
                          <a:ea typeface="Times New Roman" panose="02020603050405020304" pitchFamily="18" charset="0"/>
                          <a:cs typeface="Times New Roman" panose="02020603050405020304" pitchFamily="18" charset="0"/>
                        </a:rPr>
                        <a:t>1.897,97</a:t>
                      </a:r>
                      <a:endParaRPr lang="es-ES" sz="1100" b="1" dirty="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2">
                        <a:lumMod val="20000"/>
                        <a:lumOff val="80000"/>
                      </a:schemeClr>
                    </a:solidFill>
                  </a:tcPr>
                </a:tc>
                <a:tc>
                  <a:txBody>
                    <a:bodyPr/>
                    <a:lstStyle/>
                    <a:p>
                      <a:pPr algn="ctr"/>
                      <a:r>
                        <a:rPr lang="es-ES" sz="1100" b="1">
                          <a:solidFill>
                            <a:srgbClr val="FF0000"/>
                          </a:solidFill>
                          <a:effectLst/>
                          <a:latin typeface="+mn-lt"/>
                          <a:ea typeface="Times New Roman" panose="02020603050405020304" pitchFamily="18" charset="0"/>
                          <a:cs typeface="Times New Roman" panose="02020603050405020304" pitchFamily="18" charset="0"/>
                        </a:rPr>
                        <a:t>5.897,97</a:t>
                      </a:r>
                      <a:endParaRPr lang="es-ES" sz="1100" b="1">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4076497628"/>
                  </a:ext>
                </a:extLst>
              </a:tr>
              <a:tr h="228768">
                <a:tc>
                  <a:txBody>
                    <a:bodyPr/>
                    <a:lstStyle/>
                    <a:p>
                      <a:r>
                        <a:rPr lang="es-ES" sz="1100" b="1" dirty="0">
                          <a:solidFill>
                            <a:srgbClr val="000000"/>
                          </a:solidFill>
                          <a:effectLst/>
                          <a:latin typeface="+mn-lt"/>
                          <a:ea typeface="Times New Roman" panose="02020603050405020304" pitchFamily="18" charset="0"/>
                          <a:cs typeface="Times New Roman" panose="02020603050405020304" pitchFamily="18" charset="0"/>
                        </a:rPr>
                        <a:t>ILLES BALEARS</a:t>
                      </a:r>
                      <a:endParaRPr lang="es-ES" sz="1100" dirty="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r>
                        <a:rPr lang="es-ES" sz="1100">
                          <a:solidFill>
                            <a:srgbClr val="000000"/>
                          </a:solidFill>
                          <a:effectLst/>
                          <a:latin typeface="+mn-lt"/>
                          <a:ea typeface="Times New Roman" panose="02020603050405020304" pitchFamily="18" charset="0"/>
                          <a:cs typeface="Times New Roman" panose="02020603050405020304" pitchFamily="18" charset="0"/>
                        </a:rPr>
                        <a:t>173.813,08</a:t>
                      </a:r>
                      <a:endParaRPr lang="es-ES" sz="11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a:r>
                        <a:rPr lang="es-ES" sz="1100">
                          <a:solidFill>
                            <a:srgbClr val="000000"/>
                          </a:solidFill>
                          <a:effectLst/>
                          <a:latin typeface="+mn-lt"/>
                          <a:ea typeface="Times New Roman" panose="02020603050405020304" pitchFamily="18" charset="0"/>
                          <a:cs typeface="Times New Roman" panose="02020603050405020304" pitchFamily="18" charset="0"/>
                        </a:rPr>
                        <a:t>268.813,08</a:t>
                      </a:r>
                      <a:endParaRPr lang="es-ES" sz="11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a:r>
                        <a:rPr lang="es-ES" sz="1100">
                          <a:solidFill>
                            <a:srgbClr val="000000"/>
                          </a:solidFill>
                          <a:effectLst/>
                          <a:latin typeface="+mn-lt"/>
                          <a:ea typeface="Times New Roman" panose="02020603050405020304" pitchFamily="18" charset="0"/>
                          <a:cs typeface="Times New Roman" panose="02020603050405020304" pitchFamily="18" charset="0"/>
                        </a:rPr>
                        <a:t>175.711,05</a:t>
                      </a:r>
                      <a:endParaRPr lang="es-ES" sz="11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a:r>
                        <a:rPr lang="es-ES" sz="1100">
                          <a:solidFill>
                            <a:srgbClr val="000000"/>
                          </a:solidFill>
                          <a:effectLst/>
                          <a:latin typeface="+mn-lt"/>
                          <a:ea typeface="Times New Roman" panose="02020603050405020304" pitchFamily="18" charset="0"/>
                          <a:cs typeface="Times New Roman" panose="02020603050405020304" pitchFamily="18" charset="0"/>
                        </a:rPr>
                        <a:t>274.711,05</a:t>
                      </a:r>
                      <a:endParaRPr lang="es-ES" sz="11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a:r>
                        <a:rPr lang="es-ES" sz="1100" b="1" dirty="0">
                          <a:solidFill>
                            <a:srgbClr val="FF0000"/>
                          </a:solidFill>
                          <a:effectLst/>
                          <a:latin typeface="+mn-lt"/>
                          <a:ea typeface="Times New Roman" panose="02020603050405020304" pitchFamily="18" charset="0"/>
                          <a:cs typeface="Times New Roman" panose="02020603050405020304" pitchFamily="18" charset="0"/>
                        </a:rPr>
                        <a:t>1.897,97</a:t>
                      </a:r>
                      <a:endParaRPr lang="es-ES" sz="1100" b="1" dirty="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2">
                        <a:lumMod val="20000"/>
                        <a:lumOff val="80000"/>
                      </a:schemeClr>
                    </a:solidFill>
                  </a:tcPr>
                </a:tc>
                <a:tc>
                  <a:txBody>
                    <a:bodyPr/>
                    <a:lstStyle/>
                    <a:p>
                      <a:pPr algn="ctr"/>
                      <a:r>
                        <a:rPr lang="es-ES" sz="1100" b="1">
                          <a:solidFill>
                            <a:srgbClr val="FF0000"/>
                          </a:solidFill>
                          <a:effectLst/>
                          <a:latin typeface="+mn-lt"/>
                          <a:ea typeface="Times New Roman" panose="02020603050405020304" pitchFamily="18" charset="0"/>
                          <a:cs typeface="Times New Roman" panose="02020603050405020304" pitchFamily="18" charset="0"/>
                        </a:rPr>
                        <a:t>5.897,97</a:t>
                      </a:r>
                      <a:endParaRPr lang="es-ES" sz="1100" b="1">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199871291"/>
                  </a:ext>
                </a:extLst>
              </a:tr>
              <a:tr h="228768">
                <a:tc>
                  <a:txBody>
                    <a:bodyPr/>
                    <a:lstStyle/>
                    <a:p>
                      <a:r>
                        <a:rPr lang="es-ES" sz="1100" b="1" dirty="0">
                          <a:solidFill>
                            <a:srgbClr val="000000"/>
                          </a:solidFill>
                          <a:effectLst/>
                          <a:latin typeface="+mn-lt"/>
                          <a:ea typeface="Times New Roman" panose="02020603050405020304" pitchFamily="18" charset="0"/>
                          <a:cs typeface="Times New Roman" panose="02020603050405020304" pitchFamily="18" charset="0"/>
                        </a:rPr>
                        <a:t>ISLAS CANARIAS</a:t>
                      </a:r>
                      <a:endParaRPr lang="es-ES" sz="1100" dirty="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r>
                        <a:rPr lang="es-ES" sz="1100">
                          <a:solidFill>
                            <a:srgbClr val="000000"/>
                          </a:solidFill>
                          <a:effectLst/>
                          <a:latin typeface="+mn-lt"/>
                          <a:ea typeface="Times New Roman" panose="02020603050405020304" pitchFamily="18" charset="0"/>
                          <a:cs typeface="Times New Roman" panose="02020603050405020304" pitchFamily="18" charset="0"/>
                        </a:rPr>
                        <a:t>178.490,20</a:t>
                      </a:r>
                      <a:endParaRPr lang="es-ES" sz="11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a:r>
                        <a:rPr lang="es-ES" sz="1100">
                          <a:solidFill>
                            <a:srgbClr val="000000"/>
                          </a:solidFill>
                          <a:effectLst/>
                          <a:latin typeface="+mn-lt"/>
                          <a:ea typeface="Times New Roman" panose="02020603050405020304" pitchFamily="18" charset="0"/>
                          <a:cs typeface="Times New Roman" panose="02020603050405020304" pitchFamily="18" charset="0"/>
                        </a:rPr>
                        <a:t>275.490,20</a:t>
                      </a:r>
                      <a:endParaRPr lang="es-ES" sz="11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a:r>
                        <a:rPr lang="es-ES" sz="1100">
                          <a:solidFill>
                            <a:srgbClr val="000000"/>
                          </a:solidFill>
                          <a:effectLst/>
                          <a:latin typeface="+mn-lt"/>
                          <a:ea typeface="Times New Roman" panose="02020603050405020304" pitchFamily="18" charset="0"/>
                          <a:cs typeface="Times New Roman" panose="02020603050405020304" pitchFamily="18" charset="0"/>
                        </a:rPr>
                        <a:t>180.388,17</a:t>
                      </a:r>
                      <a:endParaRPr lang="es-ES" sz="11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a:r>
                        <a:rPr lang="es-ES" sz="1100">
                          <a:solidFill>
                            <a:srgbClr val="000000"/>
                          </a:solidFill>
                          <a:effectLst/>
                          <a:latin typeface="+mn-lt"/>
                          <a:ea typeface="Times New Roman" panose="02020603050405020304" pitchFamily="18" charset="0"/>
                          <a:cs typeface="Times New Roman" panose="02020603050405020304" pitchFamily="18" charset="0"/>
                        </a:rPr>
                        <a:t>281.388,17</a:t>
                      </a:r>
                      <a:endParaRPr lang="es-ES" sz="11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a:r>
                        <a:rPr lang="es-ES" sz="1100" b="1" dirty="0">
                          <a:solidFill>
                            <a:srgbClr val="FF0000"/>
                          </a:solidFill>
                          <a:effectLst/>
                          <a:latin typeface="+mn-lt"/>
                          <a:ea typeface="Times New Roman" panose="02020603050405020304" pitchFamily="18" charset="0"/>
                          <a:cs typeface="Times New Roman" panose="02020603050405020304" pitchFamily="18" charset="0"/>
                        </a:rPr>
                        <a:t>1.897,97</a:t>
                      </a:r>
                      <a:endParaRPr lang="es-ES" sz="1100" b="1" dirty="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2">
                        <a:lumMod val="20000"/>
                        <a:lumOff val="80000"/>
                      </a:schemeClr>
                    </a:solidFill>
                  </a:tcPr>
                </a:tc>
                <a:tc>
                  <a:txBody>
                    <a:bodyPr/>
                    <a:lstStyle/>
                    <a:p>
                      <a:pPr algn="ctr"/>
                      <a:r>
                        <a:rPr lang="es-ES" sz="1100" b="1">
                          <a:solidFill>
                            <a:srgbClr val="FF0000"/>
                          </a:solidFill>
                          <a:effectLst/>
                          <a:latin typeface="+mn-lt"/>
                          <a:ea typeface="Times New Roman" panose="02020603050405020304" pitchFamily="18" charset="0"/>
                          <a:cs typeface="Times New Roman" panose="02020603050405020304" pitchFamily="18" charset="0"/>
                        </a:rPr>
                        <a:t>5.897,97</a:t>
                      </a:r>
                      <a:endParaRPr lang="es-ES" sz="1100" b="1">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884432678"/>
                  </a:ext>
                </a:extLst>
              </a:tr>
              <a:tr h="228768">
                <a:tc>
                  <a:txBody>
                    <a:bodyPr/>
                    <a:lstStyle/>
                    <a:p>
                      <a:r>
                        <a:rPr lang="es-ES" sz="1100" b="1" dirty="0">
                          <a:solidFill>
                            <a:srgbClr val="000000"/>
                          </a:solidFill>
                          <a:effectLst/>
                          <a:latin typeface="+mn-lt"/>
                          <a:ea typeface="Times New Roman" panose="02020603050405020304" pitchFamily="18" charset="0"/>
                          <a:cs typeface="Times New Roman" panose="02020603050405020304" pitchFamily="18" charset="0"/>
                        </a:rPr>
                        <a:t>CANTABRIA</a:t>
                      </a:r>
                      <a:endParaRPr lang="es-ES" sz="1100" dirty="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r>
                        <a:rPr lang="es-ES" sz="1100">
                          <a:solidFill>
                            <a:srgbClr val="000000"/>
                          </a:solidFill>
                          <a:effectLst/>
                          <a:latin typeface="+mn-lt"/>
                          <a:ea typeface="Times New Roman" panose="02020603050405020304" pitchFamily="18" charset="0"/>
                          <a:cs typeface="Times New Roman" panose="02020603050405020304" pitchFamily="18" charset="0"/>
                        </a:rPr>
                        <a:t>177.480,32</a:t>
                      </a:r>
                      <a:endParaRPr lang="es-ES" sz="11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a:r>
                        <a:rPr lang="es-ES" sz="1100">
                          <a:solidFill>
                            <a:srgbClr val="000000"/>
                          </a:solidFill>
                          <a:effectLst/>
                          <a:latin typeface="+mn-lt"/>
                          <a:ea typeface="Times New Roman" panose="02020603050405020304" pitchFamily="18" charset="0"/>
                          <a:cs typeface="Times New Roman" panose="02020603050405020304" pitchFamily="18" charset="0"/>
                        </a:rPr>
                        <a:t>273.480,32</a:t>
                      </a:r>
                      <a:endParaRPr lang="es-ES" sz="11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a:r>
                        <a:rPr lang="es-ES" sz="1100">
                          <a:solidFill>
                            <a:srgbClr val="000000"/>
                          </a:solidFill>
                          <a:effectLst/>
                          <a:latin typeface="+mn-lt"/>
                          <a:ea typeface="Times New Roman" panose="02020603050405020304" pitchFamily="18" charset="0"/>
                          <a:cs typeface="Times New Roman" panose="02020603050405020304" pitchFamily="18" charset="0"/>
                        </a:rPr>
                        <a:t>179.378,29</a:t>
                      </a:r>
                      <a:endParaRPr lang="es-ES" sz="11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a:r>
                        <a:rPr lang="es-ES" sz="1100">
                          <a:solidFill>
                            <a:srgbClr val="000000"/>
                          </a:solidFill>
                          <a:effectLst/>
                          <a:latin typeface="+mn-lt"/>
                          <a:ea typeface="Times New Roman" panose="02020603050405020304" pitchFamily="18" charset="0"/>
                          <a:cs typeface="Times New Roman" panose="02020603050405020304" pitchFamily="18" charset="0"/>
                        </a:rPr>
                        <a:t>279.378,29</a:t>
                      </a:r>
                      <a:endParaRPr lang="es-ES" sz="11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a:r>
                        <a:rPr lang="es-ES" sz="1100" b="1" dirty="0">
                          <a:solidFill>
                            <a:srgbClr val="FF0000"/>
                          </a:solidFill>
                          <a:effectLst/>
                          <a:latin typeface="+mn-lt"/>
                          <a:ea typeface="Times New Roman" panose="02020603050405020304" pitchFamily="18" charset="0"/>
                          <a:cs typeface="Times New Roman" panose="02020603050405020304" pitchFamily="18" charset="0"/>
                        </a:rPr>
                        <a:t>1.897,97</a:t>
                      </a:r>
                      <a:endParaRPr lang="es-ES" sz="1100" b="1" dirty="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2">
                        <a:lumMod val="20000"/>
                        <a:lumOff val="80000"/>
                      </a:schemeClr>
                    </a:solidFill>
                  </a:tcPr>
                </a:tc>
                <a:tc>
                  <a:txBody>
                    <a:bodyPr/>
                    <a:lstStyle/>
                    <a:p>
                      <a:pPr algn="ctr"/>
                      <a:r>
                        <a:rPr lang="es-ES" sz="1100" b="1" dirty="0">
                          <a:solidFill>
                            <a:srgbClr val="FF0000"/>
                          </a:solidFill>
                          <a:effectLst/>
                          <a:latin typeface="+mn-lt"/>
                          <a:ea typeface="Times New Roman" panose="02020603050405020304" pitchFamily="18" charset="0"/>
                          <a:cs typeface="Times New Roman" panose="02020603050405020304" pitchFamily="18" charset="0"/>
                        </a:rPr>
                        <a:t>5.897,97</a:t>
                      </a:r>
                      <a:endParaRPr lang="es-ES" sz="1100" b="1" dirty="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218136347"/>
                  </a:ext>
                </a:extLst>
              </a:tr>
              <a:tr h="228768">
                <a:tc>
                  <a:txBody>
                    <a:bodyPr/>
                    <a:lstStyle/>
                    <a:p>
                      <a:r>
                        <a:rPr lang="es-ES" sz="1100" b="1" dirty="0">
                          <a:solidFill>
                            <a:srgbClr val="000000"/>
                          </a:solidFill>
                          <a:effectLst/>
                          <a:latin typeface="+mn-lt"/>
                          <a:ea typeface="Times New Roman" panose="02020603050405020304" pitchFamily="18" charset="0"/>
                          <a:cs typeface="Times New Roman" panose="02020603050405020304" pitchFamily="18" charset="0"/>
                        </a:rPr>
                        <a:t>CASTILLA Y LEÓN</a:t>
                      </a:r>
                      <a:endParaRPr lang="es-ES" sz="1100" dirty="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r>
                        <a:rPr lang="es-ES" sz="1100">
                          <a:solidFill>
                            <a:srgbClr val="000000"/>
                          </a:solidFill>
                          <a:effectLst/>
                          <a:latin typeface="+mn-lt"/>
                          <a:ea typeface="Times New Roman" panose="02020603050405020304" pitchFamily="18" charset="0"/>
                          <a:cs typeface="Times New Roman" panose="02020603050405020304" pitchFamily="18" charset="0"/>
                        </a:rPr>
                        <a:t>164.250,16</a:t>
                      </a:r>
                      <a:endParaRPr lang="es-ES" sz="11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a:r>
                        <a:rPr lang="es-ES" sz="1100">
                          <a:solidFill>
                            <a:srgbClr val="000000"/>
                          </a:solidFill>
                          <a:effectLst/>
                          <a:latin typeface="+mn-lt"/>
                          <a:ea typeface="Times New Roman" panose="02020603050405020304" pitchFamily="18" charset="0"/>
                          <a:cs typeface="Times New Roman" panose="02020603050405020304" pitchFamily="18" charset="0"/>
                        </a:rPr>
                        <a:t>252.250,16</a:t>
                      </a:r>
                      <a:endParaRPr lang="es-ES" sz="11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a:r>
                        <a:rPr lang="es-ES" sz="1100">
                          <a:solidFill>
                            <a:srgbClr val="000000"/>
                          </a:solidFill>
                          <a:effectLst/>
                          <a:latin typeface="+mn-lt"/>
                          <a:ea typeface="Times New Roman" panose="02020603050405020304" pitchFamily="18" charset="0"/>
                          <a:cs typeface="Times New Roman" panose="02020603050405020304" pitchFamily="18" charset="0"/>
                        </a:rPr>
                        <a:t>166.148,13</a:t>
                      </a:r>
                      <a:endParaRPr lang="es-ES" sz="11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a:r>
                        <a:rPr lang="es-ES" sz="1100" dirty="0">
                          <a:solidFill>
                            <a:srgbClr val="000000"/>
                          </a:solidFill>
                          <a:effectLst/>
                          <a:latin typeface="+mn-lt"/>
                          <a:ea typeface="Times New Roman" panose="02020603050405020304" pitchFamily="18" charset="0"/>
                          <a:cs typeface="Times New Roman" panose="02020603050405020304" pitchFamily="18" charset="0"/>
                        </a:rPr>
                        <a:t>258.148,13</a:t>
                      </a:r>
                      <a:endParaRPr lang="es-ES" sz="1100" dirty="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a:r>
                        <a:rPr lang="es-ES" sz="1100" b="1" dirty="0">
                          <a:solidFill>
                            <a:srgbClr val="FF0000"/>
                          </a:solidFill>
                          <a:effectLst/>
                          <a:latin typeface="+mn-lt"/>
                          <a:ea typeface="Times New Roman" panose="02020603050405020304" pitchFamily="18" charset="0"/>
                          <a:cs typeface="Times New Roman" panose="02020603050405020304" pitchFamily="18" charset="0"/>
                        </a:rPr>
                        <a:t>1.897,97</a:t>
                      </a:r>
                      <a:endParaRPr lang="es-ES" sz="1100" b="1" dirty="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2">
                        <a:lumMod val="20000"/>
                        <a:lumOff val="80000"/>
                      </a:schemeClr>
                    </a:solidFill>
                  </a:tcPr>
                </a:tc>
                <a:tc>
                  <a:txBody>
                    <a:bodyPr/>
                    <a:lstStyle/>
                    <a:p>
                      <a:pPr algn="ctr"/>
                      <a:r>
                        <a:rPr lang="es-ES" sz="1100" b="1" dirty="0">
                          <a:solidFill>
                            <a:srgbClr val="FF0000"/>
                          </a:solidFill>
                          <a:effectLst/>
                          <a:latin typeface="+mn-lt"/>
                          <a:ea typeface="Times New Roman" panose="02020603050405020304" pitchFamily="18" charset="0"/>
                          <a:cs typeface="Times New Roman" panose="02020603050405020304" pitchFamily="18" charset="0"/>
                        </a:rPr>
                        <a:t>5.897,97</a:t>
                      </a:r>
                      <a:endParaRPr lang="es-ES" sz="1100" b="1" dirty="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4291596398"/>
                  </a:ext>
                </a:extLst>
              </a:tr>
              <a:tr h="228768">
                <a:tc>
                  <a:txBody>
                    <a:bodyPr/>
                    <a:lstStyle/>
                    <a:p>
                      <a:r>
                        <a:rPr lang="es-ES" sz="1100" b="1" dirty="0">
                          <a:solidFill>
                            <a:srgbClr val="000000"/>
                          </a:solidFill>
                          <a:effectLst/>
                          <a:latin typeface="+mn-lt"/>
                          <a:ea typeface="Times New Roman" panose="02020603050405020304" pitchFamily="18" charset="0"/>
                          <a:cs typeface="Times New Roman" panose="02020603050405020304" pitchFamily="18" charset="0"/>
                        </a:rPr>
                        <a:t>CASTILLA- LA MANCHA</a:t>
                      </a:r>
                      <a:endParaRPr lang="es-ES" sz="1100" dirty="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r>
                        <a:rPr lang="es-ES" sz="1100">
                          <a:solidFill>
                            <a:srgbClr val="000000"/>
                          </a:solidFill>
                          <a:effectLst/>
                          <a:latin typeface="+mn-lt"/>
                          <a:ea typeface="Times New Roman" panose="02020603050405020304" pitchFamily="18" charset="0"/>
                          <a:cs typeface="Times New Roman" panose="02020603050405020304" pitchFamily="18" charset="0"/>
                        </a:rPr>
                        <a:t>167.551,36</a:t>
                      </a:r>
                      <a:endParaRPr lang="es-ES" sz="11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a:r>
                        <a:rPr lang="es-ES" sz="1100">
                          <a:solidFill>
                            <a:srgbClr val="000000"/>
                          </a:solidFill>
                          <a:effectLst/>
                          <a:latin typeface="+mn-lt"/>
                          <a:ea typeface="Times New Roman" panose="02020603050405020304" pitchFamily="18" charset="0"/>
                          <a:cs typeface="Times New Roman" panose="02020603050405020304" pitchFamily="18" charset="0"/>
                        </a:rPr>
                        <a:t>257.551,36</a:t>
                      </a:r>
                      <a:endParaRPr lang="es-ES" sz="11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a:r>
                        <a:rPr lang="es-ES" sz="1100">
                          <a:solidFill>
                            <a:srgbClr val="000000"/>
                          </a:solidFill>
                          <a:effectLst/>
                          <a:latin typeface="+mn-lt"/>
                          <a:ea typeface="Times New Roman" panose="02020603050405020304" pitchFamily="18" charset="0"/>
                          <a:cs typeface="Times New Roman" panose="02020603050405020304" pitchFamily="18" charset="0"/>
                        </a:rPr>
                        <a:t>169.449,33</a:t>
                      </a:r>
                      <a:endParaRPr lang="es-ES" sz="11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a:r>
                        <a:rPr lang="es-ES" sz="1100">
                          <a:solidFill>
                            <a:srgbClr val="000000"/>
                          </a:solidFill>
                          <a:effectLst/>
                          <a:latin typeface="+mn-lt"/>
                          <a:ea typeface="Times New Roman" panose="02020603050405020304" pitchFamily="18" charset="0"/>
                          <a:cs typeface="Times New Roman" panose="02020603050405020304" pitchFamily="18" charset="0"/>
                        </a:rPr>
                        <a:t>263.449,33</a:t>
                      </a:r>
                      <a:endParaRPr lang="es-ES" sz="11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a:r>
                        <a:rPr lang="es-ES" sz="1100" b="1" dirty="0">
                          <a:solidFill>
                            <a:srgbClr val="FF0000"/>
                          </a:solidFill>
                          <a:effectLst/>
                          <a:latin typeface="+mn-lt"/>
                          <a:ea typeface="Times New Roman" panose="02020603050405020304" pitchFamily="18" charset="0"/>
                          <a:cs typeface="Times New Roman" panose="02020603050405020304" pitchFamily="18" charset="0"/>
                        </a:rPr>
                        <a:t>1.897,97</a:t>
                      </a:r>
                      <a:endParaRPr lang="es-ES" sz="1100" b="1" dirty="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2">
                        <a:lumMod val="20000"/>
                        <a:lumOff val="80000"/>
                      </a:schemeClr>
                    </a:solidFill>
                  </a:tcPr>
                </a:tc>
                <a:tc>
                  <a:txBody>
                    <a:bodyPr/>
                    <a:lstStyle/>
                    <a:p>
                      <a:pPr algn="ctr"/>
                      <a:r>
                        <a:rPr lang="es-ES" sz="1100" b="1" dirty="0">
                          <a:solidFill>
                            <a:srgbClr val="FF0000"/>
                          </a:solidFill>
                          <a:effectLst/>
                          <a:latin typeface="+mn-lt"/>
                          <a:ea typeface="Times New Roman" panose="02020603050405020304" pitchFamily="18" charset="0"/>
                          <a:cs typeface="Times New Roman" panose="02020603050405020304" pitchFamily="18" charset="0"/>
                        </a:rPr>
                        <a:t>5.897,97</a:t>
                      </a:r>
                      <a:endParaRPr lang="es-ES" sz="1100" b="1" dirty="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521453270"/>
                  </a:ext>
                </a:extLst>
              </a:tr>
              <a:tr h="228768">
                <a:tc>
                  <a:txBody>
                    <a:bodyPr/>
                    <a:lstStyle/>
                    <a:p>
                      <a:r>
                        <a:rPr lang="es-ES" sz="1100" b="1" dirty="0">
                          <a:solidFill>
                            <a:srgbClr val="000000"/>
                          </a:solidFill>
                          <a:effectLst/>
                          <a:latin typeface="+mn-lt"/>
                          <a:ea typeface="Times New Roman" panose="02020603050405020304" pitchFamily="18" charset="0"/>
                          <a:cs typeface="Times New Roman" panose="02020603050405020304" pitchFamily="18" charset="0"/>
                        </a:rPr>
                        <a:t>CATALUÑA</a:t>
                      </a:r>
                      <a:endParaRPr lang="es-ES" sz="1100" dirty="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r>
                        <a:rPr lang="es-ES" sz="1100">
                          <a:solidFill>
                            <a:srgbClr val="000000"/>
                          </a:solidFill>
                          <a:effectLst/>
                          <a:latin typeface="+mn-lt"/>
                          <a:ea typeface="Times New Roman" panose="02020603050405020304" pitchFamily="18" charset="0"/>
                          <a:cs typeface="Times New Roman" panose="02020603050405020304" pitchFamily="18" charset="0"/>
                        </a:rPr>
                        <a:t>175.617,08</a:t>
                      </a:r>
                      <a:endParaRPr lang="es-ES" sz="11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a:r>
                        <a:rPr lang="es-ES" sz="1100">
                          <a:solidFill>
                            <a:srgbClr val="000000"/>
                          </a:solidFill>
                          <a:effectLst/>
                          <a:latin typeface="+mn-lt"/>
                          <a:ea typeface="Times New Roman" panose="02020603050405020304" pitchFamily="18" charset="0"/>
                          <a:cs typeface="Times New Roman" panose="02020603050405020304" pitchFamily="18" charset="0"/>
                        </a:rPr>
                        <a:t>271.617,08</a:t>
                      </a:r>
                      <a:endParaRPr lang="es-ES" sz="11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a:r>
                        <a:rPr lang="es-ES" sz="1100">
                          <a:solidFill>
                            <a:srgbClr val="000000"/>
                          </a:solidFill>
                          <a:effectLst/>
                          <a:latin typeface="+mn-lt"/>
                          <a:ea typeface="Times New Roman" panose="02020603050405020304" pitchFamily="18" charset="0"/>
                          <a:cs typeface="Times New Roman" panose="02020603050405020304" pitchFamily="18" charset="0"/>
                        </a:rPr>
                        <a:t>177.515,05</a:t>
                      </a:r>
                      <a:endParaRPr lang="es-ES" sz="11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a:r>
                        <a:rPr lang="es-ES" sz="1100">
                          <a:solidFill>
                            <a:srgbClr val="000000"/>
                          </a:solidFill>
                          <a:effectLst/>
                          <a:latin typeface="+mn-lt"/>
                          <a:ea typeface="Times New Roman" panose="02020603050405020304" pitchFamily="18" charset="0"/>
                          <a:cs typeface="Times New Roman" panose="02020603050405020304" pitchFamily="18" charset="0"/>
                        </a:rPr>
                        <a:t>277.515,05</a:t>
                      </a:r>
                      <a:endParaRPr lang="es-ES" sz="11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a:r>
                        <a:rPr lang="es-ES" sz="1100" b="1" dirty="0">
                          <a:solidFill>
                            <a:srgbClr val="FF0000"/>
                          </a:solidFill>
                          <a:effectLst/>
                          <a:latin typeface="+mn-lt"/>
                          <a:ea typeface="Times New Roman" panose="02020603050405020304" pitchFamily="18" charset="0"/>
                          <a:cs typeface="Times New Roman" panose="02020603050405020304" pitchFamily="18" charset="0"/>
                        </a:rPr>
                        <a:t>1.897,97</a:t>
                      </a:r>
                      <a:endParaRPr lang="es-ES" sz="1100" b="1" dirty="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2">
                        <a:lumMod val="20000"/>
                        <a:lumOff val="80000"/>
                      </a:schemeClr>
                    </a:solidFill>
                  </a:tcPr>
                </a:tc>
                <a:tc>
                  <a:txBody>
                    <a:bodyPr/>
                    <a:lstStyle/>
                    <a:p>
                      <a:pPr algn="ctr"/>
                      <a:r>
                        <a:rPr lang="es-ES" sz="1100" b="1" dirty="0">
                          <a:solidFill>
                            <a:srgbClr val="FF0000"/>
                          </a:solidFill>
                          <a:effectLst/>
                          <a:latin typeface="+mn-lt"/>
                          <a:ea typeface="Times New Roman" panose="02020603050405020304" pitchFamily="18" charset="0"/>
                          <a:cs typeface="Times New Roman" panose="02020603050405020304" pitchFamily="18" charset="0"/>
                        </a:rPr>
                        <a:t>5.897,97</a:t>
                      </a:r>
                      <a:endParaRPr lang="es-ES" sz="1100" b="1" dirty="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324239405"/>
                  </a:ext>
                </a:extLst>
              </a:tr>
              <a:tr h="228768">
                <a:tc>
                  <a:txBody>
                    <a:bodyPr/>
                    <a:lstStyle/>
                    <a:p>
                      <a:r>
                        <a:rPr lang="es-ES" sz="1100" b="1" dirty="0">
                          <a:solidFill>
                            <a:srgbClr val="000000"/>
                          </a:solidFill>
                          <a:effectLst/>
                          <a:latin typeface="+mn-lt"/>
                          <a:ea typeface="Times New Roman" panose="02020603050405020304" pitchFamily="18" charset="0"/>
                          <a:cs typeface="Times New Roman" panose="02020603050405020304" pitchFamily="18" charset="0"/>
                        </a:rPr>
                        <a:t>EXTREMADURA</a:t>
                      </a:r>
                      <a:endParaRPr lang="es-ES" sz="1100" dirty="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r>
                        <a:rPr lang="es-ES" sz="1100">
                          <a:solidFill>
                            <a:srgbClr val="000000"/>
                          </a:solidFill>
                          <a:effectLst/>
                          <a:latin typeface="+mn-lt"/>
                          <a:ea typeface="Times New Roman" panose="02020603050405020304" pitchFamily="18" charset="0"/>
                          <a:cs typeface="Times New Roman" panose="02020603050405020304" pitchFamily="18" charset="0"/>
                        </a:rPr>
                        <a:t>176.045,58</a:t>
                      </a:r>
                      <a:endParaRPr lang="es-ES" sz="11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a:r>
                        <a:rPr lang="es-ES" sz="1100">
                          <a:solidFill>
                            <a:srgbClr val="000000"/>
                          </a:solidFill>
                          <a:effectLst/>
                          <a:latin typeface="+mn-lt"/>
                          <a:ea typeface="Times New Roman" panose="02020603050405020304" pitchFamily="18" charset="0"/>
                          <a:cs typeface="Times New Roman" panose="02020603050405020304" pitchFamily="18" charset="0"/>
                        </a:rPr>
                        <a:t>271.045,58</a:t>
                      </a:r>
                      <a:endParaRPr lang="es-ES" sz="11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a:r>
                        <a:rPr lang="es-ES" sz="1100">
                          <a:solidFill>
                            <a:srgbClr val="000000"/>
                          </a:solidFill>
                          <a:effectLst/>
                          <a:latin typeface="+mn-lt"/>
                          <a:ea typeface="Times New Roman" panose="02020603050405020304" pitchFamily="18" charset="0"/>
                          <a:cs typeface="Times New Roman" panose="02020603050405020304" pitchFamily="18" charset="0"/>
                        </a:rPr>
                        <a:t>177.943,55</a:t>
                      </a:r>
                      <a:endParaRPr lang="es-ES" sz="11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a:r>
                        <a:rPr lang="es-ES" sz="1100">
                          <a:solidFill>
                            <a:srgbClr val="000000"/>
                          </a:solidFill>
                          <a:effectLst/>
                          <a:latin typeface="+mn-lt"/>
                          <a:ea typeface="Times New Roman" panose="02020603050405020304" pitchFamily="18" charset="0"/>
                          <a:cs typeface="Times New Roman" panose="02020603050405020304" pitchFamily="18" charset="0"/>
                        </a:rPr>
                        <a:t>276.943,55</a:t>
                      </a:r>
                      <a:endParaRPr lang="es-ES" sz="11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a:r>
                        <a:rPr lang="es-ES" sz="1100" b="1" dirty="0">
                          <a:solidFill>
                            <a:srgbClr val="FF0000"/>
                          </a:solidFill>
                          <a:effectLst/>
                          <a:latin typeface="+mn-lt"/>
                          <a:ea typeface="Times New Roman" panose="02020603050405020304" pitchFamily="18" charset="0"/>
                          <a:cs typeface="Times New Roman" panose="02020603050405020304" pitchFamily="18" charset="0"/>
                        </a:rPr>
                        <a:t>1.897,97</a:t>
                      </a:r>
                      <a:endParaRPr lang="es-ES" sz="1100" b="1" dirty="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2">
                        <a:lumMod val="20000"/>
                        <a:lumOff val="80000"/>
                      </a:schemeClr>
                    </a:solidFill>
                  </a:tcPr>
                </a:tc>
                <a:tc>
                  <a:txBody>
                    <a:bodyPr/>
                    <a:lstStyle/>
                    <a:p>
                      <a:pPr algn="ctr"/>
                      <a:r>
                        <a:rPr lang="es-ES" sz="1100" b="1" dirty="0">
                          <a:solidFill>
                            <a:srgbClr val="FF0000"/>
                          </a:solidFill>
                          <a:effectLst/>
                          <a:latin typeface="+mn-lt"/>
                          <a:ea typeface="Times New Roman" panose="02020603050405020304" pitchFamily="18" charset="0"/>
                          <a:cs typeface="Times New Roman" panose="02020603050405020304" pitchFamily="18" charset="0"/>
                        </a:rPr>
                        <a:t>5.897,97</a:t>
                      </a:r>
                      <a:endParaRPr lang="es-ES" sz="1100" b="1" dirty="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801474859"/>
                  </a:ext>
                </a:extLst>
              </a:tr>
              <a:tr h="228768">
                <a:tc>
                  <a:txBody>
                    <a:bodyPr/>
                    <a:lstStyle/>
                    <a:p>
                      <a:r>
                        <a:rPr lang="es-ES" sz="1100" b="1" dirty="0">
                          <a:solidFill>
                            <a:srgbClr val="000000"/>
                          </a:solidFill>
                          <a:effectLst/>
                          <a:latin typeface="+mn-lt"/>
                          <a:ea typeface="Times New Roman" panose="02020603050405020304" pitchFamily="18" charset="0"/>
                          <a:cs typeface="Times New Roman" panose="02020603050405020304" pitchFamily="18" charset="0"/>
                        </a:rPr>
                        <a:t>GALICIA</a:t>
                      </a:r>
                      <a:endParaRPr lang="es-ES" sz="1100" dirty="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r>
                        <a:rPr lang="es-ES" sz="1100">
                          <a:solidFill>
                            <a:srgbClr val="000000"/>
                          </a:solidFill>
                          <a:effectLst/>
                          <a:latin typeface="+mn-lt"/>
                          <a:ea typeface="Times New Roman" panose="02020603050405020304" pitchFamily="18" charset="0"/>
                          <a:cs typeface="Times New Roman" panose="02020603050405020304" pitchFamily="18" charset="0"/>
                        </a:rPr>
                        <a:t>167.967,49</a:t>
                      </a:r>
                      <a:endParaRPr lang="es-ES" sz="11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a:r>
                        <a:rPr lang="es-ES" sz="1100">
                          <a:solidFill>
                            <a:srgbClr val="000000"/>
                          </a:solidFill>
                          <a:effectLst/>
                          <a:latin typeface="+mn-lt"/>
                          <a:ea typeface="Times New Roman" panose="02020603050405020304" pitchFamily="18" charset="0"/>
                          <a:cs typeface="Times New Roman" panose="02020603050405020304" pitchFamily="18" charset="0"/>
                        </a:rPr>
                        <a:t>257.967,49</a:t>
                      </a:r>
                      <a:endParaRPr lang="es-ES" sz="11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a:r>
                        <a:rPr lang="es-ES" sz="1100">
                          <a:solidFill>
                            <a:srgbClr val="000000"/>
                          </a:solidFill>
                          <a:effectLst/>
                          <a:latin typeface="+mn-lt"/>
                          <a:ea typeface="Times New Roman" panose="02020603050405020304" pitchFamily="18" charset="0"/>
                          <a:cs typeface="Times New Roman" panose="02020603050405020304" pitchFamily="18" charset="0"/>
                        </a:rPr>
                        <a:t>169.865,46</a:t>
                      </a:r>
                      <a:endParaRPr lang="es-ES" sz="11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a:r>
                        <a:rPr lang="es-ES" sz="1100">
                          <a:solidFill>
                            <a:srgbClr val="000000"/>
                          </a:solidFill>
                          <a:effectLst/>
                          <a:latin typeface="+mn-lt"/>
                          <a:ea typeface="Times New Roman" panose="02020603050405020304" pitchFamily="18" charset="0"/>
                          <a:cs typeface="Times New Roman" panose="02020603050405020304" pitchFamily="18" charset="0"/>
                        </a:rPr>
                        <a:t>263.865,46</a:t>
                      </a:r>
                      <a:endParaRPr lang="es-ES" sz="11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a:r>
                        <a:rPr lang="es-ES" sz="1100" b="1" dirty="0">
                          <a:solidFill>
                            <a:srgbClr val="FF0000"/>
                          </a:solidFill>
                          <a:effectLst/>
                          <a:latin typeface="+mn-lt"/>
                          <a:ea typeface="Times New Roman" panose="02020603050405020304" pitchFamily="18" charset="0"/>
                          <a:cs typeface="Times New Roman" panose="02020603050405020304" pitchFamily="18" charset="0"/>
                        </a:rPr>
                        <a:t>1.897,97</a:t>
                      </a:r>
                      <a:endParaRPr lang="es-ES" sz="1100" b="1" dirty="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2">
                        <a:lumMod val="20000"/>
                        <a:lumOff val="80000"/>
                      </a:schemeClr>
                    </a:solidFill>
                  </a:tcPr>
                </a:tc>
                <a:tc>
                  <a:txBody>
                    <a:bodyPr/>
                    <a:lstStyle/>
                    <a:p>
                      <a:pPr algn="ctr"/>
                      <a:r>
                        <a:rPr lang="es-ES" sz="1100" b="1" dirty="0">
                          <a:solidFill>
                            <a:srgbClr val="FF0000"/>
                          </a:solidFill>
                          <a:effectLst/>
                          <a:latin typeface="+mn-lt"/>
                          <a:ea typeface="Times New Roman" panose="02020603050405020304" pitchFamily="18" charset="0"/>
                          <a:cs typeface="Times New Roman" panose="02020603050405020304" pitchFamily="18" charset="0"/>
                        </a:rPr>
                        <a:t>5.897,97</a:t>
                      </a:r>
                      <a:endParaRPr lang="es-ES" sz="1100" b="1" dirty="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04030328"/>
                  </a:ext>
                </a:extLst>
              </a:tr>
              <a:tr h="228768">
                <a:tc>
                  <a:txBody>
                    <a:bodyPr/>
                    <a:lstStyle/>
                    <a:p>
                      <a:r>
                        <a:rPr lang="es-ES" sz="1100" b="1" dirty="0">
                          <a:solidFill>
                            <a:srgbClr val="000000"/>
                          </a:solidFill>
                          <a:effectLst/>
                          <a:latin typeface="+mn-lt"/>
                          <a:ea typeface="Times New Roman" panose="02020603050405020304" pitchFamily="18" charset="0"/>
                          <a:cs typeface="Times New Roman" panose="02020603050405020304" pitchFamily="18" charset="0"/>
                        </a:rPr>
                        <a:t>MADRID</a:t>
                      </a:r>
                      <a:endParaRPr lang="es-ES" sz="1100" dirty="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r>
                        <a:rPr lang="es-ES" sz="1100">
                          <a:solidFill>
                            <a:srgbClr val="000000"/>
                          </a:solidFill>
                          <a:effectLst/>
                          <a:latin typeface="+mn-lt"/>
                          <a:ea typeface="Times New Roman" panose="02020603050405020304" pitchFamily="18" charset="0"/>
                          <a:cs typeface="Times New Roman" panose="02020603050405020304" pitchFamily="18" charset="0"/>
                        </a:rPr>
                        <a:t>162.385,18</a:t>
                      </a:r>
                      <a:endParaRPr lang="es-ES" sz="11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a:r>
                        <a:rPr lang="es-ES" sz="1100">
                          <a:solidFill>
                            <a:srgbClr val="000000"/>
                          </a:solidFill>
                          <a:effectLst/>
                          <a:latin typeface="+mn-lt"/>
                          <a:ea typeface="Times New Roman" panose="02020603050405020304" pitchFamily="18" charset="0"/>
                          <a:cs typeface="Times New Roman" panose="02020603050405020304" pitchFamily="18" charset="0"/>
                        </a:rPr>
                        <a:t>249.385,18</a:t>
                      </a:r>
                      <a:endParaRPr lang="es-ES" sz="11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a:r>
                        <a:rPr lang="es-ES" sz="1100">
                          <a:solidFill>
                            <a:srgbClr val="000000"/>
                          </a:solidFill>
                          <a:effectLst/>
                          <a:latin typeface="+mn-lt"/>
                          <a:ea typeface="Times New Roman" panose="02020603050405020304" pitchFamily="18" charset="0"/>
                          <a:cs typeface="Times New Roman" panose="02020603050405020304" pitchFamily="18" charset="0"/>
                        </a:rPr>
                        <a:t>164.283,15</a:t>
                      </a:r>
                      <a:endParaRPr lang="es-ES" sz="11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a:r>
                        <a:rPr lang="es-ES" sz="1100">
                          <a:solidFill>
                            <a:srgbClr val="000000"/>
                          </a:solidFill>
                          <a:effectLst/>
                          <a:latin typeface="+mn-lt"/>
                          <a:ea typeface="Times New Roman" panose="02020603050405020304" pitchFamily="18" charset="0"/>
                          <a:cs typeface="Times New Roman" panose="02020603050405020304" pitchFamily="18" charset="0"/>
                        </a:rPr>
                        <a:t>255.283,15</a:t>
                      </a:r>
                      <a:endParaRPr lang="es-ES" sz="11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a:r>
                        <a:rPr lang="es-ES" sz="1100" b="1">
                          <a:solidFill>
                            <a:srgbClr val="FF0000"/>
                          </a:solidFill>
                          <a:effectLst/>
                          <a:latin typeface="+mn-lt"/>
                          <a:ea typeface="Times New Roman" panose="02020603050405020304" pitchFamily="18" charset="0"/>
                          <a:cs typeface="Times New Roman" panose="02020603050405020304" pitchFamily="18" charset="0"/>
                        </a:rPr>
                        <a:t>1.897,97</a:t>
                      </a:r>
                      <a:endParaRPr lang="es-ES" sz="1100" b="1">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2">
                        <a:lumMod val="20000"/>
                        <a:lumOff val="80000"/>
                      </a:schemeClr>
                    </a:solidFill>
                  </a:tcPr>
                </a:tc>
                <a:tc>
                  <a:txBody>
                    <a:bodyPr/>
                    <a:lstStyle/>
                    <a:p>
                      <a:pPr algn="ctr"/>
                      <a:r>
                        <a:rPr lang="es-ES" sz="1100" b="1" dirty="0">
                          <a:solidFill>
                            <a:srgbClr val="FF0000"/>
                          </a:solidFill>
                          <a:effectLst/>
                          <a:latin typeface="+mn-lt"/>
                          <a:ea typeface="Times New Roman" panose="02020603050405020304" pitchFamily="18" charset="0"/>
                          <a:cs typeface="Times New Roman" panose="02020603050405020304" pitchFamily="18" charset="0"/>
                        </a:rPr>
                        <a:t>5.897,97</a:t>
                      </a:r>
                      <a:endParaRPr lang="es-ES" sz="1100" b="1" dirty="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467175197"/>
                  </a:ext>
                </a:extLst>
              </a:tr>
              <a:tr h="238300">
                <a:tc>
                  <a:txBody>
                    <a:bodyPr/>
                    <a:lstStyle/>
                    <a:p>
                      <a:r>
                        <a:rPr lang="es-ES" sz="1100" b="1" dirty="0">
                          <a:solidFill>
                            <a:srgbClr val="000000"/>
                          </a:solidFill>
                          <a:effectLst/>
                          <a:latin typeface="+mn-lt"/>
                          <a:ea typeface="Times New Roman" panose="02020603050405020304" pitchFamily="18" charset="0"/>
                          <a:cs typeface="Times New Roman" panose="02020603050405020304" pitchFamily="18" charset="0"/>
                        </a:rPr>
                        <a:t>LA RIOJA</a:t>
                      </a:r>
                      <a:endParaRPr lang="es-ES" sz="1100" dirty="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r>
                        <a:rPr lang="es-ES" sz="1100">
                          <a:solidFill>
                            <a:srgbClr val="000000"/>
                          </a:solidFill>
                          <a:effectLst/>
                          <a:latin typeface="+mn-lt"/>
                          <a:ea typeface="Times New Roman" panose="02020603050405020304" pitchFamily="18" charset="0"/>
                          <a:cs typeface="Times New Roman" panose="02020603050405020304" pitchFamily="18" charset="0"/>
                        </a:rPr>
                        <a:t>181.440,70</a:t>
                      </a:r>
                      <a:endParaRPr lang="es-ES" sz="11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a:r>
                        <a:rPr lang="es-ES" sz="1100">
                          <a:solidFill>
                            <a:srgbClr val="000000"/>
                          </a:solidFill>
                          <a:effectLst/>
                          <a:latin typeface="+mn-lt"/>
                          <a:ea typeface="Times New Roman" panose="02020603050405020304" pitchFamily="18" charset="0"/>
                          <a:cs typeface="Times New Roman" panose="02020603050405020304" pitchFamily="18" charset="0"/>
                        </a:rPr>
                        <a:t>280.440,70</a:t>
                      </a:r>
                      <a:endParaRPr lang="es-ES" sz="11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a:r>
                        <a:rPr lang="es-ES" sz="1100">
                          <a:solidFill>
                            <a:srgbClr val="000000"/>
                          </a:solidFill>
                          <a:effectLst/>
                          <a:latin typeface="+mn-lt"/>
                          <a:ea typeface="Times New Roman" panose="02020603050405020304" pitchFamily="18" charset="0"/>
                          <a:cs typeface="Times New Roman" panose="02020603050405020304" pitchFamily="18" charset="0"/>
                        </a:rPr>
                        <a:t>183.338,67</a:t>
                      </a:r>
                      <a:endParaRPr lang="es-ES" sz="11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a:r>
                        <a:rPr lang="es-ES" sz="1100">
                          <a:solidFill>
                            <a:srgbClr val="000000"/>
                          </a:solidFill>
                          <a:effectLst/>
                          <a:latin typeface="+mn-lt"/>
                          <a:ea typeface="Times New Roman" panose="02020603050405020304" pitchFamily="18" charset="0"/>
                          <a:cs typeface="Times New Roman" panose="02020603050405020304" pitchFamily="18" charset="0"/>
                        </a:rPr>
                        <a:t>286.338,67</a:t>
                      </a:r>
                      <a:endParaRPr lang="es-ES" sz="11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a:r>
                        <a:rPr lang="es-ES" sz="1100" b="1">
                          <a:solidFill>
                            <a:srgbClr val="FF0000"/>
                          </a:solidFill>
                          <a:effectLst/>
                          <a:latin typeface="+mn-lt"/>
                          <a:ea typeface="Times New Roman" panose="02020603050405020304" pitchFamily="18" charset="0"/>
                          <a:cs typeface="Times New Roman" panose="02020603050405020304" pitchFamily="18" charset="0"/>
                        </a:rPr>
                        <a:t>1.897,97</a:t>
                      </a:r>
                      <a:endParaRPr lang="es-ES" sz="1100" b="1">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2">
                        <a:lumMod val="20000"/>
                        <a:lumOff val="80000"/>
                      </a:schemeClr>
                    </a:solidFill>
                  </a:tcPr>
                </a:tc>
                <a:tc>
                  <a:txBody>
                    <a:bodyPr/>
                    <a:lstStyle/>
                    <a:p>
                      <a:pPr algn="ctr"/>
                      <a:r>
                        <a:rPr lang="es-ES" sz="1100" b="1" dirty="0">
                          <a:solidFill>
                            <a:srgbClr val="FF0000"/>
                          </a:solidFill>
                          <a:effectLst/>
                          <a:latin typeface="+mn-lt"/>
                          <a:ea typeface="Times New Roman" panose="02020603050405020304" pitchFamily="18" charset="0"/>
                          <a:cs typeface="Times New Roman" panose="02020603050405020304" pitchFamily="18" charset="0"/>
                        </a:rPr>
                        <a:t>5.897,97</a:t>
                      </a:r>
                      <a:endParaRPr lang="es-ES" sz="1100" b="1" dirty="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863781051"/>
                  </a:ext>
                </a:extLst>
              </a:tr>
            </a:tbl>
          </a:graphicData>
        </a:graphic>
      </p:graphicFrame>
      <p:graphicFrame>
        <p:nvGraphicFramePr>
          <p:cNvPr id="8" name="Tabla 7">
            <a:extLst>
              <a:ext uri="{FF2B5EF4-FFF2-40B4-BE49-F238E27FC236}">
                <a16:creationId xmlns:a16="http://schemas.microsoft.com/office/drawing/2014/main" id="{BC147D3A-A8C9-4DB4-86CF-5E8376099697}"/>
              </a:ext>
            </a:extLst>
          </p:cNvPr>
          <p:cNvGraphicFramePr>
            <a:graphicFrameLocks noGrp="1"/>
          </p:cNvGraphicFramePr>
          <p:nvPr>
            <p:extLst>
              <p:ext uri="{D42A27DB-BD31-4B8C-83A1-F6EECF244321}">
                <p14:modId xmlns:p14="http://schemas.microsoft.com/office/powerpoint/2010/main" val="666838655"/>
              </p:ext>
            </p:extLst>
          </p:nvPr>
        </p:nvGraphicFramePr>
        <p:xfrm>
          <a:off x="2305573" y="5106972"/>
          <a:ext cx="4926803" cy="1355775"/>
        </p:xfrm>
        <a:graphic>
          <a:graphicData uri="http://schemas.openxmlformats.org/drawingml/2006/table">
            <a:tbl>
              <a:tblPr firstRow="1" firstCol="1" bandRow="1"/>
              <a:tblGrid>
                <a:gridCol w="2248880">
                  <a:extLst>
                    <a:ext uri="{9D8B030D-6E8A-4147-A177-3AD203B41FA5}">
                      <a16:colId xmlns:a16="http://schemas.microsoft.com/office/drawing/2014/main" val="3477089095"/>
                    </a:ext>
                  </a:extLst>
                </a:gridCol>
                <a:gridCol w="892641">
                  <a:extLst>
                    <a:ext uri="{9D8B030D-6E8A-4147-A177-3AD203B41FA5}">
                      <a16:colId xmlns:a16="http://schemas.microsoft.com/office/drawing/2014/main" val="780431608"/>
                    </a:ext>
                  </a:extLst>
                </a:gridCol>
                <a:gridCol w="892641">
                  <a:extLst>
                    <a:ext uri="{9D8B030D-6E8A-4147-A177-3AD203B41FA5}">
                      <a16:colId xmlns:a16="http://schemas.microsoft.com/office/drawing/2014/main" val="3194296989"/>
                    </a:ext>
                  </a:extLst>
                </a:gridCol>
                <a:gridCol w="892641">
                  <a:extLst>
                    <a:ext uri="{9D8B030D-6E8A-4147-A177-3AD203B41FA5}">
                      <a16:colId xmlns:a16="http://schemas.microsoft.com/office/drawing/2014/main" val="1242984002"/>
                    </a:ext>
                  </a:extLst>
                </a:gridCol>
              </a:tblGrid>
              <a:tr h="271155">
                <a:tc rowSpan="2">
                  <a:txBody>
                    <a:bodyPr/>
                    <a:lstStyle/>
                    <a:p>
                      <a:pPr algn="ctr"/>
                      <a:r>
                        <a:rPr lang="es-ES" sz="1100" b="1" dirty="0">
                          <a:solidFill>
                            <a:srgbClr val="000000"/>
                          </a:solidFill>
                          <a:effectLst/>
                          <a:latin typeface="+mn-lt"/>
                          <a:ea typeface="Times New Roman" panose="02020603050405020304" pitchFamily="18" charset="0"/>
                          <a:cs typeface="Times New Roman" panose="02020603050405020304" pitchFamily="18" charset="0"/>
                        </a:rPr>
                        <a:t>Cambio en la tabla de retenciones</a:t>
                      </a:r>
                      <a:endParaRPr lang="es-ES" sz="1100" dirty="0">
                        <a:effectLst/>
                        <a:latin typeface="+mn-lt"/>
                        <a:ea typeface="Times New Roman" panose="02020603050405020304" pitchFamily="18" charset="0"/>
                        <a:cs typeface="Times New Roman" panose="02020603050405020304" pitchFamily="18" charset="0"/>
                      </a:endParaRPr>
                    </a:p>
                    <a:p>
                      <a:pPr algn="ctr"/>
                      <a:r>
                        <a:rPr lang="es-ES" sz="1100" b="1" dirty="0">
                          <a:solidFill>
                            <a:srgbClr val="000000"/>
                          </a:solidFill>
                          <a:effectLst/>
                          <a:latin typeface="+mn-lt"/>
                          <a:ea typeface="Times New Roman" panose="02020603050405020304" pitchFamily="18" charset="0"/>
                          <a:cs typeface="Times New Roman" panose="02020603050405020304" pitchFamily="18" charset="0"/>
                        </a:rPr>
                        <a:t>P. VASCO</a:t>
                      </a:r>
                      <a:endParaRPr lang="es-ES" sz="1100" dirty="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r>
                        <a:rPr lang="es-ES" sz="1100" b="1" dirty="0">
                          <a:solidFill>
                            <a:srgbClr val="000000"/>
                          </a:solidFill>
                          <a:effectLst/>
                          <a:latin typeface="+mn-lt"/>
                          <a:ea typeface="Times New Roman" panose="02020603050405020304" pitchFamily="18" charset="0"/>
                          <a:cs typeface="Times New Roman" panose="02020603050405020304" pitchFamily="18" charset="0"/>
                        </a:rPr>
                        <a:t>AÑO 2020</a:t>
                      </a:r>
                      <a:endParaRPr lang="es-ES" sz="1100" dirty="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r>
                        <a:rPr lang="es-ES" sz="1100" b="1">
                          <a:solidFill>
                            <a:srgbClr val="000000"/>
                          </a:solidFill>
                          <a:effectLst/>
                          <a:latin typeface="+mn-lt"/>
                          <a:ea typeface="Times New Roman" panose="02020603050405020304" pitchFamily="18" charset="0"/>
                          <a:cs typeface="Times New Roman" panose="02020603050405020304" pitchFamily="18" charset="0"/>
                        </a:rPr>
                        <a:t>AÑO 2021</a:t>
                      </a:r>
                      <a:endParaRPr lang="es-ES" sz="11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r>
                        <a:rPr lang="es-ES" sz="1100" b="1" dirty="0">
                          <a:solidFill>
                            <a:srgbClr val="000000"/>
                          </a:solidFill>
                          <a:effectLst/>
                          <a:latin typeface="+mn-lt"/>
                          <a:ea typeface="Times New Roman" panose="02020603050405020304" pitchFamily="18" charset="0"/>
                          <a:cs typeface="Times New Roman" panose="02020603050405020304" pitchFamily="18" charset="0"/>
                        </a:rPr>
                        <a:t>Diferencia</a:t>
                      </a:r>
                      <a:endParaRPr lang="es-ES" sz="1100" dirty="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915776388"/>
                  </a:ext>
                </a:extLst>
              </a:tr>
              <a:tr h="271155">
                <a:tc vMerge="1">
                  <a:txBody>
                    <a:bodyPr/>
                    <a:lstStyle/>
                    <a:p>
                      <a:endParaRPr lang="es-ES"/>
                    </a:p>
                  </a:txBody>
                  <a:tcPr/>
                </a:tc>
                <a:tc>
                  <a:txBody>
                    <a:bodyPr/>
                    <a:lstStyle/>
                    <a:p>
                      <a:pPr algn="ctr"/>
                      <a:r>
                        <a:rPr lang="es-ES" sz="1100" b="1" dirty="0">
                          <a:solidFill>
                            <a:srgbClr val="000000"/>
                          </a:solidFill>
                          <a:effectLst/>
                          <a:latin typeface="+mn-lt"/>
                          <a:ea typeface="Times New Roman" panose="02020603050405020304" pitchFamily="18" charset="0"/>
                          <a:cs typeface="Times New Roman" panose="02020603050405020304" pitchFamily="18" charset="0"/>
                        </a:rPr>
                        <a:t>12.000,00</a:t>
                      </a:r>
                      <a:endParaRPr lang="es-ES" sz="1100" dirty="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r>
                        <a:rPr lang="es-ES" sz="1100" b="1" dirty="0">
                          <a:solidFill>
                            <a:srgbClr val="000000"/>
                          </a:solidFill>
                          <a:effectLst/>
                          <a:latin typeface="+mn-lt"/>
                          <a:ea typeface="Times New Roman" panose="02020603050405020304" pitchFamily="18" charset="0"/>
                          <a:cs typeface="Times New Roman" panose="02020603050405020304" pitchFamily="18" charset="0"/>
                        </a:rPr>
                        <a:t>12.000,00</a:t>
                      </a:r>
                      <a:endParaRPr lang="es-ES" sz="1100" dirty="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r>
                        <a:rPr lang="es-ES" sz="1100" b="1" dirty="0">
                          <a:solidFill>
                            <a:srgbClr val="000000"/>
                          </a:solidFill>
                          <a:effectLst/>
                          <a:latin typeface="+mn-lt"/>
                          <a:ea typeface="Times New Roman" panose="02020603050405020304" pitchFamily="18" charset="0"/>
                          <a:cs typeface="Times New Roman" panose="02020603050405020304" pitchFamily="18" charset="0"/>
                        </a:rPr>
                        <a:t>12.000,00</a:t>
                      </a:r>
                      <a:endParaRPr lang="es-ES" sz="1100" dirty="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853023311"/>
                  </a:ext>
                </a:extLst>
              </a:tr>
              <a:tr h="271155">
                <a:tc>
                  <a:txBody>
                    <a:bodyPr/>
                    <a:lstStyle/>
                    <a:p>
                      <a:r>
                        <a:rPr lang="es-ES" sz="1100" b="1" dirty="0">
                          <a:solidFill>
                            <a:srgbClr val="000000"/>
                          </a:solidFill>
                          <a:effectLst/>
                          <a:latin typeface="+mn-lt"/>
                          <a:ea typeface="Times New Roman" panose="02020603050405020304" pitchFamily="18" charset="0"/>
                          <a:cs typeface="Times New Roman" panose="02020603050405020304" pitchFamily="18" charset="0"/>
                        </a:rPr>
                        <a:t>BIZKAIA</a:t>
                      </a:r>
                      <a:endParaRPr lang="es-ES" sz="1100" dirty="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r>
                        <a:rPr lang="es-ES" sz="1100">
                          <a:solidFill>
                            <a:srgbClr val="000000"/>
                          </a:solidFill>
                          <a:effectLst/>
                          <a:latin typeface="+mn-lt"/>
                          <a:ea typeface="Times New Roman" panose="02020603050405020304" pitchFamily="18" charset="0"/>
                          <a:cs typeface="Times New Roman" panose="02020603050405020304" pitchFamily="18" charset="0"/>
                        </a:rPr>
                        <a:t>120,00</a:t>
                      </a:r>
                      <a:endParaRPr lang="es-ES" sz="11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a:r>
                        <a:rPr lang="es-ES" sz="1100">
                          <a:solidFill>
                            <a:srgbClr val="000000"/>
                          </a:solidFill>
                          <a:effectLst/>
                          <a:latin typeface="+mn-lt"/>
                          <a:ea typeface="Times New Roman" panose="02020603050405020304" pitchFamily="18" charset="0"/>
                          <a:cs typeface="Times New Roman" panose="02020603050405020304" pitchFamily="18" charset="0"/>
                        </a:rPr>
                        <a:t>0,00</a:t>
                      </a:r>
                      <a:endParaRPr lang="es-ES" sz="11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a:r>
                        <a:rPr lang="es-ES" sz="1100" b="1" dirty="0">
                          <a:solidFill>
                            <a:srgbClr val="538135"/>
                          </a:solidFill>
                          <a:effectLst/>
                          <a:latin typeface="+mn-lt"/>
                          <a:ea typeface="Times New Roman" panose="02020603050405020304" pitchFamily="18" charset="0"/>
                          <a:cs typeface="Times New Roman" panose="02020603050405020304" pitchFamily="18" charset="0"/>
                        </a:rPr>
                        <a:t>-120,00</a:t>
                      </a:r>
                      <a:endParaRPr lang="es-ES" sz="1100" b="1" dirty="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973845883"/>
                  </a:ext>
                </a:extLst>
              </a:tr>
              <a:tr h="271155">
                <a:tc>
                  <a:txBody>
                    <a:bodyPr/>
                    <a:lstStyle/>
                    <a:p>
                      <a:r>
                        <a:rPr lang="es-ES" sz="1100" b="1" dirty="0">
                          <a:solidFill>
                            <a:srgbClr val="000000"/>
                          </a:solidFill>
                          <a:effectLst/>
                          <a:latin typeface="+mn-lt"/>
                          <a:ea typeface="Times New Roman" panose="02020603050405020304" pitchFamily="18" charset="0"/>
                          <a:cs typeface="Times New Roman" panose="02020603050405020304" pitchFamily="18" charset="0"/>
                        </a:rPr>
                        <a:t>GIPUZKOA</a:t>
                      </a:r>
                      <a:endParaRPr lang="es-ES" sz="1100" dirty="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r>
                        <a:rPr lang="es-ES" sz="1100">
                          <a:solidFill>
                            <a:srgbClr val="000000"/>
                          </a:solidFill>
                          <a:effectLst/>
                          <a:latin typeface="+mn-lt"/>
                          <a:ea typeface="Times New Roman" panose="02020603050405020304" pitchFamily="18" charset="0"/>
                          <a:cs typeface="Times New Roman" panose="02020603050405020304" pitchFamily="18" charset="0"/>
                        </a:rPr>
                        <a:t>120,00</a:t>
                      </a:r>
                      <a:endParaRPr lang="es-ES" sz="11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a:r>
                        <a:rPr lang="es-ES" sz="1100">
                          <a:solidFill>
                            <a:srgbClr val="000000"/>
                          </a:solidFill>
                          <a:effectLst/>
                          <a:latin typeface="+mn-lt"/>
                          <a:ea typeface="Times New Roman" panose="02020603050405020304" pitchFamily="18" charset="0"/>
                          <a:cs typeface="Times New Roman" panose="02020603050405020304" pitchFamily="18" charset="0"/>
                        </a:rPr>
                        <a:t>0,00</a:t>
                      </a:r>
                      <a:endParaRPr lang="es-ES" sz="11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a:r>
                        <a:rPr lang="es-ES" sz="1100" b="1" dirty="0">
                          <a:solidFill>
                            <a:srgbClr val="538135"/>
                          </a:solidFill>
                          <a:effectLst/>
                          <a:latin typeface="+mn-lt"/>
                          <a:ea typeface="Times New Roman" panose="02020603050405020304" pitchFamily="18" charset="0"/>
                          <a:cs typeface="Times New Roman" panose="02020603050405020304" pitchFamily="18" charset="0"/>
                        </a:rPr>
                        <a:t>-120,00</a:t>
                      </a:r>
                      <a:endParaRPr lang="es-ES" sz="1100" b="1" dirty="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122350844"/>
                  </a:ext>
                </a:extLst>
              </a:tr>
              <a:tr h="271155">
                <a:tc>
                  <a:txBody>
                    <a:bodyPr/>
                    <a:lstStyle/>
                    <a:p>
                      <a:r>
                        <a:rPr lang="es-ES" sz="1100" b="1" dirty="0">
                          <a:solidFill>
                            <a:srgbClr val="000000"/>
                          </a:solidFill>
                          <a:effectLst/>
                          <a:latin typeface="+mn-lt"/>
                          <a:ea typeface="Times New Roman" panose="02020603050405020304" pitchFamily="18" charset="0"/>
                          <a:cs typeface="Times New Roman" panose="02020603050405020304" pitchFamily="18" charset="0"/>
                        </a:rPr>
                        <a:t>ÁLAVA</a:t>
                      </a:r>
                      <a:endParaRPr lang="es-ES" sz="1100" dirty="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r>
                        <a:rPr lang="es-ES" sz="1100">
                          <a:solidFill>
                            <a:srgbClr val="000000"/>
                          </a:solidFill>
                          <a:effectLst/>
                          <a:latin typeface="+mn-lt"/>
                          <a:ea typeface="Times New Roman" panose="02020603050405020304" pitchFamily="18" charset="0"/>
                          <a:cs typeface="Times New Roman" panose="02020603050405020304" pitchFamily="18" charset="0"/>
                        </a:rPr>
                        <a:t>120,00</a:t>
                      </a:r>
                      <a:endParaRPr lang="es-ES" sz="11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a:r>
                        <a:rPr lang="es-ES" sz="1100">
                          <a:solidFill>
                            <a:srgbClr val="000000"/>
                          </a:solidFill>
                          <a:effectLst/>
                          <a:latin typeface="+mn-lt"/>
                          <a:ea typeface="Times New Roman" panose="02020603050405020304" pitchFamily="18" charset="0"/>
                          <a:cs typeface="Times New Roman" panose="02020603050405020304" pitchFamily="18" charset="0"/>
                        </a:rPr>
                        <a:t>0,00</a:t>
                      </a:r>
                      <a:endParaRPr lang="es-ES" sz="11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a:r>
                        <a:rPr lang="es-ES" sz="1100" b="1" dirty="0">
                          <a:solidFill>
                            <a:srgbClr val="538135"/>
                          </a:solidFill>
                          <a:effectLst/>
                          <a:latin typeface="+mn-lt"/>
                          <a:ea typeface="Times New Roman" panose="02020603050405020304" pitchFamily="18" charset="0"/>
                          <a:cs typeface="Times New Roman" panose="02020603050405020304" pitchFamily="18" charset="0"/>
                        </a:rPr>
                        <a:t>-120,00</a:t>
                      </a:r>
                      <a:endParaRPr lang="es-ES" sz="1100" b="1" dirty="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54379633"/>
                  </a:ext>
                </a:extLst>
              </a:tr>
            </a:tbl>
          </a:graphicData>
        </a:graphic>
      </p:graphicFrame>
    </p:spTree>
    <p:extLst>
      <p:ext uri="{BB962C8B-B14F-4D97-AF65-F5344CB8AC3E}">
        <p14:creationId xmlns:p14="http://schemas.microsoft.com/office/powerpoint/2010/main" val="396456909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1CA9F5C3-1B88-FB4A-87C8-FEDE4C1C109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9144"/>
            <a:ext cx="9144000" cy="6839712"/>
          </a:xfrm>
          <a:prstGeom prst="rect">
            <a:avLst/>
          </a:prstGeom>
        </p:spPr>
      </p:pic>
      <p:sp>
        <p:nvSpPr>
          <p:cNvPr id="3" name="CuadroTexto 2">
            <a:extLst>
              <a:ext uri="{FF2B5EF4-FFF2-40B4-BE49-F238E27FC236}">
                <a16:creationId xmlns:a16="http://schemas.microsoft.com/office/drawing/2014/main" id="{A9B78CBB-1CCD-413D-B4B5-5E6C80BBBEC6}"/>
              </a:ext>
            </a:extLst>
          </p:cNvPr>
          <p:cNvSpPr txBox="1"/>
          <p:nvPr/>
        </p:nvSpPr>
        <p:spPr>
          <a:xfrm>
            <a:off x="1558978" y="970101"/>
            <a:ext cx="7384724" cy="400110"/>
          </a:xfrm>
          <a:prstGeom prst="rect">
            <a:avLst/>
          </a:prstGeom>
          <a:noFill/>
        </p:spPr>
        <p:txBody>
          <a:bodyPr wrap="square" rtlCol="0">
            <a:spAutoFit/>
          </a:bodyPr>
          <a:lstStyle/>
          <a:p>
            <a:r>
              <a:rPr lang="es-ES" sz="2000" dirty="0">
                <a:solidFill>
                  <a:srgbClr val="CB4E33"/>
                </a:solidFill>
              </a:rPr>
              <a:t>EJEMPLO IMPUESTO SOBRE EL PATRIMONIO 2021</a:t>
            </a:r>
          </a:p>
        </p:txBody>
      </p:sp>
      <p:sp>
        <p:nvSpPr>
          <p:cNvPr id="5" name="Rectángulo 4">
            <a:extLst>
              <a:ext uri="{FF2B5EF4-FFF2-40B4-BE49-F238E27FC236}">
                <a16:creationId xmlns:a16="http://schemas.microsoft.com/office/drawing/2014/main" id="{681AD831-C67D-4ED4-AD35-CE9981335AC8}"/>
              </a:ext>
            </a:extLst>
          </p:cNvPr>
          <p:cNvSpPr/>
          <p:nvPr/>
        </p:nvSpPr>
        <p:spPr>
          <a:xfrm>
            <a:off x="1254623" y="1341021"/>
            <a:ext cx="7436498" cy="830997"/>
          </a:xfrm>
          <a:prstGeom prst="rect">
            <a:avLst/>
          </a:prstGeom>
        </p:spPr>
        <p:txBody>
          <a:bodyPr wrap="square">
            <a:spAutoFit/>
          </a:bodyPr>
          <a:lstStyle/>
          <a:p>
            <a:pPr algn="just">
              <a:spcAft>
                <a:spcPts val="0"/>
              </a:spcAft>
            </a:pPr>
            <a:r>
              <a:rPr lang="es-ES" sz="1600" dirty="0">
                <a:latin typeface="+mj-lt"/>
                <a:ea typeface="Times New Roman" panose="02020603050405020304" pitchFamily="18" charset="0"/>
              </a:rPr>
              <a:t>Contribuyentes con diferentes patrimonios en cuyos importes ya no se tienen en cuenta los 300.000€ exentos de la vivienda habitual. El contribuyente no tiene ningún tipo de discapacidad</a:t>
            </a:r>
            <a:endParaRPr lang="es-ES" sz="4400" b="1" dirty="0">
              <a:effectLst/>
              <a:latin typeface="+mj-lt"/>
              <a:ea typeface="Times New Roman" panose="02020603050405020304" pitchFamily="18" charset="0"/>
            </a:endParaRPr>
          </a:p>
        </p:txBody>
      </p:sp>
      <p:sp>
        <p:nvSpPr>
          <p:cNvPr id="6" name="CuadroTexto 5">
            <a:extLst>
              <a:ext uri="{FF2B5EF4-FFF2-40B4-BE49-F238E27FC236}">
                <a16:creationId xmlns:a16="http://schemas.microsoft.com/office/drawing/2014/main" id="{60FB1A5A-4C66-4C19-BEF6-0ED38393F914}"/>
              </a:ext>
            </a:extLst>
          </p:cNvPr>
          <p:cNvSpPr txBox="1"/>
          <p:nvPr/>
        </p:nvSpPr>
        <p:spPr>
          <a:xfrm>
            <a:off x="605049" y="6567705"/>
            <a:ext cx="5180604" cy="230832"/>
          </a:xfrm>
          <a:prstGeom prst="rect">
            <a:avLst/>
          </a:prstGeom>
          <a:noFill/>
        </p:spPr>
        <p:txBody>
          <a:bodyPr wrap="square" rtlCol="0">
            <a:spAutoFit/>
          </a:bodyPr>
          <a:lstStyle/>
          <a:p>
            <a:r>
              <a:rPr lang="es-ES" sz="900" dirty="0">
                <a:solidFill>
                  <a:srgbClr val="FF0000"/>
                </a:solidFill>
              </a:rPr>
              <a:t>Las cantidades en </a:t>
            </a:r>
            <a:r>
              <a:rPr lang="es-ES" sz="900" b="1" dirty="0">
                <a:solidFill>
                  <a:srgbClr val="FF0000"/>
                </a:solidFill>
              </a:rPr>
              <a:t>ROJO</a:t>
            </a:r>
            <a:r>
              <a:rPr lang="es-ES" sz="900" dirty="0">
                <a:solidFill>
                  <a:srgbClr val="FF0000"/>
                </a:solidFill>
              </a:rPr>
              <a:t> indican la CCAA donde se paga más impuesto</a:t>
            </a:r>
          </a:p>
        </p:txBody>
      </p:sp>
      <p:pic>
        <p:nvPicPr>
          <p:cNvPr id="7" name="Imagen 6">
            <a:extLst>
              <a:ext uri="{FF2B5EF4-FFF2-40B4-BE49-F238E27FC236}">
                <a16:creationId xmlns:a16="http://schemas.microsoft.com/office/drawing/2014/main" id="{05C8DC83-58DE-4D2A-B83C-B35E558467FD}"/>
              </a:ext>
            </a:extLst>
          </p:cNvPr>
          <p:cNvPicPr>
            <a:picLocks noChangeAspect="1"/>
          </p:cNvPicPr>
          <p:nvPr/>
        </p:nvPicPr>
        <p:blipFill>
          <a:blip r:embed="rId3"/>
          <a:stretch>
            <a:fillRect/>
          </a:stretch>
        </p:blipFill>
        <p:spPr>
          <a:xfrm>
            <a:off x="1142640" y="984111"/>
            <a:ext cx="628652" cy="342901"/>
          </a:xfrm>
          <a:prstGeom prst="rect">
            <a:avLst/>
          </a:prstGeom>
        </p:spPr>
      </p:pic>
      <p:pic>
        <p:nvPicPr>
          <p:cNvPr id="8" name="Imagen 7">
            <a:extLst>
              <a:ext uri="{FF2B5EF4-FFF2-40B4-BE49-F238E27FC236}">
                <a16:creationId xmlns:a16="http://schemas.microsoft.com/office/drawing/2014/main" id="{4B4D124B-94DE-414D-89CF-03287F3A71D1}"/>
              </a:ext>
            </a:extLst>
          </p:cNvPr>
          <p:cNvPicPr>
            <a:picLocks noChangeAspect="1"/>
          </p:cNvPicPr>
          <p:nvPr/>
        </p:nvPicPr>
        <p:blipFill>
          <a:blip r:embed="rId4"/>
          <a:stretch>
            <a:fillRect/>
          </a:stretch>
        </p:blipFill>
        <p:spPr>
          <a:xfrm>
            <a:off x="1456966" y="2142183"/>
            <a:ext cx="7017507" cy="4425522"/>
          </a:xfrm>
          <a:prstGeom prst="rect">
            <a:avLst/>
          </a:prstGeom>
        </p:spPr>
      </p:pic>
    </p:spTree>
    <p:extLst>
      <p:ext uri="{BB962C8B-B14F-4D97-AF65-F5344CB8AC3E}">
        <p14:creationId xmlns:p14="http://schemas.microsoft.com/office/powerpoint/2010/main" val="198037722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1CA9F5C3-1B88-FB4A-87C8-FEDE4C1C109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9144"/>
            <a:ext cx="9144000" cy="6839712"/>
          </a:xfrm>
          <a:prstGeom prst="rect">
            <a:avLst/>
          </a:prstGeom>
        </p:spPr>
      </p:pic>
      <p:pic>
        <p:nvPicPr>
          <p:cNvPr id="3" name="Imagen 2">
            <a:extLst>
              <a:ext uri="{FF2B5EF4-FFF2-40B4-BE49-F238E27FC236}">
                <a16:creationId xmlns:a16="http://schemas.microsoft.com/office/drawing/2014/main" id="{46CEC5A9-6CEE-4A29-AD13-F0764ADF5B7C}"/>
              </a:ext>
            </a:extLst>
          </p:cNvPr>
          <p:cNvPicPr>
            <a:picLocks noChangeAspect="1"/>
          </p:cNvPicPr>
          <p:nvPr/>
        </p:nvPicPr>
        <p:blipFill>
          <a:blip r:embed="rId3"/>
          <a:stretch>
            <a:fillRect/>
          </a:stretch>
        </p:blipFill>
        <p:spPr>
          <a:xfrm>
            <a:off x="627321" y="861941"/>
            <a:ext cx="4045895" cy="2657436"/>
          </a:xfrm>
          <a:prstGeom prst="rect">
            <a:avLst/>
          </a:prstGeom>
        </p:spPr>
      </p:pic>
      <p:pic>
        <p:nvPicPr>
          <p:cNvPr id="6" name="Imagen 5">
            <a:extLst>
              <a:ext uri="{FF2B5EF4-FFF2-40B4-BE49-F238E27FC236}">
                <a16:creationId xmlns:a16="http://schemas.microsoft.com/office/drawing/2014/main" id="{411590EE-D635-408B-A324-5C0A033A9050}"/>
              </a:ext>
            </a:extLst>
          </p:cNvPr>
          <p:cNvPicPr>
            <a:picLocks noChangeAspect="1"/>
          </p:cNvPicPr>
          <p:nvPr/>
        </p:nvPicPr>
        <p:blipFill>
          <a:blip r:embed="rId4"/>
          <a:stretch>
            <a:fillRect/>
          </a:stretch>
        </p:blipFill>
        <p:spPr>
          <a:xfrm>
            <a:off x="4819310" y="2038489"/>
            <a:ext cx="4178595" cy="2961775"/>
          </a:xfrm>
          <a:prstGeom prst="rect">
            <a:avLst/>
          </a:prstGeom>
        </p:spPr>
      </p:pic>
      <p:pic>
        <p:nvPicPr>
          <p:cNvPr id="8" name="Imagen 7">
            <a:extLst>
              <a:ext uri="{FF2B5EF4-FFF2-40B4-BE49-F238E27FC236}">
                <a16:creationId xmlns:a16="http://schemas.microsoft.com/office/drawing/2014/main" id="{B420CDFB-5AB1-4F48-BBA8-29C519F20ABC}"/>
              </a:ext>
            </a:extLst>
          </p:cNvPr>
          <p:cNvPicPr>
            <a:picLocks noChangeAspect="1"/>
          </p:cNvPicPr>
          <p:nvPr/>
        </p:nvPicPr>
        <p:blipFill>
          <a:blip r:embed="rId5"/>
          <a:stretch>
            <a:fillRect/>
          </a:stretch>
        </p:blipFill>
        <p:spPr>
          <a:xfrm>
            <a:off x="627321" y="3841272"/>
            <a:ext cx="4045894" cy="2913166"/>
          </a:xfrm>
          <a:prstGeom prst="rect">
            <a:avLst/>
          </a:prstGeom>
        </p:spPr>
      </p:pic>
    </p:spTree>
    <p:extLst>
      <p:ext uri="{BB962C8B-B14F-4D97-AF65-F5344CB8AC3E}">
        <p14:creationId xmlns:p14="http://schemas.microsoft.com/office/powerpoint/2010/main" val="391448093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1CA9F5C3-1B88-FB4A-87C8-FEDE4C1C109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9144"/>
            <a:ext cx="9144000" cy="6839712"/>
          </a:xfrm>
          <a:prstGeom prst="rect">
            <a:avLst/>
          </a:prstGeom>
        </p:spPr>
      </p:pic>
      <p:sp>
        <p:nvSpPr>
          <p:cNvPr id="3" name="CuadroTexto 2">
            <a:extLst>
              <a:ext uri="{FF2B5EF4-FFF2-40B4-BE49-F238E27FC236}">
                <a16:creationId xmlns:a16="http://schemas.microsoft.com/office/drawing/2014/main" id="{CFFCA0D8-0701-40C0-8458-CEBE0407ECA3}"/>
              </a:ext>
            </a:extLst>
          </p:cNvPr>
          <p:cNvSpPr txBox="1"/>
          <p:nvPr/>
        </p:nvSpPr>
        <p:spPr>
          <a:xfrm>
            <a:off x="1558978" y="839210"/>
            <a:ext cx="7254096" cy="400110"/>
          </a:xfrm>
          <a:prstGeom prst="rect">
            <a:avLst/>
          </a:prstGeom>
          <a:noFill/>
        </p:spPr>
        <p:txBody>
          <a:bodyPr wrap="square" rtlCol="0">
            <a:spAutoFit/>
          </a:bodyPr>
          <a:lstStyle/>
          <a:p>
            <a:r>
              <a:rPr lang="es-ES" sz="2000" dirty="0">
                <a:solidFill>
                  <a:srgbClr val="CB4E33"/>
                </a:solidFill>
              </a:rPr>
              <a:t>Comparativa Impuesto sobre el Patrimonio 2020 - 2021</a:t>
            </a:r>
          </a:p>
        </p:txBody>
      </p:sp>
      <p:pic>
        <p:nvPicPr>
          <p:cNvPr id="5" name="Imagen 4">
            <a:extLst>
              <a:ext uri="{FF2B5EF4-FFF2-40B4-BE49-F238E27FC236}">
                <a16:creationId xmlns:a16="http://schemas.microsoft.com/office/drawing/2014/main" id="{61BAB2C2-B33B-4792-948D-B60526C72A61}"/>
              </a:ext>
            </a:extLst>
          </p:cNvPr>
          <p:cNvPicPr>
            <a:picLocks noChangeAspect="1"/>
          </p:cNvPicPr>
          <p:nvPr/>
        </p:nvPicPr>
        <p:blipFill>
          <a:blip r:embed="rId3"/>
          <a:stretch>
            <a:fillRect/>
          </a:stretch>
        </p:blipFill>
        <p:spPr>
          <a:xfrm>
            <a:off x="1142640" y="839210"/>
            <a:ext cx="628652" cy="342901"/>
          </a:xfrm>
          <a:prstGeom prst="rect">
            <a:avLst/>
          </a:prstGeom>
        </p:spPr>
      </p:pic>
      <p:graphicFrame>
        <p:nvGraphicFramePr>
          <p:cNvPr id="6" name="Tabla 5">
            <a:extLst>
              <a:ext uri="{FF2B5EF4-FFF2-40B4-BE49-F238E27FC236}">
                <a16:creationId xmlns:a16="http://schemas.microsoft.com/office/drawing/2014/main" id="{F8A9D308-1002-442E-89CE-E7EA48FA2D08}"/>
              </a:ext>
            </a:extLst>
          </p:cNvPr>
          <p:cNvGraphicFramePr>
            <a:graphicFrameLocks noGrp="1"/>
          </p:cNvGraphicFramePr>
          <p:nvPr>
            <p:extLst>
              <p:ext uri="{D42A27DB-BD31-4B8C-83A1-F6EECF244321}">
                <p14:modId xmlns:p14="http://schemas.microsoft.com/office/powerpoint/2010/main" val="1702843341"/>
              </p:ext>
            </p:extLst>
          </p:nvPr>
        </p:nvGraphicFramePr>
        <p:xfrm>
          <a:off x="656560" y="1602172"/>
          <a:ext cx="3543300" cy="1100356"/>
        </p:xfrm>
        <a:graphic>
          <a:graphicData uri="http://schemas.openxmlformats.org/drawingml/2006/table">
            <a:tbl>
              <a:tblPr firstRow="1" firstCol="1" bandRow="1"/>
              <a:tblGrid>
                <a:gridCol w="1117600">
                  <a:extLst>
                    <a:ext uri="{9D8B030D-6E8A-4147-A177-3AD203B41FA5}">
                      <a16:colId xmlns:a16="http://schemas.microsoft.com/office/drawing/2014/main" val="753333249"/>
                    </a:ext>
                  </a:extLst>
                </a:gridCol>
                <a:gridCol w="787400">
                  <a:extLst>
                    <a:ext uri="{9D8B030D-6E8A-4147-A177-3AD203B41FA5}">
                      <a16:colId xmlns:a16="http://schemas.microsoft.com/office/drawing/2014/main" val="1785597368"/>
                    </a:ext>
                  </a:extLst>
                </a:gridCol>
                <a:gridCol w="787400">
                  <a:extLst>
                    <a:ext uri="{9D8B030D-6E8A-4147-A177-3AD203B41FA5}">
                      <a16:colId xmlns:a16="http://schemas.microsoft.com/office/drawing/2014/main" val="3390125280"/>
                    </a:ext>
                  </a:extLst>
                </a:gridCol>
                <a:gridCol w="850900">
                  <a:extLst>
                    <a:ext uri="{9D8B030D-6E8A-4147-A177-3AD203B41FA5}">
                      <a16:colId xmlns:a16="http://schemas.microsoft.com/office/drawing/2014/main" val="1521742933"/>
                    </a:ext>
                  </a:extLst>
                </a:gridCol>
              </a:tblGrid>
              <a:tr h="280703">
                <a:tc>
                  <a:txBody>
                    <a:bodyPr/>
                    <a:lstStyle/>
                    <a:p>
                      <a:r>
                        <a:rPr lang="es-ES" sz="900" b="1" dirty="0">
                          <a:solidFill>
                            <a:srgbClr val="000000"/>
                          </a:solidFill>
                          <a:effectLst/>
                          <a:latin typeface="+mn-lt"/>
                          <a:ea typeface="Times New Roman" panose="02020603050405020304" pitchFamily="18" charset="0"/>
                          <a:cs typeface="Times New Roman" panose="02020603050405020304" pitchFamily="18" charset="0"/>
                        </a:rPr>
                        <a:t>ANDALUCIA</a:t>
                      </a:r>
                      <a:endParaRPr lang="es-ES" sz="1200" dirty="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r"/>
                      <a:r>
                        <a:rPr lang="es-ES" sz="1000" b="1" dirty="0">
                          <a:solidFill>
                            <a:srgbClr val="000000"/>
                          </a:solidFill>
                          <a:effectLst/>
                          <a:latin typeface="+mn-lt"/>
                          <a:ea typeface="Times New Roman" panose="02020603050405020304" pitchFamily="18" charset="0"/>
                          <a:cs typeface="Times New Roman" panose="02020603050405020304" pitchFamily="18" charset="0"/>
                        </a:rPr>
                        <a:t>800.000,00</a:t>
                      </a:r>
                      <a:endParaRPr lang="es-ES" sz="1200" dirty="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r"/>
                      <a:r>
                        <a:rPr lang="es-ES" sz="1000" b="1" dirty="0">
                          <a:solidFill>
                            <a:srgbClr val="000000"/>
                          </a:solidFill>
                          <a:effectLst/>
                          <a:latin typeface="+mn-lt"/>
                          <a:ea typeface="Times New Roman" panose="02020603050405020304" pitchFamily="18" charset="0"/>
                          <a:cs typeface="Times New Roman" panose="02020603050405020304" pitchFamily="18" charset="0"/>
                        </a:rPr>
                        <a:t>4.000.000,00</a:t>
                      </a:r>
                      <a:endParaRPr lang="es-ES" sz="1200" dirty="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r"/>
                      <a:r>
                        <a:rPr lang="es-ES" sz="1000" b="1">
                          <a:solidFill>
                            <a:srgbClr val="000000"/>
                          </a:solidFill>
                          <a:effectLst/>
                          <a:latin typeface="+mn-lt"/>
                          <a:ea typeface="Times New Roman" panose="02020603050405020304" pitchFamily="18" charset="0"/>
                          <a:cs typeface="Times New Roman" panose="02020603050405020304" pitchFamily="18" charset="0"/>
                        </a:rPr>
                        <a:t>15.000.000,00</a:t>
                      </a:r>
                      <a:endParaRPr lang="es-ES" sz="12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204561174"/>
                  </a:ext>
                </a:extLst>
              </a:tr>
              <a:tr h="269475">
                <a:tc>
                  <a:txBody>
                    <a:bodyPr/>
                    <a:lstStyle/>
                    <a:p>
                      <a:pPr algn="r"/>
                      <a:r>
                        <a:rPr lang="es-ES" sz="1200" dirty="0">
                          <a:solidFill>
                            <a:srgbClr val="000000"/>
                          </a:solidFill>
                          <a:effectLst/>
                          <a:latin typeface="+mn-lt"/>
                          <a:ea typeface="Times New Roman" panose="02020603050405020304" pitchFamily="18" charset="0"/>
                          <a:cs typeface="Times New Roman" panose="02020603050405020304" pitchFamily="18" charset="0"/>
                        </a:rPr>
                        <a:t>2021</a:t>
                      </a:r>
                      <a:endParaRPr lang="es-ES" sz="1800" dirty="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r"/>
                      <a:r>
                        <a:rPr lang="es-ES" sz="1200" dirty="0">
                          <a:solidFill>
                            <a:srgbClr val="000000"/>
                          </a:solidFill>
                          <a:effectLst/>
                          <a:latin typeface="+mn-lt"/>
                          <a:ea typeface="Times New Roman" panose="02020603050405020304" pitchFamily="18" charset="0"/>
                          <a:cs typeface="Times New Roman" panose="02020603050405020304" pitchFamily="18" charset="0"/>
                        </a:rPr>
                        <a:t>220,00</a:t>
                      </a:r>
                      <a:endParaRPr lang="es-ES" sz="1800" dirty="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a:r>
                        <a:rPr lang="es-ES" sz="1200">
                          <a:solidFill>
                            <a:srgbClr val="000000"/>
                          </a:solidFill>
                          <a:effectLst/>
                          <a:latin typeface="+mn-lt"/>
                          <a:ea typeface="Times New Roman" panose="02020603050405020304" pitchFamily="18" charset="0"/>
                          <a:cs typeface="Times New Roman" panose="02020603050405020304" pitchFamily="18" charset="0"/>
                        </a:rPr>
                        <a:t>40.263,59</a:t>
                      </a:r>
                      <a:endParaRPr lang="es-ES" sz="18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a:r>
                        <a:rPr lang="es-ES" sz="1200">
                          <a:solidFill>
                            <a:srgbClr val="000000"/>
                          </a:solidFill>
                          <a:effectLst/>
                          <a:latin typeface="+mn-lt"/>
                          <a:ea typeface="Times New Roman" panose="02020603050405020304" pitchFamily="18" charset="0"/>
                          <a:cs typeface="Times New Roman" panose="02020603050405020304" pitchFamily="18" charset="0"/>
                        </a:rPr>
                        <a:t>302.309,99</a:t>
                      </a:r>
                      <a:endParaRPr lang="es-ES" sz="18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783141389"/>
                  </a:ext>
                </a:extLst>
              </a:tr>
              <a:tr h="269475">
                <a:tc>
                  <a:txBody>
                    <a:bodyPr/>
                    <a:lstStyle/>
                    <a:p>
                      <a:pPr algn="r"/>
                      <a:r>
                        <a:rPr lang="es-ES" sz="1200" dirty="0">
                          <a:solidFill>
                            <a:srgbClr val="000000"/>
                          </a:solidFill>
                          <a:effectLst/>
                          <a:latin typeface="+mn-lt"/>
                          <a:ea typeface="Times New Roman" panose="02020603050405020304" pitchFamily="18" charset="0"/>
                          <a:cs typeface="Times New Roman" panose="02020603050405020304" pitchFamily="18" charset="0"/>
                        </a:rPr>
                        <a:t>2020</a:t>
                      </a:r>
                      <a:endParaRPr lang="es-ES" sz="1800" dirty="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r"/>
                      <a:r>
                        <a:rPr lang="es-ES" sz="1200" dirty="0">
                          <a:solidFill>
                            <a:srgbClr val="000000"/>
                          </a:solidFill>
                          <a:effectLst/>
                          <a:latin typeface="+mn-lt"/>
                          <a:ea typeface="Times New Roman" panose="02020603050405020304" pitchFamily="18" charset="0"/>
                          <a:cs typeface="Times New Roman" panose="02020603050405020304" pitchFamily="18" charset="0"/>
                        </a:rPr>
                        <a:t>240,00</a:t>
                      </a:r>
                      <a:endParaRPr lang="es-ES" sz="1800" dirty="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a:r>
                        <a:rPr lang="es-ES" sz="1200" dirty="0">
                          <a:solidFill>
                            <a:srgbClr val="000000"/>
                          </a:solidFill>
                          <a:effectLst/>
                          <a:latin typeface="+mn-lt"/>
                          <a:ea typeface="Times New Roman" panose="02020603050405020304" pitchFamily="18" charset="0"/>
                          <a:cs typeface="Times New Roman" panose="02020603050405020304" pitchFamily="18" charset="0"/>
                        </a:rPr>
                        <a:t>44.214,82</a:t>
                      </a:r>
                      <a:endParaRPr lang="es-ES" sz="1800" dirty="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a:r>
                        <a:rPr lang="es-ES" sz="1200" dirty="0">
                          <a:solidFill>
                            <a:srgbClr val="000000"/>
                          </a:solidFill>
                          <a:effectLst/>
                          <a:latin typeface="+mn-lt"/>
                          <a:ea typeface="Times New Roman" panose="02020603050405020304" pitchFamily="18" charset="0"/>
                          <a:cs typeface="Times New Roman" panose="02020603050405020304" pitchFamily="18" charset="0"/>
                        </a:rPr>
                        <a:t>331.444,05</a:t>
                      </a:r>
                      <a:endParaRPr lang="es-ES" sz="1800" dirty="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314236463"/>
                  </a:ext>
                </a:extLst>
              </a:tr>
              <a:tr h="280703">
                <a:tc>
                  <a:txBody>
                    <a:bodyPr/>
                    <a:lstStyle/>
                    <a:p>
                      <a:pPr algn="r"/>
                      <a:r>
                        <a:rPr lang="es-ES" sz="1200" dirty="0">
                          <a:solidFill>
                            <a:srgbClr val="000000"/>
                          </a:solidFill>
                          <a:effectLst/>
                          <a:latin typeface="+mn-lt"/>
                          <a:ea typeface="Times New Roman" panose="02020603050405020304" pitchFamily="18" charset="0"/>
                          <a:cs typeface="Times New Roman" panose="02020603050405020304" pitchFamily="18" charset="0"/>
                        </a:rPr>
                        <a:t>Diferencia</a:t>
                      </a:r>
                      <a:endParaRPr lang="es-ES" sz="1800" dirty="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r"/>
                      <a:r>
                        <a:rPr lang="es-ES" sz="1200" b="1" dirty="0">
                          <a:solidFill>
                            <a:srgbClr val="538135"/>
                          </a:solidFill>
                          <a:effectLst/>
                          <a:latin typeface="+mn-lt"/>
                          <a:ea typeface="Times New Roman" panose="02020603050405020304" pitchFamily="18" charset="0"/>
                          <a:cs typeface="Times New Roman" panose="02020603050405020304" pitchFamily="18" charset="0"/>
                        </a:rPr>
                        <a:t>-20,00</a:t>
                      </a:r>
                      <a:endParaRPr lang="es-ES" sz="1800" dirty="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3">
                        <a:lumMod val="20000"/>
                        <a:lumOff val="80000"/>
                      </a:schemeClr>
                    </a:solidFill>
                  </a:tcPr>
                </a:tc>
                <a:tc>
                  <a:txBody>
                    <a:bodyPr/>
                    <a:lstStyle/>
                    <a:p>
                      <a:pPr algn="r"/>
                      <a:r>
                        <a:rPr lang="es-ES" sz="1200" b="1" dirty="0">
                          <a:solidFill>
                            <a:srgbClr val="538135"/>
                          </a:solidFill>
                          <a:effectLst/>
                          <a:latin typeface="+mn-lt"/>
                          <a:ea typeface="Times New Roman" panose="02020603050405020304" pitchFamily="18" charset="0"/>
                          <a:cs typeface="Times New Roman" panose="02020603050405020304" pitchFamily="18" charset="0"/>
                        </a:rPr>
                        <a:t>-3.951,23</a:t>
                      </a:r>
                      <a:endParaRPr lang="es-ES" sz="1800" dirty="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3">
                        <a:lumMod val="20000"/>
                        <a:lumOff val="80000"/>
                      </a:schemeClr>
                    </a:solidFill>
                  </a:tcPr>
                </a:tc>
                <a:tc>
                  <a:txBody>
                    <a:bodyPr/>
                    <a:lstStyle/>
                    <a:p>
                      <a:pPr algn="r"/>
                      <a:r>
                        <a:rPr lang="es-ES" sz="1200" b="1" dirty="0">
                          <a:solidFill>
                            <a:srgbClr val="538135"/>
                          </a:solidFill>
                          <a:effectLst/>
                          <a:latin typeface="+mn-lt"/>
                          <a:ea typeface="Times New Roman" panose="02020603050405020304" pitchFamily="18" charset="0"/>
                          <a:cs typeface="Times New Roman" panose="02020603050405020304" pitchFamily="18" charset="0"/>
                        </a:rPr>
                        <a:t>-29.134,06</a:t>
                      </a:r>
                      <a:endParaRPr lang="es-ES" sz="1800" dirty="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91108273"/>
                  </a:ext>
                </a:extLst>
              </a:tr>
            </a:tbl>
          </a:graphicData>
        </a:graphic>
      </p:graphicFrame>
      <p:pic>
        <p:nvPicPr>
          <p:cNvPr id="8" name="Imagen 7">
            <a:extLst>
              <a:ext uri="{FF2B5EF4-FFF2-40B4-BE49-F238E27FC236}">
                <a16:creationId xmlns:a16="http://schemas.microsoft.com/office/drawing/2014/main" id="{3D5E8755-9176-46CF-B75C-FD6D7FC59CFC}"/>
              </a:ext>
            </a:extLst>
          </p:cNvPr>
          <p:cNvPicPr>
            <a:picLocks noChangeAspect="1"/>
          </p:cNvPicPr>
          <p:nvPr/>
        </p:nvPicPr>
        <p:blipFill>
          <a:blip r:embed="rId4"/>
          <a:stretch>
            <a:fillRect/>
          </a:stretch>
        </p:blipFill>
        <p:spPr>
          <a:xfrm>
            <a:off x="4306186" y="1410340"/>
            <a:ext cx="4757077" cy="2349294"/>
          </a:xfrm>
          <a:prstGeom prst="rect">
            <a:avLst/>
          </a:prstGeom>
        </p:spPr>
      </p:pic>
      <p:graphicFrame>
        <p:nvGraphicFramePr>
          <p:cNvPr id="10" name="Tabla 9">
            <a:extLst>
              <a:ext uri="{FF2B5EF4-FFF2-40B4-BE49-F238E27FC236}">
                <a16:creationId xmlns:a16="http://schemas.microsoft.com/office/drawing/2014/main" id="{8FBD04BE-FAB0-42B4-96E2-037A953C3EEC}"/>
              </a:ext>
            </a:extLst>
          </p:cNvPr>
          <p:cNvGraphicFramePr>
            <a:graphicFrameLocks noGrp="1"/>
          </p:cNvGraphicFramePr>
          <p:nvPr>
            <p:extLst>
              <p:ext uri="{D42A27DB-BD31-4B8C-83A1-F6EECF244321}">
                <p14:modId xmlns:p14="http://schemas.microsoft.com/office/powerpoint/2010/main" val="2248997456"/>
              </p:ext>
            </p:extLst>
          </p:nvPr>
        </p:nvGraphicFramePr>
        <p:xfrm>
          <a:off x="656560" y="4295555"/>
          <a:ext cx="3543300" cy="1100356"/>
        </p:xfrm>
        <a:graphic>
          <a:graphicData uri="http://schemas.openxmlformats.org/drawingml/2006/table">
            <a:tbl>
              <a:tblPr firstRow="1" firstCol="1" bandRow="1"/>
              <a:tblGrid>
                <a:gridCol w="1117600">
                  <a:extLst>
                    <a:ext uri="{9D8B030D-6E8A-4147-A177-3AD203B41FA5}">
                      <a16:colId xmlns:a16="http://schemas.microsoft.com/office/drawing/2014/main" val="3646216676"/>
                    </a:ext>
                  </a:extLst>
                </a:gridCol>
                <a:gridCol w="787400">
                  <a:extLst>
                    <a:ext uri="{9D8B030D-6E8A-4147-A177-3AD203B41FA5}">
                      <a16:colId xmlns:a16="http://schemas.microsoft.com/office/drawing/2014/main" val="1975350533"/>
                    </a:ext>
                  </a:extLst>
                </a:gridCol>
                <a:gridCol w="787400">
                  <a:extLst>
                    <a:ext uri="{9D8B030D-6E8A-4147-A177-3AD203B41FA5}">
                      <a16:colId xmlns:a16="http://schemas.microsoft.com/office/drawing/2014/main" val="3211687273"/>
                    </a:ext>
                  </a:extLst>
                </a:gridCol>
                <a:gridCol w="850900">
                  <a:extLst>
                    <a:ext uri="{9D8B030D-6E8A-4147-A177-3AD203B41FA5}">
                      <a16:colId xmlns:a16="http://schemas.microsoft.com/office/drawing/2014/main" val="3486968746"/>
                    </a:ext>
                  </a:extLst>
                </a:gridCol>
              </a:tblGrid>
              <a:tr h="280703">
                <a:tc>
                  <a:txBody>
                    <a:bodyPr/>
                    <a:lstStyle/>
                    <a:p>
                      <a:r>
                        <a:rPr lang="es-ES" sz="900" b="1" dirty="0">
                          <a:solidFill>
                            <a:srgbClr val="000000"/>
                          </a:solidFill>
                          <a:effectLst/>
                          <a:latin typeface="+mn-lt"/>
                          <a:ea typeface="Times New Roman" panose="02020603050405020304" pitchFamily="18" charset="0"/>
                          <a:cs typeface="Times New Roman" panose="02020603050405020304" pitchFamily="18" charset="0"/>
                        </a:rPr>
                        <a:t>C. VALENCIANA</a:t>
                      </a:r>
                      <a:endParaRPr lang="es-ES" sz="1200" dirty="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r"/>
                      <a:r>
                        <a:rPr lang="es-ES" sz="1000" b="1" dirty="0">
                          <a:solidFill>
                            <a:srgbClr val="000000"/>
                          </a:solidFill>
                          <a:effectLst/>
                          <a:latin typeface="+mn-lt"/>
                          <a:ea typeface="Times New Roman" panose="02020603050405020304" pitchFamily="18" charset="0"/>
                          <a:cs typeface="Times New Roman" panose="02020603050405020304" pitchFamily="18" charset="0"/>
                        </a:rPr>
                        <a:t>800.000,00</a:t>
                      </a:r>
                      <a:endParaRPr lang="es-ES" sz="1200" dirty="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r"/>
                      <a:r>
                        <a:rPr lang="es-ES" sz="1000" b="1" dirty="0">
                          <a:solidFill>
                            <a:srgbClr val="000000"/>
                          </a:solidFill>
                          <a:effectLst/>
                          <a:latin typeface="+mn-lt"/>
                          <a:ea typeface="Times New Roman" panose="02020603050405020304" pitchFamily="18" charset="0"/>
                          <a:cs typeface="Times New Roman" panose="02020603050405020304" pitchFamily="18" charset="0"/>
                        </a:rPr>
                        <a:t>4.000.000,00</a:t>
                      </a:r>
                      <a:endParaRPr lang="es-ES" sz="1200" dirty="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r"/>
                      <a:r>
                        <a:rPr lang="es-ES" sz="1000" b="1" dirty="0">
                          <a:solidFill>
                            <a:srgbClr val="000000"/>
                          </a:solidFill>
                          <a:effectLst/>
                          <a:latin typeface="+mn-lt"/>
                          <a:ea typeface="Times New Roman" panose="02020603050405020304" pitchFamily="18" charset="0"/>
                          <a:cs typeface="Times New Roman" panose="02020603050405020304" pitchFamily="18" charset="0"/>
                        </a:rPr>
                        <a:t>15.000.000,00</a:t>
                      </a:r>
                      <a:endParaRPr lang="es-ES" sz="1200" dirty="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246860618"/>
                  </a:ext>
                </a:extLst>
              </a:tr>
              <a:tr h="269475">
                <a:tc>
                  <a:txBody>
                    <a:bodyPr/>
                    <a:lstStyle/>
                    <a:p>
                      <a:pPr algn="r"/>
                      <a:r>
                        <a:rPr lang="es-ES" sz="1200" dirty="0">
                          <a:solidFill>
                            <a:srgbClr val="000000"/>
                          </a:solidFill>
                          <a:effectLst/>
                          <a:latin typeface="+mn-lt"/>
                          <a:ea typeface="Times New Roman" panose="02020603050405020304" pitchFamily="18" charset="0"/>
                          <a:cs typeface="Times New Roman" panose="02020603050405020304" pitchFamily="18" charset="0"/>
                        </a:rPr>
                        <a:t>2021</a:t>
                      </a:r>
                      <a:endParaRPr lang="es-ES" sz="1800" dirty="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r"/>
                      <a:r>
                        <a:rPr lang="es-ES" sz="1200" dirty="0">
                          <a:solidFill>
                            <a:srgbClr val="000000"/>
                          </a:solidFill>
                          <a:effectLst/>
                          <a:latin typeface="+mn-lt"/>
                          <a:ea typeface="Times New Roman" panose="02020603050405020304" pitchFamily="18" charset="0"/>
                          <a:cs typeface="Times New Roman" panose="02020603050405020304" pitchFamily="18" charset="0"/>
                        </a:rPr>
                        <a:t>909,44</a:t>
                      </a:r>
                      <a:endParaRPr lang="es-ES" sz="1800" dirty="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a:r>
                        <a:rPr lang="es-ES" sz="1200">
                          <a:solidFill>
                            <a:srgbClr val="000000"/>
                          </a:solidFill>
                          <a:effectLst/>
                          <a:latin typeface="+mn-lt"/>
                          <a:ea typeface="Times New Roman" panose="02020603050405020304" pitchFamily="18" charset="0"/>
                          <a:cs typeface="Times New Roman" panose="02020603050405020304" pitchFamily="18" charset="0"/>
                        </a:rPr>
                        <a:t>49.766,32</a:t>
                      </a:r>
                      <a:endParaRPr lang="es-ES" sz="18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a:r>
                        <a:rPr lang="es-ES" sz="1200">
                          <a:solidFill>
                            <a:srgbClr val="000000"/>
                          </a:solidFill>
                          <a:effectLst/>
                          <a:latin typeface="+mn-lt"/>
                          <a:ea typeface="Times New Roman" panose="02020603050405020304" pitchFamily="18" charset="0"/>
                          <a:cs typeface="Times New Roman" panose="02020603050405020304" pitchFamily="18" charset="0"/>
                        </a:rPr>
                        <a:t>362.201,57</a:t>
                      </a:r>
                      <a:endParaRPr lang="es-ES" sz="18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774801858"/>
                  </a:ext>
                </a:extLst>
              </a:tr>
              <a:tr h="269475">
                <a:tc>
                  <a:txBody>
                    <a:bodyPr/>
                    <a:lstStyle/>
                    <a:p>
                      <a:pPr algn="r"/>
                      <a:r>
                        <a:rPr lang="es-ES" sz="1200" dirty="0">
                          <a:solidFill>
                            <a:srgbClr val="000000"/>
                          </a:solidFill>
                          <a:effectLst/>
                          <a:latin typeface="+mn-lt"/>
                          <a:ea typeface="Times New Roman" panose="02020603050405020304" pitchFamily="18" charset="0"/>
                          <a:cs typeface="Times New Roman" panose="02020603050405020304" pitchFamily="18" charset="0"/>
                        </a:rPr>
                        <a:t>2020</a:t>
                      </a:r>
                      <a:endParaRPr lang="es-ES" sz="1800" dirty="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r"/>
                      <a:r>
                        <a:rPr lang="es-ES" sz="1200" dirty="0">
                          <a:solidFill>
                            <a:srgbClr val="000000"/>
                          </a:solidFill>
                          <a:effectLst/>
                          <a:latin typeface="+mn-lt"/>
                          <a:ea typeface="Times New Roman" panose="02020603050405020304" pitchFamily="18" charset="0"/>
                          <a:cs typeface="Times New Roman" panose="02020603050405020304" pitchFamily="18" charset="0"/>
                        </a:rPr>
                        <a:t>539,44</a:t>
                      </a:r>
                      <a:endParaRPr lang="es-ES" sz="1800" dirty="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a:r>
                        <a:rPr lang="es-ES" sz="1200" dirty="0">
                          <a:solidFill>
                            <a:srgbClr val="000000"/>
                          </a:solidFill>
                          <a:effectLst/>
                          <a:latin typeface="+mn-lt"/>
                          <a:ea typeface="Times New Roman" panose="02020603050405020304" pitchFamily="18" charset="0"/>
                          <a:cs typeface="Times New Roman" panose="02020603050405020304" pitchFamily="18" charset="0"/>
                        </a:rPr>
                        <a:t>47.646,32</a:t>
                      </a:r>
                      <a:endParaRPr lang="es-ES" sz="1800" dirty="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a:r>
                        <a:rPr lang="es-ES" sz="1200" dirty="0">
                          <a:solidFill>
                            <a:srgbClr val="000000"/>
                          </a:solidFill>
                          <a:effectLst/>
                          <a:latin typeface="+mn-lt"/>
                          <a:ea typeface="Times New Roman" panose="02020603050405020304" pitchFamily="18" charset="0"/>
                          <a:cs typeface="Times New Roman" panose="02020603050405020304" pitchFamily="18" charset="0"/>
                        </a:rPr>
                        <a:t>344.626,35</a:t>
                      </a:r>
                      <a:endParaRPr lang="es-ES" sz="1800" dirty="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401388374"/>
                  </a:ext>
                </a:extLst>
              </a:tr>
              <a:tr h="280703">
                <a:tc>
                  <a:txBody>
                    <a:bodyPr/>
                    <a:lstStyle/>
                    <a:p>
                      <a:pPr algn="r"/>
                      <a:r>
                        <a:rPr lang="es-ES" sz="1200" dirty="0">
                          <a:solidFill>
                            <a:srgbClr val="000000"/>
                          </a:solidFill>
                          <a:effectLst/>
                          <a:latin typeface="+mn-lt"/>
                          <a:ea typeface="Times New Roman" panose="02020603050405020304" pitchFamily="18" charset="0"/>
                          <a:cs typeface="Times New Roman" panose="02020603050405020304" pitchFamily="18" charset="0"/>
                        </a:rPr>
                        <a:t>Diferencia</a:t>
                      </a:r>
                      <a:endParaRPr lang="es-ES" sz="1800" dirty="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r"/>
                      <a:r>
                        <a:rPr lang="es-ES" sz="1200" b="1" dirty="0">
                          <a:solidFill>
                            <a:srgbClr val="FF0000"/>
                          </a:solidFill>
                          <a:effectLst/>
                          <a:latin typeface="+mn-lt"/>
                          <a:ea typeface="Times New Roman" panose="02020603050405020304" pitchFamily="18" charset="0"/>
                          <a:cs typeface="Times New Roman" panose="02020603050405020304" pitchFamily="18" charset="0"/>
                        </a:rPr>
                        <a:t>370,00</a:t>
                      </a:r>
                      <a:endParaRPr lang="es-ES" sz="1800" dirty="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2">
                        <a:lumMod val="20000"/>
                        <a:lumOff val="80000"/>
                      </a:schemeClr>
                    </a:solidFill>
                  </a:tcPr>
                </a:tc>
                <a:tc>
                  <a:txBody>
                    <a:bodyPr/>
                    <a:lstStyle/>
                    <a:p>
                      <a:pPr algn="r"/>
                      <a:r>
                        <a:rPr lang="es-ES" sz="1200" b="1" dirty="0">
                          <a:solidFill>
                            <a:srgbClr val="FF0000"/>
                          </a:solidFill>
                          <a:effectLst/>
                          <a:latin typeface="+mn-lt"/>
                          <a:ea typeface="Times New Roman" panose="02020603050405020304" pitchFamily="18" charset="0"/>
                          <a:cs typeface="Times New Roman" panose="02020603050405020304" pitchFamily="18" charset="0"/>
                        </a:rPr>
                        <a:t>2.120,00</a:t>
                      </a:r>
                      <a:endParaRPr lang="es-ES" sz="1800" dirty="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2">
                        <a:lumMod val="20000"/>
                        <a:lumOff val="80000"/>
                      </a:schemeClr>
                    </a:solidFill>
                  </a:tcPr>
                </a:tc>
                <a:tc>
                  <a:txBody>
                    <a:bodyPr/>
                    <a:lstStyle/>
                    <a:p>
                      <a:pPr algn="r"/>
                      <a:r>
                        <a:rPr lang="es-ES" sz="1200" b="1" dirty="0">
                          <a:solidFill>
                            <a:srgbClr val="FF0000"/>
                          </a:solidFill>
                          <a:effectLst/>
                          <a:latin typeface="+mn-lt"/>
                          <a:ea typeface="Times New Roman" panose="02020603050405020304" pitchFamily="18" charset="0"/>
                          <a:cs typeface="Times New Roman" panose="02020603050405020304" pitchFamily="18" charset="0"/>
                        </a:rPr>
                        <a:t>17.575,21</a:t>
                      </a:r>
                      <a:endParaRPr lang="es-ES" sz="1800" dirty="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615347795"/>
                  </a:ext>
                </a:extLst>
              </a:tr>
            </a:tbl>
          </a:graphicData>
        </a:graphic>
      </p:graphicFrame>
      <p:pic>
        <p:nvPicPr>
          <p:cNvPr id="12" name="Imagen 11">
            <a:extLst>
              <a:ext uri="{FF2B5EF4-FFF2-40B4-BE49-F238E27FC236}">
                <a16:creationId xmlns:a16="http://schemas.microsoft.com/office/drawing/2014/main" id="{D031F729-3FA6-46C0-B169-516FF177BA61}"/>
              </a:ext>
            </a:extLst>
          </p:cNvPr>
          <p:cNvPicPr>
            <a:picLocks noChangeAspect="1"/>
          </p:cNvPicPr>
          <p:nvPr/>
        </p:nvPicPr>
        <p:blipFill>
          <a:blip r:embed="rId5"/>
          <a:stretch>
            <a:fillRect/>
          </a:stretch>
        </p:blipFill>
        <p:spPr>
          <a:xfrm>
            <a:off x="4306186" y="4039979"/>
            <a:ext cx="4757458" cy="2453064"/>
          </a:xfrm>
          <a:prstGeom prst="rect">
            <a:avLst/>
          </a:prstGeom>
        </p:spPr>
      </p:pic>
    </p:spTree>
    <p:extLst>
      <p:ext uri="{BB962C8B-B14F-4D97-AF65-F5344CB8AC3E}">
        <p14:creationId xmlns:p14="http://schemas.microsoft.com/office/powerpoint/2010/main" val="263162370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1CA9F5C3-1B88-FB4A-87C8-FEDE4C1C109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9144"/>
            <a:ext cx="9144000" cy="6839712"/>
          </a:xfrm>
          <a:prstGeom prst="rect">
            <a:avLst/>
          </a:prstGeom>
        </p:spPr>
      </p:pic>
      <p:sp>
        <p:nvSpPr>
          <p:cNvPr id="3" name="CuadroTexto 2">
            <a:extLst>
              <a:ext uri="{FF2B5EF4-FFF2-40B4-BE49-F238E27FC236}">
                <a16:creationId xmlns:a16="http://schemas.microsoft.com/office/drawing/2014/main" id="{4DF0B1D5-288C-4603-A660-B92281EEB0B7}"/>
              </a:ext>
            </a:extLst>
          </p:cNvPr>
          <p:cNvSpPr txBox="1"/>
          <p:nvPr/>
        </p:nvSpPr>
        <p:spPr>
          <a:xfrm>
            <a:off x="1558978" y="839210"/>
            <a:ext cx="7254096" cy="400110"/>
          </a:xfrm>
          <a:prstGeom prst="rect">
            <a:avLst/>
          </a:prstGeom>
          <a:noFill/>
        </p:spPr>
        <p:txBody>
          <a:bodyPr wrap="square" rtlCol="0">
            <a:spAutoFit/>
          </a:bodyPr>
          <a:lstStyle/>
          <a:p>
            <a:r>
              <a:rPr lang="es-ES" sz="2000" dirty="0">
                <a:solidFill>
                  <a:srgbClr val="CB4E33"/>
                </a:solidFill>
              </a:rPr>
              <a:t>Comparativa Impuesto sobre el Patrimonio 2020 - 2021</a:t>
            </a:r>
          </a:p>
        </p:txBody>
      </p:sp>
      <p:pic>
        <p:nvPicPr>
          <p:cNvPr id="5" name="Imagen 4">
            <a:extLst>
              <a:ext uri="{FF2B5EF4-FFF2-40B4-BE49-F238E27FC236}">
                <a16:creationId xmlns:a16="http://schemas.microsoft.com/office/drawing/2014/main" id="{90A7E51D-F77E-4708-B1F1-6FB780C93E17}"/>
              </a:ext>
            </a:extLst>
          </p:cNvPr>
          <p:cNvPicPr>
            <a:picLocks noChangeAspect="1"/>
          </p:cNvPicPr>
          <p:nvPr/>
        </p:nvPicPr>
        <p:blipFill>
          <a:blip r:embed="rId3"/>
          <a:stretch>
            <a:fillRect/>
          </a:stretch>
        </p:blipFill>
        <p:spPr>
          <a:xfrm>
            <a:off x="1142640" y="839210"/>
            <a:ext cx="628652" cy="342901"/>
          </a:xfrm>
          <a:prstGeom prst="rect">
            <a:avLst/>
          </a:prstGeom>
        </p:spPr>
      </p:pic>
      <p:graphicFrame>
        <p:nvGraphicFramePr>
          <p:cNvPr id="6" name="Tabla 5">
            <a:extLst>
              <a:ext uri="{FF2B5EF4-FFF2-40B4-BE49-F238E27FC236}">
                <a16:creationId xmlns:a16="http://schemas.microsoft.com/office/drawing/2014/main" id="{E6D7BC57-1E1A-43DE-9EF0-82E8FD4CD59A}"/>
              </a:ext>
            </a:extLst>
          </p:cNvPr>
          <p:cNvGraphicFramePr>
            <a:graphicFrameLocks noGrp="1"/>
          </p:cNvGraphicFramePr>
          <p:nvPr>
            <p:extLst>
              <p:ext uri="{D42A27DB-BD31-4B8C-83A1-F6EECF244321}">
                <p14:modId xmlns:p14="http://schemas.microsoft.com/office/powerpoint/2010/main" val="4197932771"/>
              </p:ext>
            </p:extLst>
          </p:nvPr>
        </p:nvGraphicFramePr>
        <p:xfrm>
          <a:off x="631307" y="1638796"/>
          <a:ext cx="3653614" cy="1136302"/>
        </p:xfrm>
        <a:graphic>
          <a:graphicData uri="http://schemas.openxmlformats.org/drawingml/2006/table">
            <a:tbl>
              <a:tblPr firstRow="1" firstCol="1" bandRow="1"/>
              <a:tblGrid>
                <a:gridCol w="1152395">
                  <a:extLst>
                    <a:ext uri="{9D8B030D-6E8A-4147-A177-3AD203B41FA5}">
                      <a16:colId xmlns:a16="http://schemas.microsoft.com/office/drawing/2014/main" val="297760791"/>
                    </a:ext>
                  </a:extLst>
                </a:gridCol>
                <a:gridCol w="811914">
                  <a:extLst>
                    <a:ext uri="{9D8B030D-6E8A-4147-A177-3AD203B41FA5}">
                      <a16:colId xmlns:a16="http://schemas.microsoft.com/office/drawing/2014/main" val="167801168"/>
                    </a:ext>
                  </a:extLst>
                </a:gridCol>
                <a:gridCol w="811914">
                  <a:extLst>
                    <a:ext uri="{9D8B030D-6E8A-4147-A177-3AD203B41FA5}">
                      <a16:colId xmlns:a16="http://schemas.microsoft.com/office/drawing/2014/main" val="1319681947"/>
                    </a:ext>
                  </a:extLst>
                </a:gridCol>
                <a:gridCol w="877391">
                  <a:extLst>
                    <a:ext uri="{9D8B030D-6E8A-4147-A177-3AD203B41FA5}">
                      <a16:colId xmlns:a16="http://schemas.microsoft.com/office/drawing/2014/main" val="1449723885"/>
                    </a:ext>
                  </a:extLst>
                </a:gridCol>
              </a:tblGrid>
              <a:tr h="289873">
                <a:tc>
                  <a:txBody>
                    <a:bodyPr/>
                    <a:lstStyle/>
                    <a:p>
                      <a:r>
                        <a:rPr lang="es-ES" sz="900" b="1" dirty="0">
                          <a:solidFill>
                            <a:srgbClr val="000000"/>
                          </a:solidFill>
                          <a:effectLst/>
                          <a:latin typeface="+mn-lt"/>
                          <a:ea typeface="Times New Roman" panose="02020603050405020304" pitchFamily="18" charset="0"/>
                          <a:cs typeface="Times New Roman" panose="02020603050405020304" pitchFamily="18" charset="0"/>
                        </a:rPr>
                        <a:t>ARAGÓN</a:t>
                      </a:r>
                      <a:endParaRPr lang="es-ES" sz="1200" dirty="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r"/>
                      <a:r>
                        <a:rPr lang="es-ES" sz="1000" b="1" dirty="0">
                          <a:solidFill>
                            <a:srgbClr val="000000"/>
                          </a:solidFill>
                          <a:effectLst/>
                          <a:latin typeface="+mn-lt"/>
                          <a:ea typeface="Times New Roman" panose="02020603050405020304" pitchFamily="18" charset="0"/>
                          <a:cs typeface="Times New Roman" panose="02020603050405020304" pitchFamily="18" charset="0"/>
                        </a:rPr>
                        <a:t>800.000,00</a:t>
                      </a:r>
                      <a:endParaRPr lang="es-ES" sz="1200" dirty="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r"/>
                      <a:r>
                        <a:rPr lang="es-ES" sz="1000" b="1" dirty="0">
                          <a:solidFill>
                            <a:srgbClr val="000000"/>
                          </a:solidFill>
                          <a:effectLst/>
                          <a:latin typeface="+mn-lt"/>
                          <a:ea typeface="Times New Roman" panose="02020603050405020304" pitchFamily="18" charset="0"/>
                          <a:cs typeface="Times New Roman" panose="02020603050405020304" pitchFamily="18" charset="0"/>
                        </a:rPr>
                        <a:t>4.000.000,00</a:t>
                      </a:r>
                      <a:endParaRPr lang="es-ES" sz="1200" dirty="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r"/>
                      <a:r>
                        <a:rPr lang="es-ES" sz="1000" b="1" dirty="0">
                          <a:solidFill>
                            <a:srgbClr val="000000"/>
                          </a:solidFill>
                          <a:effectLst/>
                          <a:latin typeface="+mn-lt"/>
                          <a:ea typeface="Times New Roman" panose="02020603050405020304" pitchFamily="18" charset="0"/>
                          <a:cs typeface="Times New Roman" panose="02020603050405020304" pitchFamily="18" charset="0"/>
                        </a:rPr>
                        <a:t>15.000.000,00</a:t>
                      </a:r>
                      <a:endParaRPr lang="es-ES" sz="1200" dirty="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781521963"/>
                  </a:ext>
                </a:extLst>
              </a:tr>
              <a:tr h="278278">
                <a:tc>
                  <a:txBody>
                    <a:bodyPr/>
                    <a:lstStyle/>
                    <a:p>
                      <a:pPr algn="r"/>
                      <a:r>
                        <a:rPr lang="es-ES" sz="1200" dirty="0">
                          <a:solidFill>
                            <a:srgbClr val="000000"/>
                          </a:solidFill>
                          <a:effectLst/>
                          <a:latin typeface="+mn-lt"/>
                          <a:ea typeface="Times New Roman" panose="02020603050405020304" pitchFamily="18" charset="0"/>
                          <a:cs typeface="Times New Roman" panose="02020603050405020304" pitchFamily="18" charset="0"/>
                        </a:rPr>
                        <a:t>2021</a:t>
                      </a:r>
                      <a:endParaRPr lang="es-ES" sz="1800" dirty="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r"/>
                      <a:r>
                        <a:rPr lang="es-ES" sz="1200">
                          <a:solidFill>
                            <a:srgbClr val="000000"/>
                          </a:solidFill>
                          <a:effectLst/>
                          <a:latin typeface="+mn-lt"/>
                          <a:ea typeface="Times New Roman" panose="02020603050405020304" pitchFamily="18" charset="0"/>
                          <a:cs typeface="Times New Roman" panose="02020603050405020304" pitchFamily="18" charset="0"/>
                        </a:rPr>
                        <a:t>1.164,37</a:t>
                      </a:r>
                      <a:endParaRPr lang="es-ES" sz="18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a:r>
                        <a:rPr lang="es-ES" sz="1200">
                          <a:solidFill>
                            <a:srgbClr val="000000"/>
                          </a:solidFill>
                          <a:effectLst/>
                          <a:latin typeface="+mn-lt"/>
                          <a:ea typeface="Times New Roman" panose="02020603050405020304" pitchFamily="18" charset="0"/>
                          <a:cs typeface="Times New Roman" panose="02020603050405020304" pitchFamily="18" charset="0"/>
                        </a:rPr>
                        <a:t>41.646,37</a:t>
                      </a:r>
                      <a:endParaRPr lang="es-ES" sz="18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a:r>
                        <a:rPr lang="es-ES" sz="1200">
                          <a:solidFill>
                            <a:srgbClr val="000000"/>
                          </a:solidFill>
                          <a:effectLst/>
                          <a:latin typeface="+mn-lt"/>
                          <a:ea typeface="Times New Roman" panose="02020603050405020304" pitchFamily="18" charset="0"/>
                          <a:cs typeface="Times New Roman" panose="02020603050405020304" pitchFamily="18" charset="0"/>
                        </a:rPr>
                        <a:t>320.310,43</a:t>
                      </a:r>
                      <a:endParaRPr lang="es-ES" sz="18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517789997"/>
                  </a:ext>
                </a:extLst>
              </a:tr>
              <a:tr h="278278">
                <a:tc>
                  <a:txBody>
                    <a:bodyPr/>
                    <a:lstStyle/>
                    <a:p>
                      <a:pPr algn="r"/>
                      <a:r>
                        <a:rPr lang="es-ES" sz="1200" dirty="0">
                          <a:solidFill>
                            <a:srgbClr val="000000"/>
                          </a:solidFill>
                          <a:effectLst/>
                          <a:latin typeface="+mn-lt"/>
                          <a:ea typeface="Times New Roman" panose="02020603050405020304" pitchFamily="18" charset="0"/>
                          <a:cs typeface="Times New Roman" panose="02020603050405020304" pitchFamily="18" charset="0"/>
                        </a:rPr>
                        <a:t>2020</a:t>
                      </a:r>
                      <a:endParaRPr lang="es-ES" sz="1800" dirty="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r"/>
                      <a:r>
                        <a:rPr lang="es-ES" sz="1200" dirty="0">
                          <a:solidFill>
                            <a:srgbClr val="000000"/>
                          </a:solidFill>
                          <a:effectLst/>
                          <a:latin typeface="+mn-lt"/>
                          <a:ea typeface="Times New Roman" panose="02020603050405020304" pitchFamily="18" charset="0"/>
                          <a:cs typeface="Times New Roman" panose="02020603050405020304" pitchFamily="18" charset="0"/>
                        </a:rPr>
                        <a:t>1.164,37</a:t>
                      </a:r>
                      <a:endParaRPr lang="es-ES" sz="1800" dirty="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a:r>
                        <a:rPr lang="es-ES" sz="1200" dirty="0">
                          <a:solidFill>
                            <a:srgbClr val="000000"/>
                          </a:solidFill>
                          <a:effectLst/>
                          <a:latin typeface="+mn-lt"/>
                          <a:ea typeface="Times New Roman" panose="02020603050405020304" pitchFamily="18" charset="0"/>
                          <a:cs typeface="Times New Roman" panose="02020603050405020304" pitchFamily="18" charset="0"/>
                        </a:rPr>
                        <a:t>41.646,37</a:t>
                      </a:r>
                      <a:endParaRPr lang="es-ES" sz="1800" dirty="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a:r>
                        <a:rPr lang="es-ES" sz="1200">
                          <a:solidFill>
                            <a:srgbClr val="000000"/>
                          </a:solidFill>
                          <a:effectLst/>
                          <a:latin typeface="+mn-lt"/>
                          <a:ea typeface="Times New Roman" panose="02020603050405020304" pitchFamily="18" charset="0"/>
                          <a:cs typeface="Times New Roman" panose="02020603050405020304" pitchFamily="18" charset="0"/>
                        </a:rPr>
                        <a:t>281.270,39</a:t>
                      </a:r>
                      <a:endParaRPr lang="es-ES" sz="18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1612124"/>
                  </a:ext>
                </a:extLst>
              </a:tr>
              <a:tr h="289873">
                <a:tc>
                  <a:txBody>
                    <a:bodyPr/>
                    <a:lstStyle/>
                    <a:p>
                      <a:pPr algn="r"/>
                      <a:r>
                        <a:rPr lang="es-ES" sz="1200" dirty="0">
                          <a:solidFill>
                            <a:srgbClr val="000000"/>
                          </a:solidFill>
                          <a:effectLst/>
                          <a:latin typeface="+mn-lt"/>
                          <a:ea typeface="Times New Roman" panose="02020603050405020304" pitchFamily="18" charset="0"/>
                          <a:cs typeface="Times New Roman" panose="02020603050405020304" pitchFamily="18" charset="0"/>
                        </a:rPr>
                        <a:t>Diferencia</a:t>
                      </a:r>
                      <a:endParaRPr lang="es-ES" sz="1800" dirty="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r"/>
                      <a:r>
                        <a:rPr lang="es-ES" sz="1200">
                          <a:solidFill>
                            <a:srgbClr val="000000"/>
                          </a:solidFill>
                          <a:effectLst/>
                          <a:latin typeface="+mn-lt"/>
                          <a:ea typeface="Times New Roman" panose="02020603050405020304" pitchFamily="18" charset="0"/>
                          <a:cs typeface="Times New Roman" panose="02020603050405020304" pitchFamily="18" charset="0"/>
                        </a:rPr>
                        <a:t>0,00</a:t>
                      </a:r>
                      <a:endParaRPr lang="es-ES" sz="18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a:r>
                        <a:rPr lang="es-ES" sz="1200" dirty="0">
                          <a:solidFill>
                            <a:srgbClr val="000000"/>
                          </a:solidFill>
                          <a:effectLst/>
                          <a:latin typeface="+mn-lt"/>
                          <a:ea typeface="Times New Roman" panose="02020603050405020304" pitchFamily="18" charset="0"/>
                          <a:cs typeface="Times New Roman" panose="02020603050405020304" pitchFamily="18" charset="0"/>
                        </a:rPr>
                        <a:t>0,00</a:t>
                      </a:r>
                      <a:endParaRPr lang="es-ES" sz="1800" dirty="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a:r>
                        <a:rPr lang="es-ES" sz="1200" b="1" dirty="0">
                          <a:solidFill>
                            <a:srgbClr val="FF0000"/>
                          </a:solidFill>
                          <a:effectLst/>
                          <a:latin typeface="+mn-lt"/>
                          <a:ea typeface="Times New Roman" panose="02020603050405020304" pitchFamily="18" charset="0"/>
                          <a:cs typeface="Times New Roman" panose="02020603050405020304" pitchFamily="18" charset="0"/>
                        </a:rPr>
                        <a:t>39.040,04</a:t>
                      </a:r>
                      <a:endParaRPr lang="es-ES" sz="1800" dirty="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087957619"/>
                  </a:ext>
                </a:extLst>
              </a:tr>
            </a:tbl>
          </a:graphicData>
        </a:graphic>
      </p:graphicFrame>
      <p:pic>
        <p:nvPicPr>
          <p:cNvPr id="8" name="Imagen 7">
            <a:extLst>
              <a:ext uri="{FF2B5EF4-FFF2-40B4-BE49-F238E27FC236}">
                <a16:creationId xmlns:a16="http://schemas.microsoft.com/office/drawing/2014/main" id="{808AC5E8-79AC-4501-AF43-62F389ABED3E}"/>
              </a:ext>
            </a:extLst>
          </p:cNvPr>
          <p:cNvPicPr>
            <a:picLocks noChangeAspect="1"/>
          </p:cNvPicPr>
          <p:nvPr/>
        </p:nvPicPr>
        <p:blipFill>
          <a:blip r:embed="rId4"/>
          <a:stretch>
            <a:fillRect/>
          </a:stretch>
        </p:blipFill>
        <p:spPr>
          <a:xfrm>
            <a:off x="4428461" y="1239320"/>
            <a:ext cx="4571999" cy="2481516"/>
          </a:xfrm>
          <a:prstGeom prst="rect">
            <a:avLst/>
          </a:prstGeom>
        </p:spPr>
      </p:pic>
      <p:graphicFrame>
        <p:nvGraphicFramePr>
          <p:cNvPr id="10" name="Tabla 9">
            <a:extLst>
              <a:ext uri="{FF2B5EF4-FFF2-40B4-BE49-F238E27FC236}">
                <a16:creationId xmlns:a16="http://schemas.microsoft.com/office/drawing/2014/main" id="{29A666AF-690A-4185-ABE6-4B8E31CABD52}"/>
              </a:ext>
            </a:extLst>
          </p:cNvPr>
          <p:cNvGraphicFramePr>
            <a:graphicFrameLocks noGrp="1"/>
          </p:cNvGraphicFramePr>
          <p:nvPr>
            <p:extLst>
              <p:ext uri="{D42A27DB-BD31-4B8C-83A1-F6EECF244321}">
                <p14:modId xmlns:p14="http://schemas.microsoft.com/office/powerpoint/2010/main" val="1497751624"/>
              </p:ext>
            </p:extLst>
          </p:nvPr>
        </p:nvGraphicFramePr>
        <p:xfrm>
          <a:off x="631307" y="4082902"/>
          <a:ext cx="3653613" cy="1136301"/>
        </p:xfrm>
        <a:graphic>
          <a:graphicData uri="http://schemas.openxmlformats.org/drawingml/2006/table">
            <a:tbl>
              <a:tblPr firstRow="1" firstCol="1" bandRow="1"/>
              <a:tblGrid>
                <a:gridCol w="1152394">
                  <a:extLst>
                    <a:ext uri="{9D8B030D-6E8A-4147-A177-3AD203B41FA5}">
                      <a16:colId xmlns:a16="http://schemas.microsoft.com/office/drawing/2014/main" val="71459359"/>
                    </a:ext>
                  </a:extLst>
                </a:gridCol>
                <a:gridCol w="811914">
                  <a:extLst>
                    <a:ext uri="{9D8B030D-6E8A-4147-A177-3AD203B41FA5}">
                      <a16:colId xmlns:a16="http://schemas.microsoft.com/office/drawing/2014/main" val="3287552172"/>
                    </a:ext>
                  </a:extLst>
                </a:gridCol>
                <a:gridCol w="811914">
                  <a:extLst>
                    <a:ext uri="{9D8B030D-6E8A-4147-A177-3AD203B41FA5}">
                      <a16:colId xmlns:a16="http://schemas.microsoft.com/office/drawing/2014/main" val="1202209014"/>
                    </a:ext>
                  </a:extLst>
                </a:gridCol>
                <a:gridCol w="877391">
                  <a:extLst>
                    <a:ext uri="{9D8B030D-6E8A-4147-A177-3AD203B41FA5}">
                      <a16:colId xmlns:a16="http://schemas.microsoft.com/office/drawing/2014/main" val="2623572524"/>
                    </a:ext>
                  </a:extLst>
                </a:gridCol>
              </a:tblGrid>
              <a:tr h="472701">
                <a:tc>
                  <a:txBody>
                    <a:bodyPr/>
                    <a:lstStyle/>
                    <a:p>
                      <a:r>
                        <a:rPr lang="es-ES" sz="800" b="1" dirty="0">
                          <a:solidFill>
                            <a:srgbClr val="000000"/>
                          </a:solidFill>
                          <a:effectLst/>
                          <a:latin typeface="+mn-lt"/>
                          <a:ea typeface="Times New Roman" panose="02020603050405020304" pitchFamily="18" charset="0"/>
                          <a:cs typeface="Times New Roman" panose="02020603050405020304" pitchFamily="18" charset="0"/>
                        </a:rPr>
                        <a:t>CANARIAS, CASTILLA Y LEÓN, CASTILLA-LA MANCHA Y LA RIOJA</a:t>
                      </a:r>
                      <a:endParaRPr lang="es-ES" sz="1200" dirty="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r"/>
                      <a:r>
                        <a:rPr lang="es-ES" sz="1000" b="1" dirty="0">
                          <a:solidFill>
                            <a:srgbClr val="000000"/>
                          </a:solidFill>
                          <a:effectLst/>
                          <a:latin typeface="+mn-lt"/>
                          <a:ea typeface="Times New Roman" panose="02020603050405020304" pitchFamily="18" charset="0"/>
                          <a:cs typeface="Times New Roman" panose="02020603050405020304" pitchFamily="18" charset="0"/>
                        </a:rPr>
                        <a:t>800.000,00</a:t>
                      </a:r>
                      <a:endParaRPr lang="es-ES" sz="1200" dirty="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r"/>
                      <a:r>
                        <a:rPr lang="es-ES" sz="1000" b="1" dirty="0">
                          <a:solidFill>
                            <a:srgbClr val="000000"/>
                          </a:solidFill>
                          <a:effectLst/>
                          <a:latin typeface="+mn-lt"/>
                          <a:ea typeface="Times New Roman" panose="02020603050405020304" pitchFamily="18" charset="0"/>
                          <a:cs typeface="Times New Roman" panose="02020603050405020304" pitchFamily="18" charset="0"/>
                        </a:rPr>
                        <a:t>4.000.000,00</a:t>
                      </a:r>
                      <a:endParaRPr lang="es-ES" sz="1200" dirty="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r"/>
                      <a:r>
                        <a:rPr lang="es-ES" sz="1000" b="1" dirty="0">
                          <a:solidFill>
                            <a:srgbClr val="000000"/>
                          </a:solidFill>
                          <a:effectLst/>
                          <a:latin typeface="+mn-lt"/>
                          <a:ea typeface="Times New Roman" panose="02020603050405020304" pitchFamily="18" charset="0"/>
                          <a:cs typeface="Times New Roman" panose="02020603050405020304" pitchFamily="18" charset="0"/>
                        </a:rPr>
                        <a:t>15.000.000,00</a:t>
                      </a:r>
                      <a:endParaRPr lang="es-ES" sz="1200" dirty="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138371298"/>
                  </a:ext>
                </a:extLst>
              </a:tr>
              <a:tr h="218170">
                <a:tc>
                  <a:txBody>
                    <a:bodyPr/>
                    <a:lstStyle/>
                    <a:p>
                      <a:pPr algn="r"/>
                      <a:r>
                        <a:rPr lang="es-ES" sz="1200" dirty="0">
                          <a:solidFill>
                            <a:srgbClr val="000000"/>
                          </a:solidFill>
                          <a:effectLst/>
                          <a:latin typeface="+mn-lt"/>
                          <a:ea typeface="Times New Roman" panose="02020603050405020304" pitchFamily="18" charset="0"/>
                          <a:cs typeface="Times New Roman" panose="02020603050405020304" pitchFamily="18" charset="0"/>
                        </a:rPr>
                        <a:t>2021</a:t>
                      </a:r>
                      <a:endParaRPr lang="es-ES" sz="1800" dirty="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r"/>
                      <a:r>
                        <a:rPr lang="es-ES" sz="1200">
                          <a:solidFill>
                            <a:srgbClr val="000000"/>
                          </a:solidFill>
                          <a:effectLst/>
                          <a:latin typeface="+mn-lt"/>
                          <a:ea typeface="Times New Roman" panose="02020603050405020304" pitchFamily="18" charset="0"/>
                          <a:cs typeface="Times New Roman" panose="02020603050405020304" pitchFamily="18" charset="0"/>
                        </a:rPr>
                        <a:t>200,00</a:t>
                      </a:r>
                      <a:endParaRPr lang="es-ES" sz="18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a:r>
                        <a:rPr lang="es-ES" sz="1200">
                          <a:solidFill>
                            <a:srgbClr val="000000"/>
                          </a:solidFill>
                          <a:effectLst/>
                          <a:latin typeface="+mn-lt"/>
                          <a:ea typeface="Times New Roman" panose="02020603050405020304" pitchFamily="18" charset="0"/>
                          <a:cs typeface="Times New Roman" panose="02020603050405020304" pitchFamily="18" charset="0"/>
                        </a:rPr>
                        <a:t>36.546,37</a:t>
                      </a:r>
                      <a:endParaRPr lang="es-ES" sz="18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a:r>
                        <a:rPr lang="es-ES" sz="1200">
                          <a:solidFill>
                            <a:srgbClr val="000000"/>
                          </a:solidFill>
                          <a:effectLst/>
                          <a:latin typeface="+mn-lt"/>
                          <a:ea typeface="Times New Roman" panose="02020603050405020304" pitchFamily="18" charset="0"/>
                          <a:cs typeface="Times New Roman" panose="02020603050405020304" pitchFamily="18" charset="0"/>
                        </a:rPr>
                        <a:t>309.810,43</a:t>
                      </a:r>
                      <a:endParaRPr lang="es-ES" sz="18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787737127"/>
                  </a:ext>
                </a:extLst>
              </a:tr>
              <a:tr h="218170">
                <a:tc>
                  <a:txBody>
                    <a:bodyPr/>
                    <a:lstStyle/>
                    <a:p>
                      <a:pPr algn="r"/>
                      <a:r>
                        <a:rPr lang="es-ES" sz="1200" dirty="0">
                          <a:solidFill>
                            <a:srgbClr val="000000"/>
                          </a:solidFill>
                          <a:effectLst/>
                          <a:latin typeface="+mn-lt"/>
                          <a:ea typeface="Times New Roman" panose="02020603050405020304" pitchFamily="18" charset="0"/>
                          <a:cs typeface="Times New Roman" panose="02020603050405020304" pitchFamily="18" charset="0"/>
                        </a:rPr>
                        <a:t>2020</a:t>
                      </a:r>
                      <a:endParaRPr lang="es-ES" sz="1800" dirty="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r"/>
                      <a:r>
                        <a:rPr lang="es-ES" sz="1200" dirty="0">
                          <a:solidFill>
                            <a:srgbClr val="000000"/>
                          </a:solidFill>
                          <a:effectLst/>
                          <a:latin typeface="+mn-lt"/>
                          <a:ea typeface="Times New Roman" panose="02020603050405020304" pitchFamily="18" charset="0"/>
                          <a:cs typeface="Times New Roman" panose="02020603050405020304" pitchFamily="18" charset="0"/>
                        </a:rPr>
                        <a:t>200,00</a:t>
                      </a:r>
                      <a:endParaRPr lang="es-ES" sz="1800" dirty="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a:r>
                        <a:rPr lang="es-ES" sz="1200" dirty="0">
                          <a:solidFill>
                            <a:srgbClr val="000000"/>
                          </a:solidFill>
                          <a:effectLst/>
                          <a:latin typeface="+mn-lt"/>
                          <a:ea typeface="Times New Roman" panose="02020603050405020304" pitchFamily="18" charset="0"/>
                          <a:cs typeface="Times New Roman" panose="02020603050405020304" pitchFamily="18" charset="0"/>
                        </a:rPr>
                        <a:t>36.546,37</a:t>
                      </a:r>
                      <a:endParaRPr lang="es-ES" sz="1800" dirty="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a:r>
                        <a:rPr lang="es-ES" sz="1200" dirty="0">
                          <a:solidFill>
                            <a:srgbClr val="000000"/>
                          </a:solidFill>
                          <a:effectLst/>
                          <a:latin typeface="+mn-lt"/>
                          <a:ea typeface="Times New Roman" panose="02020603050405020304" pitchFamily="18" charset="0"/>
                          <a:cs typeface="Times New Roman" panose="02020603050405020304" pitchFamily="18" charset="0"/>
                        </a:rPr>
                        <a:t>273.770,39</a:t>
                      </a:r>
                      <a:endParaRPr lang="es-ES" sz="1800" dirty="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807204125"/>
                  </a:ext>
                </a:extLst>
              </a:tr>
              <a:tr h="227260">
                <a:tc>
                  <a:txBody>
                    <a:bodyPr/>
                    <a:lstStyle/>
                    <a:p>
                      <a:pPr algn="r"/>
                      <a:r>
                        <a:rPr lang="es-ES" sz="1200" dirty="0">
                          <a:solidFill>
                            <a:srgbClr val="000000"/>
                          </a:solidFill>
                          <a:effectLst/>
                          <a:latin typeface="+mn-lt"/>
                          <a:ea typeface="Times New Roman" panose="02020603050405020304" pitchFamily="18" charset="0"/>
                          <a:cs typeface="Times New Roman" panose="02020603050405020304" pitchFamily="18" charset="0"/>
                        </a:rPr>
                        <a:t>Diferencia</a:t>
                      </a:r>
                      <a:endParaRPr lang="es-ES" sz="1800" dirty="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r"/>
                      <a:r>
                        <a:rPr lang="es-ES" sz="1200">
                          <a:solidFill>
                            <a:srgbClr val="000000"/>
                          </a:solidFill>
                          <a:effectLst/>
                          <a:latin typeface="+mn-lt"/>
                          <a:ea typeface="Times New Roman" panose="02020603050405020304" pitchFamily="18" charset="0"/>
                          <a:cs typeface="Times New Roman" panose="02020603050405020304" pitchFamily="18" charset="0"/>
                        </a:rPr>
                        <a:t>0,00</a:t>
                      </a:r>
                      <a:endParaRPr lang="es-ES" sz="18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a:r>
                        <a:rPr lang="es-ES" sz="1200">
                          <a:solidFill>
                            <a:srgbClr val="000000"/>
                          </a:solidFill>
                          <a:effectLst/>
                          <a:latin typeface="+mn-lt"/>
                          <a:ea typeface="Times New Roman" panose="02020603050405020304" pitchFamily="18" charset="0"/>
                          <a:cs typeface="Times New Roman" panose="02020603050405020304" pitchFamily="18" charset="0"/>
                        </a:rPr>
                        <a:t>0,00</a:t>
                      </a:r>
                      <a:endParaRPr lang="es-ES" sz="18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a:r>
                        <a:rPr lang="es-ES" sz="1200" b="1" dirty="0">
                          <a:solidFill>
                            <a:srgbClr val="FF0000"/>
                          </a:solidFill>
                          <a:effectLst/>
                          <a:latin typeface="+mn-lt"/>
                          <a:ea typeface="Times New Roman" panose="02020603050405020304" pitchFamily="18" charset="0"/>
                          <a:cs typeface="Times New Roman" panose="02020603050405020304" pitchFamily="18" charset="0"/>
                        </a:rPr>
                        <a:t>36.040,04</a:t>
                      </a:r>
                      <a:endParaRPr lang="es-ES" sz="1800" dirty="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4161586112"/>
                  </a:ext>
                </a:extLst>
              </a:tr>
            </a:tbl>
          </a:graphicData>
        </a:graphic>
      </p:graphicFrame>
      <p:pic>
        <p:nvPicPr>
          <p:cNvPr id="12" name="Imagen 11">
            <a:extLst>
              <a:ext uri="{FF2B5EF4-FFF2-40B4-BE49-F238E27FC236}">
                <a16:creationId xmlns:a16="http://schemas.microsoft.com/office/drawing/2014/main" id="{AB0FE186-53F6-4B1B-AE25-5466A65388A4}"/>
              </a:ext>
            </a:extLst>
          </p:cNvPr>
          <p:cNvPicPr>
            <a:picLocks noChangeAspect="1"/>
          </p:cNvPicPr>
          <p:nvPr/>
        </p:nvPicPr>
        <p:blipFill>
          <a:blip r:embed="rId5"/>
          <a:stretch>
            <a:fillRect/>
          </a:stretch>
        </p:blipFill>
        <p:spPr>
          <a:xfrm>
            <a:off x="4428462" y="4076057"/>
            <a:ext cx="4603898" cy="2481516"/>
          </a:xfrm>
          <a:prstGeom prst="rect">
            <a:avLst/>
          </a:prstGeom>
        </p:spPr>
      </p:pic>
    </p:spTree>
    <p:extLst>
      <p:ext uri="{BB962C8B-B14F-4D97-AF65-F5344CB8AC3E}">
        <p14:creationId xmlns:p14="http://schemas.microsoft.com/office/powerpoint/2010/main" val="85015361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1CA9F5C3-1B88-FB4A-87C8-FEDE4C1C109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9144"/>
            <a:ext cx="9144000" cy="6839712"/>
          </a:xfrm>
          <a:prstGeom prst="rect">
            <a:avLst/>
          </a:prstGeom>
        </p:spPr>
      </p:pic>
      <p:sp>
        <p:nvSpPr>
          <p:cNvPr id="3" name="CuadroTexto 2">
            <a:extLst>
              <a:ext uri="{FF2B5EF4-FFF2-40B4-BE49-F238E27FC236}">
                <a16:creationId xmlns:a16="http://schemas.microsoft.com/office/drawing/2014/main" id="{7BFDC0A4-487B-436B-B415-10C00E45E2B8}"/>
              </a:ext>
            </a:extLst>
          </p:cNvPr>
          <p:cNvSpPr txBox="1"/>
          <p:nvPr/>
        </p:nvSpPr>
        <p:spPr>
          <a:xfrm>
            <a:off x="1558978" y="970101"/>
            <a:ext cx="6696748" cy="400110"/>
          </a:xfrm>
          <a:prstGeom prst="rect">
            <a:avLst/>
          </a:prstGeom>
          <a:noFill/>
        </p:spPr>
        <p:txBody>
          <a:bodyPr wrap="square" rtlCol="0">
            <a:spAutoFit/>
          </a:bodyPr>
          <a:lstStyle/>
          <a:p>
            <a:r>
              <a:rPr lang="es-ES" sz="2000" dirty="0">
                <a:solidFill>
                  <a:srgbClr val="CB4E33"/>
                </a:solidFill>
              </a:rPr>
              <a:t>EJEMPLO IMPUESTO SOBRE SUCESIONES 2021</a:t>
            </a:r>
          </a:p>
        </p:txBody>
      </p:sp>
      <p:sp>
        <p:nvSpPr>
          <p:cNvPr id="5" name="Rectángulo 4">
            <a:extLst>
              <a:ext uri="{FF2B5EF4-FFF2-40B4-BE49-F238E27FC236}">
                <a16:creationId xmlns:a16="http://schemas.microsoft.com/office/drawing/2014/main" id="{29C241F1-5A9E-4DCD-A293-A947D5C052C7}"/>
              </a:ext>
            </a:extLst>
          </p:cNvPr>
          <p:cNvSpPr/>
          <p:nvPr/>
        </p:nvSpPr>
        <p:spPr>
          <a:xfrm>
            <a:off x="785819" y="1370211"/>
            <a:ext cx="8243065" cy="523220"/>
          </a:xfrm>
          <a:prstGeom prst="rect">
            <a:avLst/>
          </a:prstGeom>
        </p:spPr>
        <p:txBody>
          <a:bodyPr wrap="square">
            <a:spAutoFit/>
          </a:bodyPr>
          <a:lstStyle/>
          <a:p>
            <a:pPr algn="just">
              <a:spcAft>
                <a:spcPts val="0"/>
              </a:spcAft>
            </a:pPr>
            <a:r>
              <a:rPr lang="es-ES" sz="1400" dirty="0">
                <a:latin typeface="+mj-lt"/>
                <a:ea typeface="Times New Roman" panose="02020603050405020304" pitchFamily="18" charset="0"/>
              </a:rPr>
              <a:t>Soltero de 30 años hereda bienes de su padre por un valor de 800.000€, de los que 200.000€ corresponden a la vivienda del fallecido</a:t>
            </a:r>
            <a:endParaRPr lang="es-ES" sz="4000" b="1" dirty="0">
              <a:effectLst/>
              <a:latin typeface="+mj-lt"/>
              <a:ea typeface="Times New Roman" panose="02020603050405020304" pitchFamily="18" charset="0"/>
            </a:endParaRPr>
          </a:p>
        </p:txBody>
      </p:sp>
      <p:sp>
        <p:nvSpPr>
          <p:cNvPr id="7" name="CuadroTexto 6">
            <a:extLst>
              <a:ext uri="{FF2B5EF4-FFF2-40B4-BE49-F238E27FC236}">
                <a16:creationId xmlns:a16="http://schemas.microsoft.com/office/drawing/2014/main" id="{A87C1C6D-710A-47C1-A673-8D929D36ACB9}"/>
              </a:ext>
            </a:extLst>
          </p:cNvPr>
          <p:cNvSpPr txBox="1"/>
          <p:nvPr/>
        </p:nvSpPr>
        <p:spPr>
          <a:xfrm>
            <a:off x="572587" y="6453156"/>
            <a:ext cx="5180604" cy="369332"/>
          </a:xfrm>
          <a:prstGeom prst="rect">
            <a:avLst/>
          </a:prstGeom>
          <a:noFill/>
        </p:spPr>
        <p:txBody>
          <a:bodyPr wrap="square" rtlCol="0">
            <a:spAutoFit/>
          </a:bodyPr>
          <a:lstStyle/>
          <a:p>
            <a:r>
              <a:rPr lang="es-ES" sz="900" dirty="0">
                <a:solidFill>
                  <a:srgbClr val="FF0000"/>
                </a:solidFill>
              </a:rPr>
              <a:t>Las cantidades en </a:t>
            </a:r>
            <a:r>
              <a:rPr lang="es-ES" sz="900" b="1" dirty="0">
                <a:solidFill>
                  <a:srgbClr val="FF0000"/>
                </a:solidFill>
              </a:rPr>
              <a:t>ROJO</a:t>
            </a:r>
            <a:r>
              <a:rPr lang="es-ES" sz="900" dirty="0">
                <a:solidFill>
                  <a:srgbClr val="FF0000"/>
                </a:solidFill>
              </a:rPr>
              <a:t> indican la CCAA donde se paga más impuesto</a:t>
            </a:r>
          </a:p>
          <a:p>
            <a:r>
              <a:rPr lang="es-ES" sz="900" dirty="0">
                <a:solidFill>
                  <a:schemeClr val="accent3">
                    <a:lumMod val="75000"/>
                  </a:schemeClr>
                </a:solidFill>
              </a:rPr>
              <a:t>Las cantidades en </a:t>
            </a:r>
            <a:r>
              <a:rPr lang="es-ES" sz="900" b="1" dirty="0">
                <a:solidFill>
                  <a:schemeClr val="accent3">
                    <a:lumMod val="75000"/>
                  </a:schemeClr>
                </a:solidFill>
              </a:rPr>
              <a:t>VERDE</a:t>
            </a:r>
            <a:r>
              <a:rPr lang="es-ES" sz="900" dirty="0">
                <a:solidFill>
                  <a:schemeClr val="accent3">
                    <a:lumMod val="75000"/>
                  </a:schemeClr>
                </a:solidFill>
              </a:rPr>
              <a:t> indican la CCAA donde se paga menos impuesto</a:t>
            </a:r>
          </a:p>
        </p:txBody>
      </p:sp>
      <p:pic>
        <p:nvPicPr>
          <p:cNvPr id="8" name="Imagen 7">
            <a:extLst>
              <a:ext uri="{FF2B5EF4-FFF2-40B4-BE49-F238E27FC236}">
                <a16:creationId xmlns:a16="http://schemas.microsoft.com/office/drawing/2014/main" id="{BFAECA24-E6C9-43A6-AEB8-F53AEC64B214}"/>
              </a:ext>
            </a:extLst>
          </p:cNvPr>
          <p:cNvPicPr>
            <a:picLocks noChangeAspect="1"/>
          </p:cNvPicPr>
          <p:nvPr/>
        </p:nvPicPr>
        <p:blipFill>
          <a:blip r:embed="rId3"/>
          <a:stretch>
            <a:fillRect/>
          </a:stretch>
        </p:blipFill>
        <p:spPr>
          <a:xfrm>
            <a:off x="1142640" y="984111"/>
            <a:ext cx="628652" cy="342901"/>
          </a:xfrm>
          <a:prstGeom prst="rect">
            <a:avLst/>
          </a:prstGeom>
        </p:spPr>
      </p:pic>
      <p:graphicFrame>
        <p:nvGraphicFramePr>
          <p:cNvPr id="11" name="Tabla 10">
            <a:extLst>
              <a:ext uri="{FF2B5EF4-FFF2-40B4-BE49-F238E27FC236}">
                <a16:creationId xmlns:a16="http://schemas.microsoft.com/office/drawing/2014/main" id="{D3504F21-5617-4BBB-A7DD-8CB00FC800E5}"/>
              </a:ext>
            </a:extLst>
          </p:cNvPr>
          <p:cNvGraphicFramePr>
            <a:graphicFrameLocks noGrp="1"/>
          </p:cNvGraphicFramePr>
          <p:nvPr>
            <p:extLst>
              <p:ext uri="{D42A27DB-BD31-4B8C-83A1-F6EECF244321}">
                <p14:modId xmlns:p14="http://schemas.microsoft.com/office/powerpoint/2010/main" val="1435100463"/>
              </p:ext>
            </p:extLst>
          </p:nvPr>
        </p:nvGraphicFramePr>
        <p:xfrm>
          <a:off x="621511" y="1788546"/>
          <a:ext cx="8407371" cy="4638249"/>
        </p:xfrm>
        <a:graphic>
          <a:graphicData uri="http://schemas.openxmlformats.org/drawingml/2006/table">
            <a:tbl>
              <a:tblPr firstRow="1" firstCol="1" bandRow="1"/>
              <a:tblGrid>
                <a:gridCol w="1246266">
                  <a:extLst>
                    <a:ext uri="{9D8B030D-6E8A-4147-A177-3AD203B41FA5}">
                      <a16:colId xmlns:a16="http://schemas.microsoft.com/office/drawing/2014/main" val="897273036"/>
                    </a:ext>
                  </a:extLst>
                </a:gridCol>
                <a:gridCol w="542372">
                  <a:extLst>
                    <a:ext uri="{9D8B030D-6E8A-4147-A177-3AD203B41FA5}">
                      <a16:colId xmlns:a16="http://schemas.microsoft.com/office/drawing/2014/main" val="72624997"/>
                    </a:ext>
                  </a:extLst>
                </a:gridCol>
                <a:gridCol w="542372">
                  <a:extLst>
                    <a:ext uri="{9D8B030D-6E8A-4147-A177-3AD203B41FA5}">
                      <a16:colId xmlns:a16="http://schemas.microsoft.com/office/drawing/2014/main" val="3770499032"/>
                    </a:ext>
                  </a:extLst>
                </a:gridCol>
                <a:gridCol w="542372">
                  <a:extLst>
                    <a:ext uri="{9D8B030D-6E8A-4147-A177-3AD203B41FA5}">
                      <a16:colId xmlns:a16="http://schemas.microsoft.com/office/drawing/2014/main" val="3115582610"/>
                    </a:ext>
                  </a:extLst>
                </a:gridCol>
                <a:gridCol w="830844">
                  <a:extLst>
                    <a:ext uri="{9D8B030D-6E8A-4147-A177-3AD203B41FA5}">
                      <a16:colId xmlns:a16="http://schemas.microsoft.com/office/drawing/2014/main" val="4063557502"/>
                    </a:ext>
                  </a:extLst>
                </a:gridCol>
                <a:gridCol w="542372">
                  <a:extLst>
                    <a:ext uri="{9D8B030D-6E8A-4147-A177-3AD203B41FA5}">
                      <a16:colId xmlns:a16="http://schemas.microsoft.com/office/drawing/2014/main" val="4120803465"/>
                    </a:ext>
                  </a:extLst>
                </a:gridCol>
                <a:gridCol w="604359">
                  <a:extLst>
                    <a:ext uri="{9D8B030D-6E8A-4147-A177-3AD203B41FA5}">
                      <a16:colId xmlns:a16="http://schemas.microsoft.com/office/drawing/2014/main" val="1670245629"/>
                    </a:ext>
                  </a:extLst>
                </a:gridCol>
                <a:gridCol w="542372">
                  <a:extLst>
                    <a:ext uri="{9D8B030D-6E8A-4147-A177-3AD203B41FA5}">
                      <a16:colId xmlns:a16="http://schemas.microsoft.com/office/drawing/2014/main" val="2769807122"/>
                    </a:ext>
                  </a:extLst>
                </a:gridCol>
                <a:gridCol w="542372">
                  <a:extLst>
                    <a:ext uri="{9D8B030D-6E8A-4147-A177-3AD203B41FA5}">
                      <a16:colId xmlns:a16="http://schemas.microsoft.com/office/drawing/2014/main" val="647867982"/>
                    </a:ext>
                  </a:extLst>
                </a:gridCol>
                <a:gridCol w="425554">
                  <a:extLst>
                    <a:ext uri="{9D8B030D-6E8A-4147-A177-3AD203B41FA5}">
                      <a16:colId xmlns:a16="http://schemas.microsoft.com/office/drawing/2014/main" val="3367771988"/>
                    </a:ext>
                  </a:extLst>
                </a:gridCol>
                <a:gridCol w="542372">
                  <a:extLst>
                    <a:ext uri="{9D8B030D-6E8A-4147-A177-3AD203B41FA5}">
                      <a16:colId xmlns:a16="http://schemas.microsoft.com/office/drawing/2014/main" val="1105916560"/>
                    </a:ext>
                  </a:extLst>
                </a:gridCol>
                <a:gridCol w="669324">
                  <a:extLst>
                    <a:ext uri="{9D8B030D-6E8A-4147-A177-3AD203B41FA5}">
                      <a16:colId xmlns:a16="http://schemas.microsoft.com/office/drawing/2014/main" val="1533338023"/>
                    </a:ext>
                  </a:extLst>
                </a:gridCol>
                <a:gridCol w="834420">
                  <a:extLst>
                    <a:ext uri="{9D8B030D-6E8A-4147-A177-3AD203B41FA5}">
                      <a16:colId xmlns:a16="http://schemas.microsoft.com/office/drawing/2014/main" val="2930128174"/>
                    </a:ext>
                  </a:extLst>
                </a:gridCol>
              </a:tblGrid>
              <a:tr h="220869">
                <a:tc>
                  <a:txBody>
                    <a:bodyPr/>
                    <a:lstStyle/>
                    <a:p>
                      <a:endParaRPr lang="es-ES" sz="800" dirty="0">
                        <a:effectLst/>
                        <a:latin typeface="+mn-lt"/>
                        <a:cs typeface="Times New Roman" panose="02020603050405020304" pitchFamily="18" charset="0"/>
                      </a:endParaRPr>
                    </a:p>
                  </a:txBody>
                  <a:tcPr marL="63008" marR="63008" marT="0" marB="0" anchor="ctr">
                    <a:lnL>
                      <a:noFill/>
                    </a:lnL>
                    <a:lnR>
                      <a:noFill/>
                    </a:lnR>
                    <a:lnT>
                      <a:noFill/>
                    </a:lnT>
                    <a:lnB>
                      <a:noFill/>
                    </a:lnB>
                  </a:tcPr>
                </a:tc>
                <a:tc>
                  <a:txBody>
                    <a:bodyPr/>
                    <a:lstStyle/>
                    <a:p>
                      <a:endParaRPr lang="es-ES" sz="900">
                        <a:effectLst/>
                        <a:latin typeface="+mn-lt"/>
                        <a:cs typeface="Times New Roman" panose="02020603050405020304" pitchFamily="18" charset="0"/>
                      </a:endParaRPr>
                    </a:p>
                  </a:txBody>
                  <a:tcPr marL="63008" marR="63008"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endParaRPr lang="es-ES" sz="900">
                        <a:effectLst/>
                        <a:latin typeface="+mn-lt"/>
                        <a:cs typeface="Times New Roman" panose="02020603050405020304" pitchFamily="18" charset="0"/>
                      </a:endParaRPr>
                    </a:p>
                  </a:txBody>
                  <a:tcPr marL="63008" marR="63008"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endParaRPr lang="es-ES" sz="900">
                        <a:effectLst/>
                        <a:latin typeface="+mn-lt"/>
                        <a:cs typeface="Times New Roman" panose="02020603050405020304" pitchFamily="18" charset="0"/>
                      </a:endParaRPr>
                    </a:p>
                  </a:txBody>
                  <a:tcPr marL="63008" marR="63008"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3">
                  <a:txBody>
                    <a:bodyPr/>
                    <a:lstStyle/>
                    <a:p>
                      <a:pPr algn="ctr"/>
                      <a:r>
                        <a:rPr lang="es-ES" sz="600" b="1" dirty="0">
                          <a:solidFill>
                            <a:srgbClr val="000000"/>
                          </a:solidFill>
                          <a:effectLst/>
                          <a:latin typeface="+mn-lt"/>
                          <a:ea typeface="Times New Roman" panose="02020603050405020304" pitchFamily="18" charset="0"/>
                          <a:cs typeface="Times New Roman" panose="02020603050405020304" pitchFamily="18" charset="0"/>
                        </a:rPr>
                        <a:t>REDUCCIONES</a:t>
                      </a:r>
                      <a:endParaRPr lang="es-ES" sz="1100" dirty="0">
                        <a:effectLst/>
                        <a:latin typeface="+mn-lt"/>
                        <a:ea typeface="Times New Roman" panose="02020603050405020304" pitchFamily="18" charset="0"/>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hMerge="1">
                  <a:txBody>
                    <a:bodyPr/>
                    <a:lstStyle/>
                    <a:p>
                      <a:endParaRPr lang="es-ES"/>
                    </a:p>
                  </a:txBody>
                  <a:tcPr/>
                </a:tc>
                <a:tc hMerge="1">
                  <a:txBody>
                    <a:bodyPr/>
                    <a:lstStyle/>
                    <a:p>
                      <a:endParaRPr lang="es-ES"/>
                    </a:p>
                  </a:txBody>
                  <a:tcPr/>
                </a:tc>
                <a:tc>
                  <a:txBody>
                    <a:bodyPr/>
                    <a:lstStyle/>
                    <a:p>
                      <a:endParaRPr lang="es-ES" sz="900">
                        <a:effectLst/>
                        <a:latin typeface="+mn-lt"/>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endParaRPr lang="es-ES" sz="900">
                        <a:effectLst/>
                        <a:latin typeface="+mn-lt"/>
                        <a:cs typeface="Times New Roman" panose="02020603050405020304" pitchFamily="18" charset="0"/>
                      </a:endParaRPr>
                    </a:p>
                  </a:txBody>
                  <a:tcPr marL="63008" marR="63008"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endParaRPr lang="es-ES" sz="900">
                        <a:effectLst/>
                        <a:latin typeface="+mn-lt"/>
                        <a:cs typeface="Times New Roman" panose="02020603050405020304" pitchFamily="18" charset="0"/>
                      </a:endParaRPr>
                    </a:p>
                  </a:txBody>
                  <a:tcPr marL="63008" marR="63008"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endParaRPr lang="es-ES" sz="900">
                        <a:effectLst/>
                        <a:latin typeface="+mn-lt"/>
                        <a:cs typeface="Times New Roman" panose="02020603050405020304" pitchFamily="18" charset="0"/>
                      </a:endParaRPr>
                    </a:p>
                  </a:txBody>
                  <a:tcPr marL="63008" marR="63008" marT="0" marB="0" anchor="ctr">
                    <a:lnL>
                      <a:noFill/>
                    </a:lnL>
                    <a:lnR>
                      <a:noFill/>
                    </a:lnR>
                    <a:lnT>
                      <a:noFill/>
                    </a:lnT>
                    <a:lnB w="12700" cap="flat" cmpd="sng" algn="ctr">
                      <a:solidFill>
                        <a:srgbClr val="000000"/>
                      </a:solidFill>
                      <a:prstDash val="solid"/>
                      <a:round/>
                      <a:headEnd type="none" w="med" len="med"/>
                      <a:tailEnd type="none" w="med" len="med"/>
                    </a:lnB>
                  </a:tcPr>
                </a:tc>
                <a:tc gridSpan="2">
                  <a:txBody>
                    <a:bodyPr/>
                    <a:lstStyle/>
                    <a:p>
                      <a:r>
                        <a:rPr lang="es-ES" sz="1100">
                          <a:effectLst/>
                          <a:latin typeface="+mn-lt"/>
                          <a:ea typeface="Times New Roman" panose="02020603050405020304" pitchFamily="18" charset="0"/>
                          <a:cs typeface="Times New Roman" panose="02020603050405020304" pitchFamily="18" charset="0"/>
                        </a:rPr>
                        <a:t> </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s-ES"/>
                    </a:p>
                  </a:txBody>
                  <a:tcPr/>
                </a:tc>
                <a:extLst>
                  <a:ext uri="{0D108BD9-81ED-4DB2-BD59-A6C34878D82A}">
                    <a16:rowId xmlns:a16="http://schemas.microsoft.com/office/drawing/2014/main" val="2369252640"/>
                  </a:ext>
                </a:extLst>
              </a:tr>
              <a:tr h="220869">
                <a:tc>
                  <a:txBody>
                    <a:bodyPr/>
                    <a:lstStyle/>
                    <a:p>
                      <a:endParaRPr lang="es-ES" sz="800" dirty="0">
                        <a:effectLst/>
                        <a:latin typeface="+mn-lt"/>
                        <a:cs typeface="Times New Roman" panose="02020603050405020304" pitchFamily="18" charset="0"/>
                      </a:endParaRPr>
                    </a:p>
                  </a:txBody>
                  <a:tcPr marL="63008" marR="63008"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r>
                        <a:rPr lang="es-ES" sz="800" b="1" dirty="0">
                          <a:solidFill>
                            <a:srgbClr val="000000"/>
                          </a:solidFill>
                          <a:effectLst/>
                          <a:latin typeface="+mn-lt"/>
                          <a:ea typeface="Times New Roman" panose="02020603050405020304" pitchFamily="18" charset="0"/>
                          <a:cs typeface="Times New Roman" panose="02020603050405020304" pitchFamily="18" charset="0"/>
                        </a:rPr>
                        <a:t>Vivienda</a:t>
                      </a:r>
                      <a:endParaRPr lang="es-ES" sz="1400" dirty="0">
                        <a:effectLst/>
                        <a:latin typeface="+mn-lt"/>
                        <a:ea typeface="Times New Roman" panose="02020603050405020304" pitchFamily="18" charset="0"/>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r>
                        <a:rPr lang="es-ES" sz="800" b="1" dirty="0">
                          <a:solidFill>
                            <a:srgbClr val="000000"/>
                          </a:solidFill>
                          <a:effectLst/>
                          <a:latin typeface="+mn-lt"/>
                          <a:ea typeface="Times New Roman" panose="02020603050405020304" pitchFamily="18" charset="0"/>
                          <a:cs typeface="Times New Roman" panose="02020603050405020304" pitchFamily="18" charset="0"/>
                        </a:rPr>
                        <a:t>Resto</a:t>
                      </a:r>
                      <a:endParaRPr lang="es-ES" sz="1400" dirty="0">
                        <a:effectLst/>
                        <a:latin typeface="+mn-lt"/>
                        <a:ea typeface="Times New Roman" panose="02020603050405020304" pitchFamily="18" charset="0"/>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r>
                        <a:rPr lang="es-ES" sz="800" b="1" dirty="0">
                          <a:solidFill>
                            <a:srgbClr val="000000"/>
                          </a:solidFill>
                          <a:effectLst/>
                          <a:latin typeface="+mn-lt"/>
                          <a:ea typeface="Times New Roman" panose="02020603050405020304" pitchFamily="18" charset="0"/>
                          <a:cs typeface="Times New Roman" panose="02020603050405020304" pitchFamily="18" charset="0"/>
                        </a:rPr>
                        <a:t>BI</a:t>
                      </a:r>
                      <a:endParaRPr lang="es-ES" sz="1400" dirty="0">
                        <a:effectLst/>
                        <a:latin typeface="+mn-lt"/>
                        <a:ea typeface="Times New Roman" panose="02020603050405020304" pitchFamily="18" charset="0"/>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r>
                        <a:rPr lang="es-ES" sz="800" b="1" dirty="0">
                          <a:solidFill>
                            <a:srgbClr val="000000"/>
                          </a:solidFill>
                          <a:effectLst/>
                          <a:latin typeface="+mn-lt"/>
                          <a:ea typeface="Times New Roman" panose="02020603050405020304" pitchFamily="18" charset="0"/>
                          <a:cs typeface="Times New Roman" panose="02020603050405020304" pitchFamily="18" charset="0"/>
                        </a:rPr>
                        <a:t>% vivienda</a:t>
                      </a:r>
                      <a:endParaRPr lang="es-ES" sz="1400" dirty="0">
                        <a:effectLst/>
                        <a:latin typeface="+mn-lt"/>
                        <a:ea typeface="Times New Roman" panose="02020603050405020304" pitchFamily="18" charset="0"/>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r>
                        <a:rPr lang="es-ES" sz="800" b="1" dirty="0">
                          <a:solidFill>
                            <a:srgbClr val="000000"/>
                          </a:solidFill>
                          <a:effectLst/>
                          <a:latin typeface="+mn-lt"/>
                          <a:ea typeface="Times New Roman" panose="02020603050405020304" pitchFamily="18" charset="0"/>
                          <a:cs typeface="Times New Roman" panose="02020603050405020304" pitchFamily="18" charset="0"/>
                        </a:rPr>
                        <a:t>vivienda</a:t>
                      </a:r>
                      <a:endParaRPr lang="es-ES" sz="1400" dirty="0">
                        <a:effectLst/>
                        <a:latin typeface="+mn-lt"/>
                        <a:ea typeface="Times New Roman" panose="02020603050405020304" pitchFamily="18" charset="0"/>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r>
                        <a:rPr lang="es-ES" sz="800" b="1" dirty="0">
                          <a:solidFill>
                            <a:srgbClr val="000000"/>
                          </a:solidFill>
                          <a:effectLst/>
                          <a:latin typeface="+mn-lt"/>
                          <a:ea typeface="Times New Roman" panose="02020603050405020304" pitchFamily="18" charset="0"/>
                          <a:cs typeface="Times New Roman" panose="02020603050405020304" pitchFamily="18" charset="0"/>
                        </a:rPr>
                        <a:t>parentesco</a:t>
                      </a:r>
                      <a:endParaRPr lang="es-ES" sz="1400" dirty="0">
                        <a:effectLst/>
                        <a:latin typeface="+mn-lt"/>
                        <a:ea typeface="Times New Roman" panose="02020603050405020304" pitchFamily="18" charset="0"/>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r>
                        <a:rPr lang="es-ES" sz="800" b="1" dirty="0">
                          <a:solidFill>
                            <a:srgbClr val="000000"/>
                          </a:solidFill>
                          <a:effectLst/>
                          <a:latin typeface="+mn-lt"/>
                          <a:ea typeface="Times New Roman" panose="02020603050405020304" pitchFamily="18" charset="0"/>
                          <a:cs typeface="Times New Roman" panose="02020603050405020304" pitchFamily="18" charset="0"/>
                        </a:rPr>
                        <a:t>propia</a:t>
                      </a:r>
                      <a:endParaRPr lang="es-ES" sz="1400" dirty="0">
                        <a:effectLst/>
                        <a:latin typeface="+mn-lt"/>
                        <a:ea typeface="Times New Roman" panose="02020603050405020304" pitchFamily="18" charset="0"/>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r>
                        <a:rPr lang="es-ES" sz="800" b="1" dirty="0">
                          <a:solidFill>
                            <a:srgbClr val="000000"/>
                          </a:solidFill>
                          <a:effectLst/>
                          <a:latin typeface="+mn-lt"/>
                          <a:ea typeface="Times New Roman" panose="02020603050405020304" pitchFamily="18" charset="0"/>
                          <a:cs typeface="Times New Roman" panose="02020603050405020304" pitchFamily="18" charset="0"/>
                        </a:rPr>
                        <a:t>BL</a:t>
                      </a:r>
                      <a:endParaRPr lang="es-ES" sz="1400" dirty="0">
                        <a:effectLst/>
                        <a:latin typeface="+mn-lt"/>
                        <a:ea typeface="Times New Roman" panose="02020603050405020304" pitchFamily="18" charset="0"/>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r>
                        <a:rPr lang="es-ES" sz="800" b="1" dirty="0">
                          <a:solidFill>
                            <a:srgbClr val="000000"/>
                          </a:solidFill>
                          <a:effectLst/>
                          <a:latin typeface="+mn-lt"/>
                          <a:ea typeface="Times New Roman" panose="02020603050405020304" pitchFamily="18" charset="0"/>
                          <a:cs typeface="Times New Roman" panose="02020603050405020304" pitchFamily="18" charset="0"/>
                        </a:rPr>
                        <a:t>Tipo</a:t>
                      </a:r>
                      <a:endParaRPr lang="es-ES" sz="1400" dirty="0">
                        <a:effectLst/>
                        <a:latin typeface="+mn-lt"/>
                        <a:ea typeface="Times New Roman" panose="02020603050405020304" pitchFamily="18" charset="0"/>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r>
                        <a:rPr lang="es-ES" sz="800" b="1" dirty="0">
                          <a:solidFill>
                            <a:srgbClr val="000000"/>
                          </a:solidFill>
                          <a:effectLst/>
                          <a:latin typeface="+mn-lt"/>
                          <a:ea typeface="Times New Roman" panose="02020603050405020304" pitchFamily="18" charset="0"/>
                          <a:cs typeface="Times New Roman" panose="02020603050405020304" pitchFamily="18" charset="0"/>
                        </a:rPr>
                        <a:t>CI</a:t>
                      </a:r>
                      <a:endParaRPr lang="es-ES" sz="1400" dirty="0">
                        <a:effectLst/>
                        <a:latin typeface="+mn-lt"/>
                        <a:ea typeface="Times New Roman" panose="02020603050405020304" pitchFamily="18" charset="0"/>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r>
                        <a:rPr lang="es-ES" sz="800" b="1" dirty="0">
                          <a:solidFill>
                            <a:srgbClr val="000000"/>
                          </a:solidFill>
                          <a:effectLst/>
                          <a:latin typeface="+mn-lt"/>
                          <a:ea typeface="Times New Roman" panose="02020603050405020304" pitchFamily="18" charset="0"/>
                          <a:cs typeface="Times New Roman" panose="02020603050405020304" pitchFamily="18" charset="0"/>
                        </a:rPr>
                        <a:t>Bonificación</a:t>
                      </a:r>
                      <a:endParaRPr lang="es-ES" sz="1400" dirty="0">
                        <a:effectLst/>
                        <a:latin typeface="+mn-lt"/>
                        <a:ea typeface="Times New Roman" panose="02020603050405020304" pitchFamily="18" charset="0"/>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r>
                        <a:rPr lang="es-ES" sz="800" b="1" dirty="0">
                          <a:solidFill>
                            <a:srgbClr val="000000"/>
                          </a:solidFill>
                          <a:effectLst/>
                          <a:latin typeface="+mn-lt"/>
                          <a:ea typeface="Times New Roman" panose="02020603050405020304" pitchFamily="18" charset="0"/>
                          <a:cs typeface="Times New Roman" panose="02020603050405020304" pitchFamily="18" charset="0"/>
                        </a:rPr>
                        <a:t>Cuota líquida</a:t>
                      </a:r>
                      <a:endParaRPr lang="es-ES" sz="1400" dirty="0">
                        <a:effectLst/>
                        <a:latin typeface="+mn-lt"/>
                        <a:ea typeface="Times New Roman" panose="02020603050405020304" pitchFamily="18" charset="0"/>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014750807"/>
                  </a:ext>
                </a:extLst>
              </a:tr>
              <a:tr h="220869">
                <a:tc>
                  <a:txBody>
                    <a:bodyPr/>
                    <a:lstStyle/>
                    <a:p>
                      <a:r>
                        <a:rPr lang="es-ES" sz="800" dirty="0">
                          <a:solidFill>
                            <a:srgbClr val="000000"/>
                          </a:solidFill>
                          <a:effectLst/>
                          <a:latin typeface="+mn-lt"/>
                          <a:ea typeface="Times New Roman" panose="02020603050405020304" pitchFamily="18" charset="0"/>
                          <a:cs typeface="Times New Roman" panose="02020603050405020304" pitchFamily="18" charset="0"/>
                        </a:rPr>
                        <a:t>PRINCIPADO DE ASTURIAS</a:t>
                      </a:r>
                      <a:endParaRPr lang="es-ES" sz="800" dirty="0">
                        <a:effectLst/>
                        <a:latin typeface="+mn-lt"/>
                        <a:ea typeface="Times New Roman" panose="02020603050405020304" pitchFamily="18" charset="0"/>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a:r>
                        <a:rPr lang="es-ES" sz="700" dirty="0">
                          <a:solidFill>
                            <a:srgbClr val="000000"/>
                          </a:solidFill>
                          <a:effectLst/>
                          <a:latin typeface="+mn-lt"/>
                          <a:ea typeface="Times New Roman" panose="02020603050405020304" pitchFamily="18" charset="0"/>
                          <a:cs typeface="Times New Roman" panose="02020603050405020304" pitchFamily="18" charset="0"/>
                        </a:rPr>
                        <a:t>200.000,00</a:t>
                      </a:r>
                      <a:endParaRPr lang="es-ES" sz="700" dirty="0">
                        <a:effectLst/>
                        <a:latin typeface="+mn-lt"/>
                        <a:ea typeface="Times New Roman" panose="02020603050405020304" pitchFamily="18" charset="0"/>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700">
                          <a:solidFill>
                            <a:srgbClr val="000000"/>
                          </a:solidFill>
                          <a:effectLst/>
                          <a:latin typeface="+mn-lt"/>
                          <a:ea typeface="Times New Roman" panose="02020603050405020304" pitchFamily="18" charset="0"/>
                          <a:cs typeface="Times New Roman" panose="02020603050405020304" pitchFamily="18" charset="0"/>
                        </a:rPr>
                        <a:t>600.000,00</a:t>
                      </a:r>
                      <a:endParaRPr lang="es-ES" sz="700">
                        <a:effectLst/>
                        <a:latin typeface="+mn-lt"/>
                        <a:ea typeface="Times New Roman" panose="02020603050405020304" pitchFamily="18" charset="0"/>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700">
                          <a:solidFill>
                            <a:srgbClr val="000000"/>
                          </a:solidFill>
                          <a:effectLst/>
                          <a:latin typeface="+mn-lt"/>
                          <a:ea typeface="Times New Roman" panose="02020603050405020304" pitchFamily="18" charset="0"/>
                          <a:cs typeface="Times New Roman" panose="02020603050405020304" pitchFamily="18" charset="0"/>
                        </a:rPr>
                        <a:t>800.000,00</a:t>
                      </a:r>
                      <a:endParaRPr lang="es-ES" sz="700">
                        <a:effectLst/>
                        <a:latin typeface="+mn-lt"/>
                        <a:ea typeface="Times New Roman" panose="02020603050405020304" pitchFamily="18" charset="0"/>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700">
                          <a:solidFill>
                            <a:srgbClr val="000000"/>
                          </a:solidFill>
                          <a:effectLst/>
                          <a:latin typeface="+mn-lt"/>
                          <a:ea typeface="Times New Roman" panose="02020603050405020304" pitchFamily="18" charset="0"/>
                          <a:cs typeface="Times New Roman" panose="02020603050405020304" pitchFamily="18" charset="0"/>
                        </a:rPr>
                        <a:t>96%. Lim E</a:t>
                      </a:r>
                      <a:endParaRPr lang="es-ES" sz="700">
                        <a:effectLst/>
                        <a:latin typeface="+mn-lt"/>
                        <a:ea typeface="Times New Roman" panose="02020603050405020304" pitchFamily="18" charset="0"/>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700">
                          <a:solidFill>
                            <a:srgbClr val="000000"/>
                          </a:solidFill>
                          <a:effectLst/>
                          <a:latin typeface="+mn-lt"/>
                          <a:ea typeface="Times New Roman" panose="02020603050405020304" pitchFamily="18" charset="0"/>
                          <a:cs typeface="Times New Roman" panose="02020603050405020304" pitchFamily="18" charset="0"/>
                        </a:rPr>
                        <a:t>122.606,47</a:t>
                      </a:r>
                      <a:endParaRPr lang="es-ES" sz="700">
                        <a:effectLst/>
                        <a:latin typeface="+mn-lt"/>
                        <a:ea typeface="Times New Roman" panose="02020603050405020304" pitchFamily="18" charset="0"/>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700">
                          <a:solidFill>
                            <a:srgbClr val="000000"/>
                          </a:solidFill>
                          <a:effectLst/>
                          <a:latin typeface="+mn-lt"/>
                          <a:ea typeface="Times New Roman" panose="02020603050405020304" pitchFamily="18" charset="0"/>
                          <a:cs typeface="Times New Roman" panose="02020603050405020304" pitchFamily="18" charset="0"/>
                        </a:rPr>
                        <a:t>300.000,00</a:t>
                      </a:r>
                      <a:endParaRPr lang="es-ES" sz="700">
                        <a:effectLst/>
                        <a:latin typeface="+mn-lt"/>
                        <a:ea typeface="Times New Roman" panose="02020603050405020304" pitchFamily="18" charset="0"/>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s-ES" sz="700">
                          <a:solidFill>
                            <a:srgbClr val="000000"/>
                          </a:solidFill>
                          <a:effectLst/>
                          <a:latin typeface="+mn-lt"/>
                          <a:ea typeface="Times New Roman" panose="02020603050405020304" pitchFamily="18" charset="0"/>
                          <a:cs typeface="Times New Roman" panose="02020603050405020304" pitchFamily="18" charset="0"/>
                        </a:rPr>
                        <a:t> </a:t>
                      </a:r>
                      <a:endParaRPr lang="es-ES" sz="700">
                        <a:effectLst/>
                        <a:latin typeface="+mn-lt"/>
                        <a:ea typeface="Times New Roman" panose="02020603050405020304" pitchFamily="18" charset="0"/>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700">
                          <a:solidFill>
                            <a:srgbClr val="000000"/>
                          </a:solidFill>
                          <a:effectLst/>
                          <a:latin typeface="+mn-lt"/>
                          <a:ea typeface="Times New Roman" panose="02020603050405020304" pitchFamily="18" charset="0"/>
                          <a:cs typeface="Times New Roman" panose="02020603050405020304" pitchFamily="18" charset="0"/>
                        </a:rPr>
                        <a:t>377.393,53</a:t>
                      </a:r>
                      <a:endParaRPr lang="es-ES" sz="700">
                        <a:effectLst/>
                        <a:latin typeface="+mn-lt"/>
                        <a:ea typeface="Times New Roman" panose="02020603050405020304" pitchFamily="18" charset="0"/>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700">
                          <a:solidFill>
                            <a:srgbClr val="000000"/>
                          </a:solidFill>
                          <a:effectLst/>
                          <a:latin typeface="+mn-lt"/>
                          <a:ea typeface="Times New Roman" panose="02020603050405020304" pitchFamily="18" charset="0"/>
                          <a:cs typeface="Times New Roman" panose="02020603050405020304" pitchFamily="18" charset="0"/>
                        </a:rPr>
                        <a:t>31,25%</a:t>
                      </a:r>
                      <a:endParaRPr lang="es-ES" sz="700">
                        <a:effectLst/>
                        <a:latin typeface="+mn-lt"/>
                        <a:ea typeface="Times New Roman" panose="02020603050405020304" pitchFamily="18" charset="0"/>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700">
                          <a:solidFill>
                            <a:srgbClr val="000000"/>
                          </a:solidFill>
                          <a:effectLst/>
                          <a:latin typeface="+mn-lt"/>
                          <a:ea typeface="Times New Roman" panose="02020603050405020304" pitchFamily="18" charset="0"/>
                          <a:cs typeface="Times New Roman" panose="02020603050405020304" pitchFamily="18" charset="0"/>
                        </a:rPr>
                        <a:t>103.135,48</a:t>
                      </a:r>
                      <a:endParaRPr lang="es-ES" sz="700">
                        <a:effectLst/>
                        <a:latin typeface="+mn-lt"/>
                        <a:ea typeface="Times New Roman" panose="02020603050405020304" pitchFamily="18" charset="0"/>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s-ES" sz="700">
                          <a:solidFill>
                            <a:srgbClr val="000000"/>
                          </a:solidFill>
                          <a:effectLst/>
                          <a:latin typeface="+mn-lt"/>
                          <a:ea typeface="Times New Roman" panose="02020603050405020304" pitchFamily="18" charset="0"/>
                          <a:cs typeface="Times New Roman" panose="02020603050405020304" pitchFamily="18" charset="0"/>
                        </a:rPr>
                        <a:t> </a:t>
                      </a:r>
                      <a:endParaRPr lang="es-ES" sz="700">
                        <a:effectLst/>
                        <a:latin typeface="+mn-lt"/>
                        <a:ea typeface="Times New Roman" panose="02020603050405020304" pitchFamily="18" charset="0"/>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1050" b="1" dirty="0">
                          <a:solidFill>
                            <a:srgbClr val="FF0000"/>
                          </a:solidFill>
                          <a:effectLst/>
                          <a:latin typeface="+mn-lt"/>
                          <a:ea typeface="Times New Roman" panose="02020603050405020304" pitchFamily="18" charset="0"/>
                          <a:cs typeface="Times New Roman" panose="02020603050405020304" pitchFamily="18" charset="0"/>
                        </a:rPr>
                        <a:t>103.135,48</a:t>
                      </a:r>
                      <a:endParaRPr lang="es-ES" sz="1050" dirty="0">
                        <a:effectLst/>
                        <a:latin typeface="+mn-lt"/>
                        <a:ea typeface="Times New Roman" panose="02020603050405020304" pitchFamily="18" charset="0"/>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553432457"/>
                  </a:ext>
                </a:extLst>
              </a:tr>
              <a:tr h="220869">
                <a:tc>
                  <a:txBody>
                    <a:bodyPr/>
                    <a:lstStyle/>
                    <a:p>
                      <a:r>
                        <a:rPr lang="es-ES" sz="800" dirty="0">
                          <a:solidFill>
                            <a:srgbClr val="000000"/>
                          </a:solidFill>
                          <a:effectLst/>
                          <a:latin typeface="+mn-lt"/>
                          <a:ea typeface="Times New Roman" panose="02020603050405020304" pitchFamily="18" charset="0"/>
                          <a:cs typeface="Times New Roman" panose="02020603050405020304" pitchFamily="18" charset="0"/>
                        </a:rPr>
                        <a:t>CASTILLA Y LEÓN</a:t>
                      </a:r>
                      <a:endParaRPr lang="es-ES" sz="800" dirty="0">
                        <a:effectLst/>
                        <a:latin typeface="+mn-lt"/>
                        <a:ea typeface="Times New Roman" panose="02020603050405020304" pitchFamily="18" charset="0"/>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a:r>
                        <a:rPr lang="es-ES" sz="700" dirty="0">
                          <a:solidFill>
                            <a:srgbClr val="000000"/>
                          </a:solidFill>
                          <a:effectLst/>
                          <a:latin typeface="+mn-lt"/>
                          <a:ea typeface="Times New Roman" panose="02020603050405020304" pitchFamily="18" charset="0"/>
                          <a:cs typeface="Times New Roman" panose="02020603050405020304" pitchFamily="18" charset="0"/>
                        </a:rPr>
                        <a:t>200.000,00</a:t>
                      </a:r>
                      <a:endParaRPr lang="es-ES" sz="700" dirty="0">
                        <a:effectLst/>
                        <a:latin typeface="+mn-lt"/>
                        <a:ea typeface="Times New Roman" panose="02020603050405020304" pitchFamily="18" charset="0"/>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700">
                          <a:solidFill>
                            <a:srgbClr val="000000"/>
                          </a:solidFill>
                          <a:effectLst/>
                          <a:latin typeface="+mn-lt"/>
                          <a:ea typeface="Times New Roman" panose="02020603050405020304" pitchFamily="18" charset="0"/>
                          <a:cs typeface="Times New Roman" panose="02020603050405020304" pitchFamily="18" charset="0"/>
                        </a:rPr>
                        <a:t>600.000,00</a:t>
                      </a:r>
                      <a:endParaRPr lang="es-ES" sz="700">
                        <a:effectLst/>
                        <a:latin typeface="+mn-lt"/>
                        <a:ea typeface="Times New Roman" panose="02020603050405020304" pitchFamily="18" charset="0"/>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700">
                          <a:solidFill>
                            <a:srgbClr val="000000"/>
                          </a:solidFill>
                          <a:effectLst/>
                          <a:latin typeface="+mn-lt"/>
                          <a:ea typeface="Times New Roman" panose="02020603050405020304" pitchFamily="18" charset="0"/>
                          <a:cs typeface="Times New Roman" panose="02020603050405020304" pitchFamily="18" charset="0"/>
                        </a:rPr>
                        <a:t>800.000,00</a:t>
                      </a:r>
                      <a:endParaRPr lang="es-ES" sz="700">
                        <a:effectLst/>
                        <a:latin typeface="+mn-lt"/>
                        <a:ea typeface="Times New Roman" panose="02020603050405020304" pitchFamily="18" charset="0"/>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700">
                          <a:solidFill>
                            <a:srgbClr val="000000"/>
                          </a:solidFill>
                          <a:effectLst/>
                          <a:latin typeface="+mn-lt"/>
                          <a:ea typeface="Times New Roman" panose="02020603050405020304" pitchFamily="18" charset="0"/>
                          <a:cs typeface="Times New Roman" panose="02020603050405020304" pitchFamily="18" charset="0"/>
                        </a:rPr>
                        <a:t>E</a:t>
                      </a:r>
                      <a:endParaRPr lang="es-ES" sz="700">
                        <a:effectLst/>
                        <a:latin typeface="+mn-lt"/>
                        <a:ea typeface="Times New Roman" panose="02020603050405020304" pitchFamily="18" charset="0"/>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700">
                          <a:solidFill>
                            <a:srgbClr val="000000"/>
                          </a:solidFill>
                          <a:effectLst/>
                          <a:latin typeface="+mn-lt"/>
                          <a:ea typeface="Times New Roman" panose="02020603050405020304" pitchFamily="18" charset="0"/>
                          <a:cs typeface="Times New Roman" panose="02020603050405020304" pitchFamily="18" charset="0"/>
                        </a:rPr>
                        <a:t>122.606,47</a:t>
                      </a:r>
                      <a:endParaRPr lang="es-ES" sz="700">
                        <a:effectLst/>
                        <a:latin typeface="+mn-lt"/>
                        <a:ea typeface="Times New Roman" panose="02020603050405020304" pitchFamily="18" charset="0"/>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700">
                          <a:solidFill>
                            <a:srgbClr val="000000"/>
                          </a:solidFill>
                          <a:effectLst/>
                          <a:latin typeface="+mn-lt"/>
                          <a:ea typeface="Times New Roman" panose="02020603050405020304" pitchFamily="18" charset="0"/>
                          <a:cs typeface="Times New Roman" panose="02020603050405020304" pitchFamily="18" charset="0"/>
                        </a:rPr>
                        <a:t>60.000,00</a:t>
                      </a:r>
                      <a:endParaRPr lang="es-ES" sz="700">
                        <a:effectLst/>
                        <a:latin typeface="+mn-lt"/>
                        <a:ea typeface="Times New Roman" panose="02020603050405020304" pitchFamily="18" charset="0"/>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700">
                          <a:solidFill>
                            <a:srgbClr val="000000"/>
                          </a:solidFill>
                          <a:effectLst/>
                          <a:latin typeface="+mn-lt"/>
                          <a:ea typeface="Times New Roman" panose="02020603050405020304" pitchFamily="18" charset="0"/>
                          <a:cs typeface="Times New Roman" panose="02020603050405020304" pitchFamily="18" charset="0"/>
                        </a:rPr>
                        <a:t>217.393,53</a:t>
                      </a:r>
                      <a:endParaRPr lang="es-ES" sz="700">
                        <a:effectLst/>
                        <a:latin typeface="+mn-lt"/>
                        <a:ea typeface="Times New Roman" panose="02020603050405020304" pitchFamily="18" charset="0"/>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700">
                          <a:solidFill>
                            <a:srgbClr val="000000"/>
                          </a:solidFill>
                          <a:effectLst/>
                          <a:latin typeface="+mn-lt"/>
                          <a:ea typeface="Times New Roman" panose="02020603050405020304" pitchFamily="18" charset="0"/>
                          <a:cs typeface="Times New Roman" panose="02020603050405020304" pitchFamily="18" charset="0"/>
                        </a:rPr>
                        <a:t>400.000,00</a:t>
                      </a:r>
                      <a:endParaRPr lang="es-ES" sz="700">
                        <a:effectLst/>
                        <a:latin typeface="+mn-lt"/>
                        <a:ea typeface="Times New Roman" panose="02020603050405020304" pitchFamily="18" charset="0"/>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700">
                          <a:solidFill>
                            <a:srgbClr val="000000"/>
                          </a:solidFill>
                          <a:effectLst/>
                          <a:latin typeface="+mn-lt"/>
                          <a:ea typeface="Times New Roman" panose="02020603050405020304" pitchFamily="18" charset="0"/>
                          <a:cs typeface="Times New Roman" panose="02020603050405020304" pitchFamily="18" charset="0"/>
                        </a:rPr>
                        <a:t>29,75%</a:t>
                      </a:r>
                      <a:endParaRPr lang="es-ES" sz="700">
                        <a:effectLst/>
                        <a:latin typeface="+mn-lt"/>
                        <a:ea typeface="Times New Roman" panose="02020603050405020304" pitchFamily="18" charset="0"/>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700">
                          <a:solidFill>
                            <a:srgbClr val="000000"/>
                          </a:solidFill>
                          <a:effectLst/>
                          <a:latin typeface="+mn-lt"/>
                          <a:ea typeface="Times New Roman" panose="02020603050405020304" pitchFamily="18" charset="0"/>
                          <a:cs typeface="Times New Roman" panose="02020603050405020304" pitchFamily="18" charset="0"/>
                        </a:rPr>
                        <a:t>81.018,76</a:t>
                      </a:r>
                      <a:endParaRPr lang="es-ES" sz="700">
                        <a:effectLst/>
                        <a:latin typeface="+mn-lt"/>
                        <a:ea typeface="Times New Roman" panose="02020603050405020304" pitchFamily="18" charset="0"/>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s-ES" sz="700">
                          <a:solidFill>
                            <a:srgbClr val="000000"/>
                          </a:solidFill>
                          <a:effectLst/>
                          <a:latin typeface="+mn-lt"/>
                          <a:ea typeface="Times New Roman" panose="02020603050405020304" pitchFamily="18" charset="0"/>
                          <a:cs typeface="Times New Roman" panose="02020603050405020304" pitchFamily="18" charset="0"/>
                        </a:rPr>
                        <a:t> </a:t>
                      </a:r>
                      <a:endParaRPr lang="es-ES" sz="700">
                        <a:effectLst/>
                        <a:latin typeface="+mn-lt"/>
                        <a:ea typeface="Times New Roman" panose="02020603050405020304" pitchFamily="18" charset="0"/>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1050" dirty="0">
                          <a:solidFill>
                            <a:srgbClr val="000000"/>
                          </a:solidFill>
                          <a:effectLst/>
                          <a:latin typeface="+mn-lt"/>
                          <a:ea typeface="Times New Roman" panose="02020603050405020304" pitchFamily="18" charset="0"/>
                          <a:cs typeface="Times New Roman" panose="02020603050405020304" pitchFamily="18" charset="0"/>
                        </a:rPr>
                        <a:t>81.018,76</a:t>
                      </a:r>
                      <a:endParaRPr lang="es-ES" sz="1050" dirty="0">
                        <a:effectLst/>
                        <a:latin typeface="+mn-lt"/>
                        <a:ea typeface="Times New Roman" panose="02020603050405020304" pitchFamily="18" charset="0"/>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94750617"/>
                  </a:ext>
                </a:extLst>
              </a:tr>
              <a:tr h="220869">
                <a:tc>
                  <a:txBody>
                    <a:bodyPr/>
                    <a:lstStyle/>
                    <a:p>
                      <a:r>
                        <a:rPr lang="es-ES" sz="800" dirty="0">
                          <a:solidFill>
                            <a:srgbClr val="000000"/>
                          </a:solidFill>
                          <a:effectLst/>
                          <a:latin typeface="+mn-lt"/>
                          <a:ea typeface="Times New Roman" panose="02020603050405020304" pitchFamily="18" charset="0"/>
                          <a:cs typeface="Times New Roman" panose="02020603050405020304" pitchFamily="18" charset="0"/>
                        </a:rPr>
                        <a:t>COMUNIDAD VALENCIANA</a:t>
                      </a:r>
                      <a:endParaRPr lang="es-ES" sz="800" dirty="0">
                        <a:effectLst/>
                        <a:latin typeface="+mn-lt"/>
                        <a:ea typeface="Times New Roman" panose="02020603050405020304" pitchFamily="18" charset="0"/>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a:r>
                        <a:rPr lang="es-ES" sz="700" dirty="0">
                          <a:solidFill>
                            <a:srgbClr val="000000"/>
                          </a:solidFill>
                          <a:effectLst/>
                          <a:latin typeface="+mn-lt"/>
                          <a:ea typeface="Times New Roman" panose="02020603050405020304" pitchFamily="18" charset="0"/>
                          <a:cs typeface="Times New Roman" panose="02020603050405020304" pitchFamily="18" charset="0"/>
                        </a:rPr>
                        <a:t>200.000,00</a:t>
                      </a:r>
                      <a:endParaRPr lang="es-ES" sz="700" dirty="0">
                        <a:effectLst/>
                        <a:latin typeface="+mn-lt"/>
                        <a:ea typeface="Times New Roman" panose="02020603050405020304" pitchFamily="18" charset="0"/>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700" dirty="0">
                          <a:solidFill>
                            <a:srgbClr val="000000"/>
                          </a:solidFill>
                          <a:effectLst/>
                          <a:latin typeface="+mn-lt"/>
                          <a:ea typeface="Times New Roman" panose="02020603050405020304" pitchFamily="18" charset="0"/>
                          <a:cs typeface="Times New Roman" panose="02020603050405020304" pitchFamily="18" charset="0"/>
                        </a:rPr>
                        <a:t>600.000,00</a:t>
                      </a:r>
                      <a:endParaRPr lang="es-ES" sz="700" dirty="0">
                        <a:effectLst/>
                        <a:latin typeface="+mn-lt"/>
                        <a:ea typeface="Times New Roman" panose="02020603050405020304" pitchFamily="18" charset="0"/>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700">
                          <a:solidFill>
                            <a:srgbClr val="000000"/>
                          </a:solidFill>
                          <a:effectLst/>
                          <a:latin typeface="+mn-lt"/>
                          <a:ea typeface="Times New Roman" panose="02020603050405020304" pitchFamily="18" charset="0"/>
                          <a:cs typeface="Times New Roman" panose="02020603050405020304" pitchFamily="18" charset="0"/>
                        </a:rPr>
                        <a:t>800.000,00</a:t>
                      </a:r>
                      <a:endParaRPr lang="es-ES" sz="700">
                        <a:effectLst/>
                        <a:latin typeface="+mn-lt"/>
                        <a:ea typeface="Times New Roman" panose="02020603050405020304" pitchFamily="18" charset="0"/>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700">
                          <a:solidFill>
                            <a:srgbClr val="000000"/>
                          </a:solidFill>
                          <a:effectLst/>
                          <a:latin typeface="+mn-lt"/>
                          <a:ea typeface="Times New Roman" panose="02020603050405020304" pitchFamily="18" charset="0"/>
                          <a:cs typeface="Times New Roman" panose="02020603050405020304" pitchFamily="18" charset="0"/>
                        </a:rPr>
                        <a:t>95%. Lím 150.000</a:t>
                      </a:r>
                      <a:endParaRPr lang="es-ES" sz="700">
                        <a:effectLst/>
                        <a:latin typeface="+mn-lt"/>
                        <a:ea typeface="Times New Roman" panose="02020603050405020304" pitchFamily="18" charset="0"/>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700">
                          <a:solidFill>
                            <a:srgbClr val="000000"/>
                          </a:solidFill>
                          <a:effectLst/>
                          <a:latin typeface="+mn-lt"/>
                          <a:ea typeface="Times New Roman" panose="02020603050405020304" pitchFamily="18" charset="0"/>
                          <a:cs typeface="Times New Roman" panose="02020603050405020304" pitchFamily="18" charset="0"/>
                        </a:rPr>
                        <a:t>150.000,00</a:t>
                      </a:r>
                      <a:endParaRPr lang="es-ES" sz="700">
                        <a:effectLst/>
                        <a:latin typeface="+mn-lt"/>
                        <a:ea typeface="Times New Roman" panose="02020603050405020304" pitchFamily="18" charset="0"/>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700">
                          <a:solidFill>
                            <a:srgbClr val="000000"/>
                          </a:solidFill>
                          <a:effectLst/>
                          <a:latin typeface="+mn-lt"/>
                          <a:ea typeface="Times New Roman" panose="02020603050405020304" pitchFamily="18" charset="0"/>
                          <a:cs typeface="Times New Roman" panose="02020603050405020304" pitchFamily="18" charset="0"/>
                        </a:rPr>
                        <a:t>100.000,00</a:t>
                      </a:r>
                      <a:endParaRPr lang="es-ES" sz="700">
                        <a:effectLst/>
                        <a:latin typeface="+mn-lt"/>
                        <a:ea typeface="Times New Roman" panose="02020603050405020304" pitchFamily="18" charset="0"/>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s-ES" sz="700">
                          <a:solidFill>
                            <a:srgbClr val="000000"/>
                          </a:solidFill>
                          <a:effectLst/>
                          <a:latin typeface="+mn-lt"/>
                          <a:ea typeface="Times New Roman" panose="02020603050405020304" pitchFamily="18" charset="0"/>
                          <a:cs typeface="Times New Roman" panose="02020603050405020304" pitchFamily="18" charset="0"/>
                        </a:rPr>
                        <a:t> </a:t>
                      </a:r>
                      <a:endParaRPr lang="es-ES" sz="700">
                        <a:effectLst/>
                        <a:latin typeface="+mn-lt"/>
                        <a:ea typeface="Times New Roman" panose="02020603050405020304" pitchFamily="18" charset="0"/>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700">
                          <a:solidFill>
                            <a:srgbClr val="000000"/>
                          </a:solidFill>
                          <a:effectLst/>
                          <a:latin typeface="+mn-lt"/>
                          <a:ea typeface="Times New Roman" panose="02020603050405020304" pitchFamily="18" charset="0"/>
                          <a:cs typeface="Times New Roman" panose="02020603050405020304" pitchFamily="18" charset="0"/>
                        </a:rPr>
                        <a:t>550.000,00</a:t>
                      </a:r>
                      <a:endParaRPr lang="es-ES" sz="700">
                        <a:effectLst/>
                        <a:latin typeface="+mn-lt"/>
                        <a:ea typeface="Times New Roman" panose="02020603050405020304" pitchFamily="18" charset="0"/>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700">
                          <a:solidFill>
                            <a:srgbClr val="000000"/>
                          </a:solidFill>
                          <a:effectLst/>
                          <a:latin typeface="+mn-lt"/>
                          <a:ea typeface="Times New Roman" panose="02020603050405020304" pitchFamily="18" charset="0"/>
                          <a:cs typeface="Times New Roman" panose="02020603050405020304" pitchFamily="18" charset="0"/>
                        </a:rPr>
                        <a:t>29,75%</a:t>
                      </a:r>
                      <a:endParaRPr lang="es-ES" sz="700">
                        <a:effectLst/>
                        <a:latin typeface="+mn-lt"/>
                        <a:ea typeface="Times New Roman" panose="02020603050405020304" pitchFamily="18" charset="0"/>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700">
                          <a:solidFill>
                            <a:srgbClr val="000000"/>
                          </a:solidFill>
                          <a:effectLst/>
                          <a:latin typeface="+mn-lt"/>
                          <a:ea typeface="Times New Roman" panose="02020603050405020304" pitchFamily="18" charset="0"/>
                          <a:cs typeface="Times New Roman" panose="02020603050405020304" pitchFamily="18" charset="0"/>
                        </a:rPr>
                        <a:t>126.387,52</a:t>
                      </a:r>
                      <a:endParaRPr lang="es-ES" sz="700">
                        <a:effectLst/>
                        <a:latin typeface="+mn-lt"/>
                        <a:ea typeface="Times New Roman" panose="02020603050405020304" pitchFamily="18" charset="0"/>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700">
                          <a:solidFill>
                            <a:srgbClr val="000000"/>
                          </a:solidFill>
                          <a:effectLst/>
                          <a:latin typeface="+mn-lt"/>
                          <a:ea typeface="Times New Roman" panose="02020603050405020304" pitchFamily="18" charset="0"/>
                          <a:cs typeface="Times New Roman" panose="02020603050405020304" pitchFamily="18" charset="0"/>
                        </a:rPr>
                        <a:t>63.193,76</a:t>
                      </a:r>
                      <a:endParaRPr lang="es-ES" sz="700">
                        <a:effectLst/>
                        <a:latin typeface="+mn-lt"/>
                        <a:ea typeface="Times New Roman" panose="02020603050405020304" pitchFamily="18" charset="0"/>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1050" dirty="0">
                          <a:solidFill>
                            <a:srgbClr val="000000"/>
                          </a:solidFill>
                          <a:effectLst/>
                          <a:latin typeface="+mn-lt"/>
                          <a:ea typeface="Times New Roman" panose="02020603050405020304" pitchFamily="18" charset="0"/>
                          <a:cs typeface="Times New Roman" panose="02020603050405020304" pitchFamily="18" charset="0"/>
                        </a:rPr>
                        <a:t>63.193,76</a:t>
                      </a:r>
                      <a:endParaRPr lang="es-ES" sz="1050" dirty="0">
                        <a:effectLst/>
                        <a:latin typeface="+mn-lt"/>
                        <a:ea typeface="Times New Roman" panose="02020603050405020304" pitchFamily="18" charset="0"/>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34231042"/>
                  </a:ext>
                </a:extLst>
              </a:tr>
              <a:tr h="220869">
                <a:tc>
                  <a:txBody>
                    <a:bodyPr/>
                    <a:lstStyle/>
                    <a:p>
                      <a:r>
                        <a:rPr lang="es-ES" sz="800" dirty="0">
                          <a:solidFill>
                            <a:srgbClr val="000000"/>
                          </a:solidFill>
                          <a:effectLst/>
                          <a:latin typeface="+mn-lt"/>
                          <a:ea typeface="Times New Roman" panose="02020603050405020304" pitchFamily="18" charset="0"/>
                          <a:cs typeface="Times New Roman" panose="02020603050405020304" pitchFamily="18" charset="0"/>
                        </a:rPr>
                        <a:t>ARAGÓN</a:t>
                      </a:r>
                      <a:endParaRPr lang="es-ES" sz="800" dirty="0">
                        <a:effectLst/>
                        <a:latin typeface="+mn-lt"/>
                        <a:ea typeface="Times New Roman" panose="02020603050405020304" pitchFamily="18" charset="0"/>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a:r>
                        <a:rPr lang="es-ES" sz="700">
                          <a:solidFill>
                            <a:srgbClr val="000000"/>
                          </a:solidFill>
                          <a:effectLst/>
                          <a:latin typeface="+mn-lt"/>
                          <a:ea typeface="Times New Roman" panose="02020603050405020304" pitchFamily="18" charset="0"/>
                          <a:cs typeface="Times New Roman" panose="02020603050405020304" pitchFamily="18" charset="0"/>
                        </a:rPr>
                        <a:t>200.000,00</a:t>
                      </a:r>
                      <a:endParaRPr lang="es-ES" sz="700">
                        <a:effectLst/>
                        <a:latin typeface="+mn-lt"/>
                        <a:ea typeface="Times New Roman" panose="02020603050405020304" pitchFamily="18" charset="0"/>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700" dirty="0">
                          <a:solidFill>
                            <a:srgbClr val="000000"/>
                          </a:solidFill>
                          <a:effectLst/>
                          <a:latin typeface="+mn-lt"/>
                          <a:ea typeface="Times New Roman" panose="02020603050405020304" pitchFamily="18" charset="0"/>
                          <a:cs typeface="Times New Roman" panose="02020603050405020304" pitchFamily="18" charset="0"/>
                        </a:rPr>
                        <a:t>600.000,00</a:t>
                      </a:r>
                      <a:endParaRPr lang="es-ES" sz="700" dirty="0">
                        <a:effectLst/>
                        <a:latin typeface="+mn-lt"/>
                        <a:ea typeface="Times New Roman" panose="02020603050405020304" pitchFamily="18" charset="0"/>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700">
                          <a:solidFill>
                            <a:srgbClr val="000000"/>
                          </a:solidFill>
                          <a:effectLst/>
                          <a:latin typeface="+mn-lt"/>
                          <a:ea typeface="Times New Roman" panose="02020603050405020304" pitchFamily="18" charset="0"/>
                          <a:cs typeface="Times New Roman" panose="02020603050405020304" pitchFamily="18" charset="0"/>
                        </a:rPr>
                        <a:t>800.000,00</a:t>
                      </a:r>
                      <a:endParaRPr lang="es-ES" sz="700">
                        <a:effectLst/>
                        <a:latin typeface="+mn-lt"/>
                        <a:ea typeface="Times New Roman" panose="02020603050405020304" pitchFamily="18" charset="0"/>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700">
                          <a:solidFill>
                            <a:srgbClr val="000000"/>
                          </a:solidFill>
                          <a:effectLst/>
                          <a:latin typeface="+mn-lt"/>
                          <a:ea typeface="Times New Roman" panose="02020603050405020304" pitchFamily="18" charset="0"/>
                          <a:cs typeface="Times New Roman" panose="02020603050405020304" pitchFamily="18" charset="0"/>
                        </a:rPr>
                        <a:t>100%. Lim 200.000</a:t>
                      </a:r>
                      <a:endParaRPr lang="es-ES" sz="700">
                        <a:effectLst/>
                        <a:latin typeface="+mn-lt"/>
                        <a:ea typeface="Times New Roman" panose="02020603050405020304" pitchFamily="18" charset="0"/>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700">
                          <a:solidFill>
                            <a:srgbClr val="000000"/>
                          </a:solidFill>
                          <a:effectLst/>
                          <a:latin typeface="+mn-lt"/>
                          <a:ea typeface="Times New Roman" panose="02020603050405020304" pitchFamily="18" charset="0"/>
                          <a:cs typeface="Times New Roman" panose="02020603050405020304" pitchFamily="18" charset="0"/>
                        </a:rPr>
                        <a:t>200.000,00</a:t>
                      </a:r>
                      <a:endParaRPr lang="es-ES" sz="700">
                        <a:effectLst/>
                        <a:latin typeface="+mn-lt"/>
                        <a:ea typeface="Times New Roman" panose="02020603050405020304" pitchFamily="18" charset="0"/>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700">
                          <a:solidFill>
                            <a:srgbClr val="000000"/>
                          </a:solidFill>
                          <a:effectLst/>
                          <a:latin typeface="+mn-lt"/>
                          <a:ea typeface="Times New Roman" panose="02020603050405020304" pitchFamily="18" charset="0"/>
                          <a:cs typeface="Times New Roman" panose="02020603050405020304" pitchFamily="18" charset="0"/>
                        </a:rPr>
                        <a:t>15.956,87</a:t>
                      </a:r>
                      <a:endParaRPr lang="es-ES" sz="700">
                        <a:effectLst/>
                        <a:latin typeface="+mn-lt"/>
                        <a:ea typeface="Times New Roman" panose="02020603050405020304" pitchFamily="18" charset="0"/>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700">
                          <a:solidFill>
                            <a:srgbClr val="000000"/>
                          </a:solidFill>
                          <a:effectLst/>
                          <a:latin typeface="+mn-lt"/>
                          <a:ea typeface="Times New Roman" panose="02020603050405020304" pitchFamily="18" charset="0"/>
                          <a:cs typeface="Times New Roman" panose="02020603050405020304" pitchFamily="18" charset="0"/>
                        </a:rPr>
                        <a:t>284.043,13</a:t>
                      </a:r>
                      <a:endParaRPr lang="es-ES" sz="700">
                        <a:effectLst/>
                        <a:latin typeface="+mn-lt"/>
                        <a:ea typeface="Times New Roman" panose="02020603050405020304" pitchFamily="18" charset="0"/>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700">
                          <a:solidFill>
                            <a:srgbClr val="000000"/>
                          </a:solidFill>
                          <a:effectLst/>
                          <a:latin typeface="+mn-lt"/>
                          <a:ea typeface="Times New Roman" panose="02020603050405020304" pitchFamily="18" charset="0"/>
                          <a:cs typeface="Times New Roman" panose="02020603050405020304" pitchFamily="18" charset="0"/>
                        </a:rPr>
                        <a:t>300.000,00</a:t>
                      </a:r>
                      <a:endParaRPr lang="es-ES" sz="700">
                        <a:effectLst/>
                        <a:latin typeface="+mn-lt"/>
                        <a:ea typeface="Times New Roman" panose="02020603050405020304" pitchFamily="18" charset="0"/>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700">
                          <a:solidFill>
                            <a:srgbClr val="000000"/>
                          </a:solidFill>
                          <a:effectLst/>
                          <a:latin typeface="+mn-lt"/>
                          <a:ea typeface="Times New Roman" panose="02020603050405020304" pitchFamily="18" charset="0"/>
                          <a:cs typeface="Times New Roman" panose="02020603050405020304" pitchFamily="18" charset="0"/>
                        </a:rPr>
                        <a:t>25,50%</a:t>
                      </a:r>
                      <a:endParaRPr lang="es-ES" sz="700">
                        <a:effectLst/>
                        <a:latin typeface="+mn-lt"/>
                        <a:ea typeface="Times New Roman" panose="02020603050405020304" pitchFamily="18" charset="0"/>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700">
                          <a:solidFill>
                            <a:srgbClr val="000000"/>
                          </a:solidFill>
                          <a:effectLst/>
                          <a:latin typeface="+mn-lt"/>
                          <a:ea typeface="Times New Roman" panose="02020603050405020304" pitchFamily="18" charset="0"/>
                          <a:cs typeface="Times New Roman" panose="02020603050405020304" pitchFamily="18" charset="0"/>
                        </a:rPr>
                        <a:t>55.466,81</a:t>
                      </a:r>
                      <a:endParaRPr lang="es-ES" sz="700">
                        <a:effectLst/>
                        <a:latin typeface="+mn-lt"/>
                        <a:ea typeface="Times New Roman" panose="02020603050405020304" pitchFamily="18" charset="0"/>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s-ES" sz="700">
                          <a:solidFill>
                            <a:srgbClr val="000000"/>
                          </a:solidFill>
                          <a:effectLst/>
                          <a:latin typeface="+mn-lt"/>
                          <a:ea typeface="Times New Roman" panose="02020603050405020304" pitchFamily="18" charset="0"/>
                          <a:cs typeface="Times New Roman" panose="02020603050405020304" pitchFamily="18" charset="0"/>
                        </a:rPr>
                        <a:t> </a:t>
                      </a:r>
                      <a:endParaRPr lang="es-ES" sz="700">
                        <a:effectLst/>
                        <a:latin typeface="+mn-lt"/>
                        <a:ea typeface="Times New Roman" panose="02020603050405020304" pitchFamily="18" charset="0"/>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1050" dirty="0">
                          <a:solidFill>
                            <a:srgbClr val="000000"/>
                          </a:solidFill>
                          <a:effectLst/>
                          <a:latin typeface="+mn-lt"/>
                          <a:ea typeface="Times New Roman" panose="02020603050405020304" pitchFamily="18" charset="0"/>
                          <a:cs typeface="Times New Roman" panose="02020603050405020304" pitchFamily="18" charset="0"/>
                        </a:rPr>
                        <a:t>55.466,81</a:t>
                      </a:r>
                      <a:endParaRPr lang="es-ES" sz="1050" dirty="0">
                        <a:effectLst/>
                        <a:latin typeface="+mn-lt"/>
                        <a:ea typeface="Times New Roman" panose="02020603050405020304" pitchFamily="18" charset="0"/>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1468097"/>
                  </a:ext>
                </a:extLst>
              </a:tr>
              <a:tr h="220869">
                <a:tc>
                  <a:txBody>
                    <a:bodyPr/>
                    <a:lstStyle/>
                    <a:p>
                      <a:r>
                        <a:rPr lang="es-ES" sz="800" dirty="0">
                          <a:solidFill>
                            <a:srgbClr val="000000"/>
                          </a:solidFill>
                          <a:effectLst/>
                          <a:latin typeface="+mn-lt"/>
                          <a:ea typeface="Times New Roman" panose="02020603050405020304" pitchFamily="18" charset="0"/>
                          <a:cs typeface="Times New Roman" panose="02020603050405020304" pitchFamily="18" charset="0"/>
                        </a:rPr>
                        <a:t>CATALUÑA</a:t>
                      </a:r>
                      <a:endParaRPr lang="es-ES" sz="800" dirty="0">
                        <a:effectLst/>
                        <a:latin typeface="+mn-lt"/>
                        <a:ea typeface="Times New Roman" panose="02020603050405020304" pitchFamily="18" charset="0"/>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a:r>
                        <a:rPr lang="es-ES" sz="700">
                          <a:solidFill>
                            <a:srgbClr val="000000"/>
                          </a:solidFill>
                          <a:effectLst/>
                          <a:latin typeface="+mn-lt"/>
                          <a:ea typeface="Times New Roman" panose="02020603050405020304" pitchFamily="18" charset="0"/>
                          <a:cs typeface="Times New Roman" panose="02020603050405020304" pitchFamily="18" charset="0"/>
                        </a:rPr>
                        <a:t>200.000,00</a:t>
                      </a:r>
                      <a:endParaRPr lang="es-ES" sz="700">
                        <a:effectLst/>
                        <a:latin typeface="+mn-lt"/>
                        <a:ea typeface="Times New Roman" panose="02020603050405020304" pitchFamily="18" charset="0"/>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700" dirty="0">
                          <a:solidFill>
                            <a:srgbClr val="000000"/>
                          </a:solidFill>
                          <a:effectLst/>
                          <a:latin typeface="+mn-lt"/>
                          <a:ea typeface="Times New Roman" panose="02020603050405020304" pitchFamily="18" charset="0"/>
                          <a:cs typeface="Times New Roman" panose="02020603050405020304" pitchFamily="18" charset="0"/>
                        </a:rPr>
                        <a:t>600.000,00</a:t>
                      </a:r>
                      <a:endParaRPr lang="es-ES" sz="700" dirty="0">
                        <a:effectLst/>
                        <a:latin typeface="+mn-lt"/>
                        <a:ea typeface="Times New Roman" panose="02020603050405020304" pitchFamily="18" charset="0"/>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700" dirty="0">
                          <a:solidFill>
                            <a:srgbClr val="000000"/>
                          </a:solidFill>
                          <a:effectLst/>
                          <a:latin typeface="+mn-lt"/>
                          <a:ea typeface="Times New Roman" panose="02020603050405020304" pitchFamily="18" charset="0"/>
                          <a:cs typeface="Times New Roman" panose="02020603050405020304" pitchFamily="18" charset="0"/>
                        </a:rPr>
                        <a:t>800.000,00</a:t>
                      </a:r>
                      <a:endParaRPr lang="es-ES" sz="700" dirty="0">
                        <a:effectLst/>
                        <a:latin typeface="+mn-lt"/>
                        <a:ea typeface="Times New Roman" panose="02020603050405020304" pitchFamily="18" charset="0"/>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700">
                          <a:solidFill>
                            <a:srgbClr val="000000"/>
                          </a:solidFill>
                          <a:effectLst/>
                          <a:latin typeface="+mn-lt"/>
                          <a:ea typeface="Times New Roman" panose="02020603050405020304" pitchFamily="18" charset="0"/>
                          <a:cs typeface="Times New Roman" panose="02020603050405020304" pitchFamily="18" charset="0"/>
                        </a:rPr>
                        <a:t>95%. Lim 500.000</a:t>
                      </a:r>
                      <a:endParaRPr lang="es-ES" sz="700">
                        <a:effectLst/>
                        <a:latin typeface="+mn-lt"/>
                        <a:ea typeface="Times New Roman" panose="02020603050405020304" pitchFamily="18" charset="0"/>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700">
                          <a:solidFill>
                            <a:srgbClr val="000000"/>
                          </a:solidFill>
                          <a:effectLst/>
                          <a:latin typeface="+mn-lt"/>
                          <a:ea typeface="Times New Roman" panose="02020603050405020304" pitchFamily="18" charset="0"/>
                          <a:cs typeface="Times New Roman" panose="02020603050405020304" pitchFamily="18" charset="0"/>
                        </a:rPr>
                        <a:t>190.000,00</a:t>
                      </a:r>
                      <a:endParaRPr lang="es-ES" sz="700">
                        <a:effectLst/>
                        <a:latin typeface="+mn-lt"/>
                        <a:ea typeface="Times New Roman" panose="02020603050405020304" pitchFamily="18" charset="0"/>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700">
                          <a:solidFill>
                            <a:srgbClr val="000000"/>
                          </a:solidFill>
                          <a:effectLst/>
                          <a:latin typeface="+mn-lt"/>
                          <a:ea typeface="Times New Roman" panose="02020603050405020304" pitchFamily="18" charset="0"/>
                          <a:cs typeface="Times New Roman" panose="02020603050405020304" pitchFamily="18" charset="0"/>
                        </a:rPr>
                        <a:t>100.000,00</a:t>
                      </a:r>
                      <a:endParaRPr lang="es-ES" sz="700">
                        <a:effectLst/>
                        <a:latin typeface="+mn-lt"/>
                        <a:ea typeface="Times New Roman" panose="02020603050405020304" pitchFamily="18" charset="0"/>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s-ES" sz="700">
                          <a:solidFill>
                            <a:srgbClr val="000000"/>
                          </a:solidFill>
                          <a:effectLst/>
                          <a:latin typeface="+mn-lt"/>
                          <a:ea typeface="Times New Roman" panose="02020603050405020304" pitchFamily="18" charset="0"/>
                          <a:cs typeface="Times New Roman" panose="02020603050405020304" pitchFamily="18" charset="0"/>
                        </a:rPr>
                        <a:t> </a:t>
                      </a:r>
                      <a:endParaRPr lang="es-ES" sz="700">
                        <a:effectLst/>
                        <a:latin typeface="+mn-lt"/>
                        <a:ea typeface="Times New Roman" panose="02020603050405020304" pitchFamily="18" charset="0"/>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700">
                          <a:solidFill>
                            <a:srgbClr val="000000"/>
                          </a:solidFill>
                          <a:effectLst/>
                          <a:latin typeface="+mn-lt"/>
                          <a:ea typeface="Times New Roman" panose="02020603050405020304" pitchFamily="18" charset="0"/>
                          <a:cs typeface="Times New Roman" panose="02020603050405020304" pitchFamily="18" charset="0"/>
                        </a:rPr>
                        <a:t>510.000,00</a:t>
                      </a:r>
                      <a:endParaRPr lang="es-ES" sz="700">
                        <a:effectLst/>
                        <a:latin typeface="+mn-lt"/>
                        <a:ea typeface="Times New Roman" panose="02020603050405020304" pitchFamily="18" charset="0"/>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700">
                          <a:solidFill>
                            <a:srgbClr val="000000"/>
                          </a:solidFill>
                          <a:effectLst/>
                          <a:latin typeface="+mn-lt"/>
                          <a:ea typeface="Times New Roman" panose="02020603050405020304" pitchFamily="18" charset="0"/>
                          <a:cs typeface="Times New Roman" panose="02020603050405020304" pitchFamily="18" charset="0"/>
                        </a:rPr>
                        <a:t>24,00%</a:t>
                      </a:r>
                      <a:endParaRPr lang="es-ES" sz="700">
                        <a:effectLst/>
                        <a:latin typeface="+mn-lt"/>
                        <a:ea typeface="Times New Roman" panose="02020603050405020304" pitchFamily="18" charset="0"/>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700">
                          <a:solidFill>
                            <a:srgbClr val="000000"/>
                          </a:solidFill>
                          <a:effectLst/>
                          <a:latin typeface="+mn-lt"/>
                          <a:ea typeface="Times New Roman" panose="02020603050405020304" pitchFamily="18" charset="0"/>
                          <a:cs typeface="Times New Roman" panose="02020603050405020304" pitchFamily="18" charset="0"/>
                        </a:rPr>
                        <a:t>83.400,00</a:t>
                      </a:r>
                      <a:endParaRPr lang="es-ES" sz="700">
                        <a:effectLst/>
                        <a:latin typeface="+mn-lt"/>
                        <a:ea typeface="Times New Roman" panose="02020603050405020304" pitchFamily="18" charset="0"/>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700">
                          <a:solidFill>
                            <a:srgbClr val="000000"/>
                          </a:solidFill>
                          <a:effectLst/>
                          <a:latin typeface="+mn-lt"/>
                          <a:ea typeface="Times New Roman" panose="02020603050405020304" pitchFamily="18" charset="0"/>
                          <a:cs typeface="Times New Roman" panose="02020603050405020304" pitchFamily="18" charset="0"/>
                        </a:rPr>
                        <a:t>38.830,52</a:t>
                      </a:r>
                      <a:endParaRPr lang="es-ES" sz="700">
                        <a:effectLst/>
                        <a:latin typeface="+mn-lt"/>
                        <a:ea typeface="Times New Roman" panose="02020603050405020304" pitchFamily="18" charset="0"/>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1050" dirty="0">
                          <a:solidFill>
                            <a:srgbClr val="000000"/>
                          </a:solidFill>
                          <a:effectLst/>
                          <a:latin typeface="+mn-lt"/>
                          <a:ea typeface="Times New Roman" panose="02020603050405020304" pitchFamily="18" charset="0"/>
                          <a:cs typeface="Times New Roman" panose="02020603050405020304" pitchFamily="18" charset="0"/>
                        </a:rPr>
                        <a:t>44.569,48</a:t>
                      </a:r>
                      <a:endParaRPr lang="es-ES" sz="1050" dirty="0">
                        <a:effectLst/>
                        <a:latin typeface="+mn-lt"/>
                        <a:ea typeface="Times New Roman" panose="02020603050405020304" pitchFamily="18" charset="0"/>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3881163"/>
                  </a:ext>
                </a:extLst>
              </a:tr>
              <a:tr h="220869">
                <a:tc>
                  <a:txBody>
                    <a:bodyPr/>
                    <a:lstStyle/>
                    <a:p>
                      <a:r>
                        <a:rPr lang="es-ES" sz="800" dirty="0">
                          <a:solidFill>
                            <a:srgbClr val="000000"/>
                          </a:solidFill>
                          <a:effectLst/>
                          <a:latin typeface="+mn-lt"/>
                          <a:ea typeface="Times New Roman" panose="02020603050405020304" pitchFamily="18" charset="0"/>
                          <a:cs typeface="Times New Roman" panose="02020603050405020304" pitchFamily="18" charset="0"/>
                        </a:rPr>
                        <a:t>LA RIOJA</a:t>
                      </a:r>
                      <a:endParaRPr lang="es-ES" sz="800" dirty="0">
                        <a:effectLst/>
                        <a:latin typeface="+mn-lt"/>
                        <a:ea typeface="Times New Roman" panose="02020603050405020304" pitchFamily="18" charset="0"/>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a:r>
                        <a:rPr lang="es-ES" sz="700">
                          <a:solidFill>
                            <a:srgbClr val="000000"/>
                          </a:solidFill>
                          <a:effectLst/>
                          <a:latin typeface="+mn-lt"/>
                          <a:ea typeface="Times New Roman" panose="02020603050405020304" pitchFamily="18" charset="0"/>
                          <a:cs typeface="Times New Roman" panose="02020603050405020304" pitchFamily="18" charset="0"/>
                        </a:rPr>
                        <a:t>200.000,00</a:t>
                      </a:r>
                      <a:endParaRPr lang="es-ES" sz="700">
                        <a:effectLst/>
                        <a:latin typeface="+mn-lt"/>
                        <a:ea typeface="Times New Roman" panose="02020603050405020304" pitchFamily="18" charset="0"/>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700" dirty="0">
                          <a:solidFill>
                            <a:srgbClr val="000000"/>
                          </a:solidFill>
                          <a:effectLst/>
                          <a:latin typeface="+mn-lt"/>
                          <a:ea typeface="Times New Roman" panose="02020603050405020304" pitchFamily="18" charset="0"/>
                          <a:cs typeface="Times New Roman" panose="02020603050405020304" pitchFamily="18" charset="0"/>
                        </a:rPr>
                        <a:t>600.000,00</a:t>
                      </a:r>
                      <a:endParaRPr lang="es-ES" sz="700" dirty="0">
                        <a:effectLst/>
                        <a:latin typeface="+mn-lt"/>
                        <a:ea typeface="Times New Roman" panose="02020603050405020304" pitchFamily="18" charset="0"/>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700" dirty="0">
                          <a:solidFill>
                            <a:srgbClr val="000000"/>
                          </a:solidFill>
                          <a:effectLst/>
                          <a:latin typeface="+mn-lt"/>
                          <a:ea typeface="Times New Roman" panose="02020603050405020304" pitchFamily="18" charset="0"/>
                          <a:cs typeface="Times New Roman" panose="02020603050405020304" pitchFamily="18" charset="0"/>
                        </a:rPr>
                        <a:t>800.000,00</a:t>
                      </a:r>
                      <a:endParaRPr lang="es-ES" sz="700" dirty="0">
                        <a:effectLst/>
                        <a:latin typeface="+mn-lt"/>
                        <a:ea typeface="Times New Roman" panose="02020603050405020304" pitchFamily="18" charset="0"/>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700">
                          <a:solidFill>
                            <a:srgbClr val="000000"/>
                          </a:solidFill>
                          <a:effectLst/>
                          <a:latin typeface="+mn-lt"/>
                          <a:ea typeface="Times New Roman" panose="02020603050405020304" pitchFamily="18" charset="0"/>
                          <a:cs typeface="Times New Roman" panose="02020603050405020304" pitchFamily="18" charset="0"/>
                        </a:rPr>
                        <a:t>E</a:t>
                      </a:r>
                      <a:endParaRPr lang="es-ES" sz="700">
                        <a:effectLst/>
                        <a:latin typeface="+mn-lt"/>
                        <a:ea typeface="Times New Roman" panose="02020603050405020304" pitchFamily="18" charset="0"/>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700">
                          <a:solidFill>
                            <a:srgbClr val="000000"/>
                          </a:solidFill>
                          <a:effectLst/>
                          <a:latin typeface="+mn-lt"/>
                          <a:ea typeface="Times New Roman" panose="02020603050405020304" pitchFamily="18" charset="0"/>
                          <a:cs typeface="Times New Roman" panose="02020603050405020304" pitchFamily="18" charset="0"/>
                        </a:rPr>
                        <a:t>122.606,47</a:t>
                      </a:r>
                      <a:endParaRPr lang="es-ES" sz="700">
                        <a:effectLst/>
                        <a:latin typeface="+mn-lt"/>
                        <a:ea typeface="Times New Roman" panose="02020603050405020304" pitchFamily="18" charset="0"/>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700">
                          <a:solidFill>
                            <a:srgbClr val="000000"/>
                          </a:solidFill>
                          <a:effectLst/>
                          <a:latin typeface="+mn-lt"/>
                          <a:ea typeface="Times New Roman" panose="02020603050405020304" pitchFamily="18" charset="0"/>
                          <a:cs typeface="Times New Roman" panose="02020603050405020304" pitchFamily="18" charset="0"/>
                        </a:rPr>
                        <a:t>15.956,87</a:t>
                      </a:r>
                      <a:endParaRPr lang="es-ES" sz="700">
                        <a:effectLst/>
                        <a:latin typeface="+mn-lt"/>
                        <a:ea typeface="Times New Roman" panose="02020603050405020304" pitchFamily="18" charset="0"/>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s-ES" sz="700">
                          <a:solidFill>
                            <a:srgbClr val="000000"/>
                          </a:solidFill>
                          <a:effectLst/>
                          <a:latin typeface="+mn-lt"/>
                          <a:ea typeface="Times New Roman" panose="02020603050405020304" pitchFamily="18" charset="0"/>
                          <a:cs typeface="Times New Roman" panose="02020603050405020304" pitchFamily="18" charset="0"/>
                        </a:rPr>
                        <a:t> </a:t>
                      </a:r>
                      <a:endParaRPr lang="es-ES" sz="700">
                        <a:effectLst/>
                        <a:latin typeface="+mn-lt"/>
                        <a:ea typeface="Times New Roman" panose="02020603050405020304" pitchFamily="18" charset="0"/>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700">
                          <a:solidFill>
                            <a:srgbClr val="000000"/>
                          </a:solidFill>
                          <a:effectLst/>
                          <a:latin typeface="+mn-lt"/>
                          <a:ea typeface="Times New Roman" panose="02020603050405020304" pitchFamily="18" charset="0"/>
                          <a:cs typeface="Times New Roman" panose="02020603050405020304" pitchFamily="18" charset="0"/>
                        </a:rPr>
                        <a:t>661.436,66</a:t>
                      </a:r>
                      <a:endParaRPr lang="es-ES" sz="700">
                        <a:effectLst/>
                        <a:latin typeface="+mn-lt"/>
                        <a:ea typeface="Times New Roman" panose="02020603050405020304" pitchFamily="18" charset="0"/>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700">
                          <a:solidFill>
                            <a:srgbClr val="000000"/>
                          </a:solidFill>
                          <a:effectLst/>
                          <a:latin typeface="+mn-lt"/>
                          <a:ea typeface="Times New Roman" panose="02020603050405020304" pitchFamily="18" charset="0"/>
                          <a:cs typeface="Times New Roman" panose="02020603050405020304" pitchFamily="18" charset="0"/>
                        </a:rPr>
                        <a:t>29,75%</a:t>
                      </a:r>
                      <a:endParaRPr lang="es-ES" sz="700">
                        <a:effectLst/>
                        <a:latin typeface="+mn-lt"/>
                        <a:ea typeface="Times New Roman" panose="02020603050405020304" pitchFamily="18" charset="0"/>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700">
                          <a:solidFill>
                            <a:srgbClr val="000000"/>
                          </a:solidFill>
                          <a:effectLst/>
                          <a:latin typeface="+mn-lt"/>
                          <a:ea typeface="Times New Roman" panose="02020603050405020304" pitchFamily="18" charset="0"/>
                          <a:cs typeface="Times New Roman" panose="02020603050405020304" pitchFamily="18" charset="0"/>
                        </a:rPr>
                        <a:t>158.796,17</a:t>
                      </a:r>
                      <a:endParaRPr lang="es-ES" sz="700">
                        <a:effectLst/>
                        <a:latin typeface="+mn-lt"/>
                        <a:ea typeface="Times New Roman" panose="02020603050405020304" pitchFamily="18" charset="0"/>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700">
                          <a:solidFill>
                            <a:srgbClr val="000000"/>
                          </a:solidFill>
                          <a:effectLst/>
                          <a:latin typeface="+mn-lt"/>
                          <a:ea typeface="Times New Roman" panose="02020603050405020304" pitchFamily="18" charset="0"/>
                          <a:cs typeface="Times New Roman" panose="02020603050405020304" pitchFamily="18" charset="0"/>
                        </a:rPr>
                        <a:t>126.453,31</a:t>
                      </a:r>
                      <a:endParaRPr lang="es-ES" sz="700">
                        <a:effectLst/>
                        <a:latin typeface="+mn-lt"/>
                        <a:ea typeface="Times New Roman" panose="02020603050405020304" pitchFamily="18" charset="0"/>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1050" dirty="0">
                          <a:solidFill>
                            <a:srgbClr val="000000"/>
                          </a:solidFill>
                          <a:effectLst/>
                          <a:latin typeface="+mn-lt"/>
                          <a:ea typeface="Times New Roman" panose="02020603050405020304" pitchFamily="18" charset="0"/>
                          <a:cs typeface="Times New Roman" panose="02020603050405020304" pitchFamily="18" charset="0"/>
                        </a:rPr>
                        <a:t>32.342,86</a:t>
                      </a:r>
                      <a:endParaRPr lang="es-ES" sz="1050" dirty="0">
                        <a:effectLst/>
                        <a:latin typeface="+mn-lt"/>
                        <a:ea typeface="Times New Roman" panose="02020603050405020304" pitchFamily="18" charset="0"/>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39641078"/>
                  </a:ext>
                </a:extLst>
              </a:tr>
              <a:tr h="220869">
                <a:tc>
                  <a:txBody>
                    <a:bodyPr/>
                    <a:lstStyle/>
                    <a:p>
                      <a:r>
                        <a:rPr lang="es-ES" sz="800" dirty="0">
                          <a:solidFill>
                            <a:srgbClr val="000000"/>
                          </a:solidFill>
                          <a:effectLst/>
                          <a:latin typeface="+mn-lt"/>
                          <a:ea typeface="Times New Roman" panose="02020603050405020304" pitchFamily="18" charset="0"/>
                          <a:cs typeface="Times New Roman" panose="02020603050405020304" pitchFamily="18" charset="0"/>
                        </a:rPr>
                        <a:t>CASTILLA-LA MANCHA</a:t>
                      </a:r>
                      <a:endParaRPr lang="es-ES" sz="800" dirty="0">
                        <a:effectLst/>
                        <a:latin typeface="+mn-lt"/>
                        <a:ea typeface="Times New Roman" panose="02020603050405020304" pitchFamily="18" charset="0"/>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a:r>
                        <a:rPr lang="es-ES" sz="700">
                          <a:solidFill>
                            <a:srgbClr val="000000"/>
                          </a:solidFill>
                          <a:effectLst/>
                          <a:latin typeface="+mn-lt"/>
                          <a:ea typeface="Times New Roman" panose="02020603050405020304" pitchFamily="18" charset="0"/>
                          <a:cs typeface="Times New Roman" panose="02020603050405020304" pitchFamily="18" charset="0"/>
                        </a:rPr>
                        <a:t>200.000,00</a:t>
                      </a:r>
                      <a:endParaRPr lang="es-ES" sz="700">
                        <a:effectLst/>
                        <a:latin typeface="+mn-lt"/>
                        <a:ea typeface="Times New Roman" panose="02020603050405020304" pitchFamily="18" charset="0"/>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700" dirty="0">
                          <a:solidFill>
                            <a:srgbClr val="000000"/>
                          </a:solidFill>
                          <a:effectLst/>
                          <a:latin typeface="+mn-lt"/>
                          <a:ea typeface="Times New Roman" panose="02020603050405020304" pitchFamily="18" charset="0"/>
                          <a:cs typeface="Times New Roman" panose="02020603050405020304" pitchFamily="18" charset="0"/>
                        </a:rPr>
                        <a:t>600.000,00</a:t>
                      </a:r>
                      <a:endParaRPr lang="es-ES" sz="700" dirty="0">
                        <a:effectLst/>
                        <a:latin typeface="+mn-lt"/>
                        <a:ea typeface="Times New Roman" panose="02020603050405020304" pitchFamily="18" charset="0"/>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700" dirty="0">
                          <a:solidFill>
                            <a:srgbClr val="000000"/>
                          </a:solidFill>
                          <a:effectLst/>
                          <a:latin typeface="+mn-lt"/>
                          <a:ea typeface="Times New Roman" panose="02020603050405020304" pitchFamily="18" charset="0"/>
                          <a:cs typeface="Times New Roman" panose="02020603050405020304" pitchFamily="18" charset="0"/>
                        </a:rPr>
                        <a:t>800.000,00</a:t>
                      </a:r>
                      <a:endParaRPr lang="es-ES" sz="700" dirty="0">
                        <a:effectLst/>
                        <a:latin typeface="+mn-lt"/>
                        <a:ea typeface="Times New Roman" panose="02020603050405020304" pitchFamily="18" charset="0"/>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700" dirty="0">
                          <a:solidFill>
                            <a:srgbClr val="000000"/>
                          </a:solidFill>
                          <a:effectLst/>
                          <a:latin typeface="+mn-lt"/>
                          <a:ea typeface="Times New Roman" panose="02020603050405020304" pitchFamily="18" charset="0"/>
                          <a:cs typeface="Times New Roman" panose="02020603050405020304" pitchFamily="18" charset="0"/>
                        </a:rPr>
                        <a:t>E</a:t>
                      </a:r>
                      <a:endParaRPr lang="es-ES" sz="700" dirty="0">
                        <a:effectLst/>
                        <a:latin typeface="+mn-lt"/>
                        <a:ea typeface="Times New Roman" panose="02020603050405020304" pitchFamily="18" charset="0"/>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700">
                          <a:solidFill>
                            <a:srgbClr val="000000"/>
                          </a:solidFill>
                          <a:effectLst/>
                          <a:latin typeface="+mn-lt"/>
                          <a:ea typeface="Times New Roman" panose="02020603050405020304" pitchFamily="18" charset="0"/>
                          <a:cs typeface="Times New Roman" panose="02020603050405020304" pitchFamily="18" charset="0"/>
                        </a:rPr>
                        <a:t>122.606,47</a:t>
                      </a:r>
                      <a:endParaRPr lang="es-ES" sz="700">
                        <a:effectLst/>
                        <a:latin typeface="+mn-lt"/>
                        <a:ea typeface="Times New Roman" panose="02020603050405020304" pitchFamily="18" charset="0"/>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700">
                          <a:solidFill>
                            <a:srgbClr val="000000"/>
                          </a:solidFill>
                          <a:effectLst/>
                          <a:latin typeface="+mn-lt"/>
                          <a:ea typeface="Times New Roman" panose="02020603050405020304" pitchFamily="18" charset="0"/>
                          <a:cs typeface="Times New Roman" panose="02020603050405020304" pitchFamily="18" charset="0"/>
                        </a:rPr>
                        <a:t>15.956,87</a:t>
                      </a:r>
                      <a:endParaRPr lang="es-ES" sz="700">
                        <a:effectLst/>
                        <a:latin typeface="+mn-lt"/>
                        <a:ea typeface="Times New Roman" panose="02020603050405020304" pitchFamily="18" charset="0"/>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s-ES" sz="700">
                          <a:solidFill>
                            <a:srgbClr val="000000"/>
                          </a:solidFill>
                          <a:effectLst/>
                          <a:latin typeface="+mn-lt"/>
                          <a:ea typeface="Times New Roman" panose="02020603050405020304" pitchFamily="18" charset="0"/>
                          <a:cs typeface="Times New Roman" panose="02020603050405020304" pitchFamily="18" charset="0"/>
                        </a:rPr>
                        <a:t> </a:t>
                      </a:r>
                      <a:endParaRPr lang="es-ES" sz="700">
                        <a:effectLst/>
                        <a:latin typeface="+mn-lt"/>
                        <a:ea typeface="Times New Roman" panose="02020603050405020304" pitchFamily="18" charset="0"/>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700">
                          <a:solidFill>
                            <a:srgbClr val="000000"/>
                          </a:solidFill>
                          <a:effectLst/>
                          <a:latin typeface="+mn-lt"/>
                          <a:ea typeface="Times New Roman" panose="02020603050405020304" pitchFamily="18" charset="0"/>
                          <a:cs typeface="Times New Roman" panose="02020603050405020304" pitchFamily="18" charset="0"/>
                        </a:rPr>
                        <a:t>661.436,66</a:t>
                      </a:r>
                      <a:endParaRPr lang="es-ES" sz="700">
                        <a:effectLst/>
                        <a:latin typeface="+mn-lt"/>
                        <a:ea typeface="Times New Roman" panose="02020603050405020304" pitchFamily="18" charset="0"/>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700">
                          <a:solidFill>
                            <a:srgbClr val="000000"/>
                          </a:solidFill>
                          <a:effectLst/>
                          <a:latin typeface="+mn-lt"/>
                          <a:ea typeface="Times New Roman" panose="02020603050405020304" pitchFamily="18" charset="0"/>
                          <a:cs typeface="Times New Roman" panose="02020603050405020304" pitchFamily="18" charset="0"/>
                        </a:rPr>
                        <a:t>29,75%</a:t>
                      </a:r>
                      <a:endParaRPr lang="es-ES" sz="700">
                        <a:effectLst/>
                        <a:latin typeface="+mn-lt"/>
                        <a:ea typeface="Times New Roman" panose="02020603050405020304" pitchFamily="18" charset="0"/>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700">
                          <a:solidFill>
                            <a:srgbClr val="000000"/>
                          </a:solidFill>
                          <a:effectLst/>
                          <a:latin typeface="+mn-lt"/>
                          <a:ea typeface="Times New Roman" panose="02020603050405020304" pitchFamily="18" charset="0"/>
                          <a:cs typeface="Times New Roman" panose="02020603050405020304" pitchFamily="18" charset="0"/>
                        </a:rPr>
                        <a:t>158.796,17</a:t>
                      </a:r>
                      <a:endParaRPr lang="es-ES" sz="700">
                        <a:effectLst/>
                        <a:latin typeface="+mn-lt"/>
                        <a:ea typeface="Times New Roman" panose="02020603050405020304" pitchFamily="18" charset="0"/>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700">
                          <a:solidFill>
                            <a:srgbClr val="000000"/>
                          </a:solidFill>
                          <a:effectLst/>
                          <a:latin typeface="+mn-lt"/>
                          <a:ea typeface="Times New Roman" panose="02020603050405020304" pitchFamily="18" charset="0"/>
                          <a:cs typeface="Times New Roman" panose="02020603050405020304" pitchFamily="18" charset="0"/>
                        </a:rPr>
                        <a:t>127.036,93</a:t>
                      </a:r>
                      <a:endParaRPr lang="es-ES" sz="700">
                        <a:effectLst/>
                        <a:latin typeface="+mn-lt"/>
                        <a:ea typeface="Times New Roman" panose="02020603050405020304" pitchFamily="18" charset="0"/>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1050" dirty="0">
                          <a:solidFill>
                            <a:srgbClr val="000000"/>
                          </a:solidFill>
                          <a:effectLst/>
                          <a:latin typeface="+mn-lt"/>
                          <a:ea typeface="Times New Roman" panose="02020603050405020304" pitchFamily="18" charset="0"/>
                          <a:cs typeface="Times New Roman" panose="02020603050405020304" pitchFamily="18" charset="0"/>
                        </a:rPr>
                        <a:t>31.759,23</a:t>
                      </a:r>
                      <a:endParaRPr lang="es-ES" sz="1050" dirty="0">
                        <a:effectLst/>
                        <a:latin typeface="+mn-lt"/>
                        <a:ea typeface="Times New Roman" panose="02020603050405020304" pitchFamily="18" charset="0"/>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3975280"/>
                  </a:ext>
                </a:extLst>
              </a:tr>
              <a:tr h="220869">
                <a:tc>
                  <a:txBody>
                    <a:bodyPr/>
                    <a:lstStyle/>
                    <a:p>
                      <a:r>
                        <a:rPr lang="es-ES" sz="800" dirty="0">
                          <a:solidFill>
                            <a:srgbClr val="000000"/>
                          </a:solidFill>
                          <a:effectLst/>
                          <a:latin typeface="+mn-lt"/>
                          <a:ea typeface="Times New Roman" panose="02020603050405020304" pitchFamily="18" charset="0"/>
                          <a:cs typeface="Times New Roman" panose="02020603050405020304" pitchFamily="18" charset="0"/>
                        </a:rPr>
                        <a:t>CANARIAS</a:t>
                      </a:r>
                      <a:endParaRPr lang="es-ES" sz="800" dirty="0">
                        <a:effectLst/>
                        <a:latin typeface="+mn-lt"/>
                        <a:ea typeface="Times New Roman" panose="02020603050405020304" pitchFamily="18" charset="0"/>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a:r>
                        <a:rPr lang="es-ES" sz="700">
                          <a:solidFill>
                            <a:srgbClr val="000000"/>
                          </a:solidFill>
                          <a:effectLst/>
                          <a:latin typeface="+mn-lt"/>
                          <a:ea typeface="Times New Roman" panose="02020603050405020304" pitchFamily="18" charset="0"/>
                          <a:cs typeface="Times New Roman" panose="02020603050405020304" pitchFamily="18" charset="0"/>
                        </a:rPr>
                        <a:t>200.000,00</a:t>
                      </a:r>
                      <a:endParaRPr lang="es-ES" sz="700">
                        <a:effectLst/>
                        <a:latin typeface="+mn-lt"/>
                        <a:ea typeface="Times New Roman" panose="02020603050405020304" pitchFamily="18" charset="0"/>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700" dirty="0">
                          <a:solidFill>
                            <a:srgbClr val="000000"/>
                          </a:solidFill>
                          <a:effectLst/>
                          <a:latin typeface="+mn-lt"/>
                          <a:ea typeface="Times New Roman" panose="02020603050405020304" pitchFamily="18" charset="0"/>
                          <a:cs typeface="Times New Roman" panose="02020603050405020304" pitchFamily="18" charset="0"/>
                        </a:rPr>
                        <a:t>600.000,00</a:t>
                      </a:r>
                      <a:endParaRPr lang="es-ES" sz="700" dirty="0">
                        <a:effectLst/>
                        <a:latin typeface="+mn-lt"/>
                        <a:ea typeface="Times New Roman" panose="02020603050405020304" pitchFamily="18" charset="0"/>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700">
                          <a:solidFill>
                            <a:srgbClr val="000000"/>
                          </a:solidFill>
                          <a:effectLst/>
                          <a:latin typeface="+mn-lt"/>
                          <a:ea typeface="Times New Roman" panose="02020603050405020304" pitchFamily="18" charset="0"/>
                          <a:cs typeface="Times New Roman" panose="02020603050405020304" pitchFamily="18" charset="0"/>
                        </a:rPr>
                        <a:t>800.000,00</a:t>
                      </a:r>
                      <a:endParaRPr lang="es-ES" sz="700">
                        <a:effectLst/>
                        <a:latin typeface="+mn-lt"/>
                        <a:ea typeface="Times New Roman" panose="02020603050405020304" pitchFamily="18" charset="0"/>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700" dirty="0">
                          <a:solidFill>
                            <a:srgbClr val="000000"/>
                          </a:solidFill>
                          <a:effectLst/>
                          <a:latin typeface="+mn-lt"/>
                          <a:ea typeface="Times New Roman" panose="02020603050405020304" pitchFamily="18" charset="0"/>
                          <a:cs typeface="Times New Roman" panose="02020603050405020304" pitchFamily="18" charset="0"/>
                        </a:rPr>
                        <a:t>99%. Lim 200.000</a:t>
                      </a:r>
                      <a:endParaRPr lang="es-ES" sz="700" dirty="0">
                        <a:effectLst/>
                        <a:latin typeface="+mn-lt"/>
                        <a:ea typeface="Times New Roman" panose="02020603050405020304" pitchFamily="18" charset="0"/>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700">
                          <a:solidFill>
                            <a:srgbClr val="000000"/>
                          </a:solidFill>
                          <a:effectLst/>
                          <a:latin typeface="+mn-lt"/>
                          <a:ea typeface="Times New Roman" panose="02020603050405020304" pitchFamily="18" charset="0"/>
                          <a:cs typeface="Times New Roman" panose="02020603050405020304" pitchFamily="18" charset="0"/>
                        </a:rPr>
                        <a:t>198.000,00</a:t>
                      </a:r>
                      <a:endParaRPr lang="es-ES" sz="700">
                        <a:effectLst/>
                        <a:latin typeface="+mn-lt"/>
                        <a:ea typeface="Times New Roman" panose="02020603050405020304" pitchFamily="18" charset="0"/>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700">
                          <a:solidFill>
                            <a:srgbClr val="000000"/>
                          </a:solidFill>
                          <a:effectLst/>
                          <a:latin typeface="+mn-lt"/>
                          <a:ea typeface="Times New Roman" panose="02020603050405020304" pitchFamily="18" charset="0"/>
                          <a:cs typeface="Times New Roman" panose="02020603050405020304" pitchFamily="18" charset="0"/>
                        </a:rPr>
                        <a:t>23.125,00</a:t>
                      </a:r>
                      <a:endParaRPr lang="es-ES" sz="700">
                        <a:effectLst/>
                        <a:latin typeface="+mn-lt"/>
                        <a:ea typeface="Times New Roman" panose="02020603050405020304" pitchFamily="18" charset="0"/>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s-ES" sz="700">
                          <a:solidFill>
                            <a:srgbClr val="000000"/>
                          </a:solidFill>
                          <a:effectLst/>
                          <a:latin typeface="+mn-lt"/>
                          <a:ea typeface="Times New Roman" panose="02020603050405020304" pitchFamily="18" charset="0"/>
                          <a:cs typeface="Times New Roman" panose="02020603050405020304" pitchFamily="18" charset="0"/>
                        </a:rPr>
                        <a:t> </a:t>
                      </a:r>
                      <a:endParaRPr lang="es-ES" sz="700">
                        <a:effectLst/>
                        <a:latin typeface="+mn-lt"/>
                        <a:ea typeface="Times New Roman" panose="02020603050405020304" pitchFamily="18" charset="0"/>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700">
                          <a:solidFill>
                            <a:srgbClr val="000000"/>
                          </a:solidFill>
                          <a:effectLst/>
                          <a:latin typeface="+mn-lt"/>
                          <a:ea typeface="Times New Roman" panose="02020603050405020304" pitchFamily="18" charset="0"/>
                          <a:cs typeface="Times New Roman" panose="02020603050405020304" pitchFamily="18" charset="0"/>
                        </a:rPr>
                        <a:t>578.875,00</a:t>
                      </a:r>
                      <a:endParaRPr lang="es-ES" sz="700">
                        <a:effectLst/>
                        <a:latin typeface="+mn-lt"/>
                        <a:ea typeface="Times New Roman" panose="02020603050405020304" pitchFamily="18" charset="0"/>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700">
                          <a:solidFill>
                            <a:srgbClr val="000000"/>
                          </a:solidFill>
                          <a:effectLst/>
                          <a:latin typeface="+mn-lt"/>
                          <a:ea typeface="Times New Roman" panose="02020603050405020304" pitchFamily="18" charset="0"/>
                          <a:cs typeface="Times New Roman" panose="02020603050405020304" pitchFamily="18" charset="0"/>
                        </a:rPr>
                        <a:t>29,75%</a:t>
                      </a:r>
                      <a:endParaRPr lang="es-ES" sz="700">
                        <a:effectLst/>
                        <a:latin typeface="+mn-lt"/>
                        <a:ea typeface="Times New Roman" panose="02020603050405020304" pitchFamily="18" charset="0"/>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700">
                          <a:solidFill>
                            <a:srgbClr val="000000"/>
                          </a:solidFill>
                          <a:effectLst/>
                          <a:latin typeface="+mn-lt"/>
                          <a:ea typeface="Times New Roman" panose="02020603050405020304" pitchFamily="18" charset="0"/>
                          <a:cs typeface="Times New Roman" panose="02020603050405020304" pitchFamily="18" charset="0"/>
                        </a:rPr>
                        <a:t>134.234,07</a:t>
                      </a:r>
                      <a:endParaRPr lang="es-ES" sz="700">
                        <a:effectLst/>
                        <a:latin typeface="+mn-lt"/>
                        <a:ea typeface="Times New Roman" panose="02020603050405020304" pitchFamily="18" charset="0"/>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700">
                          <a:solidFill>
                            <a:srgbClr val="000000"/>
                          </a:solidFill>
                          <a:effectLst/>
                          <a:latin typeface="+mn-lt"/>
                          <a:ea typeface="Times New Roman" panose="02020603050405020304" pitchFamily="18" charset="0"/>
                          <a:cs typeface="Times New Roman" panose="02020603050405020304" pitchFamily="18" charset="0"/>
                        </a:rPr>
                        <a:t>102.485,44</a:t>
                      </a:r>
                      <a:endParaRPr lang="es-ES" sz="700">
                        <a:effectLst/>
                        <a:latin typeface="+mn-lt"/>
                        <a:ea typeface="Times New Roman" panose="02020603050405020304" pitchFamily="18" charset="0"/>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1050" dirty="0">
                          <a:solidFill>
                            <a:srgbClr val="000000"/>
                          </a:solidFill>
                          <a:effectLst/>
                          <a:latin typeface="+mn-lt"/>
                          <a:ea typeface="Times New Roman" panose="02020603050405020304" pitchFamily="18" charset="0"/>
                          <a:cs typeface="Times New Roman" panose="02020603050405020304" pitchFamily="18" charset="0"/>
                        </a:rPr>
                        <a:t>31.748,63</a:t>
                      </a:r>
                      <a:endParaRPr lang="es-ES" sz="1050" dirty="0">
                        <a:effectLst/>
                        <a:latin typeface="+mn-lt"/>
                        <a:ea typeface="Times New Roman" panose="02020603050405020304" pitchFamily="18" charset="0"/>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59091747"/>
                  </a:ext>
                </a:extLst>
              </a:tr>
              <a:tr h="220869">
                <a:tc>
                  <a:txBody>
                    <a:bodyPr/>
                    <a:lstStyle/>
                    <a:p>
                      <a:r>
                        <a:rPr lang="es-ES" sz="800" dirty="0">
                          <a:solidFill>
                            <a:srgbClr val="000000"/>
                          </a:solidFill>
                          <a:effectLst/>
                          <a:latin typeface="+mn-lt"/>
                          <a:ea typeface="Times New Roman" panose="02020603050405020304" pitchFamily="18" charset="0"/>
                          <a:cs typeface="Times New Roman" panose="02020603050405020304" pitchFamily="18" charset="0"/>
                        </a:rPr>
                        <a:t>NAVARRA</a:t>
                      </a:r>
                      <a:endParaRPr lang="es-ES" sz="800" dirty="0">
                        <a:effectLst/>
                        <a:latin typeface="+mn-lt"/>
                        <a:ea typeface="Times New Roman" panose="02020603050405020304" pitchFamily="18" charset="0"/>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a:r>
                        <a:rPr lang="es-ES" sz="700">
                          <a:solidFill>
                            <a:srgbClr val="000000"/>
                          </a:solidFill>
                          <a:effectLst/>
                          <a:latin typeface="+mn-lt"/>
                          <a:ea typeface="Times New Roman" panose="02020603050405020304" pitchFamily="18" charset="0"/>
                          <a:cs typeface="Times New Roman" panose="02020603050405020304" pitchFamily="18" charset="0"/>
                        </a:rPr>
                        <a:t>200.000,00</a:t>
                      </a:r>
                      <a:endParaRPr lang="es-ES" sz="700">
                        <a:effectLst/>
                        <a:latin typeface="+mn-lt"/>
                        <a:ea typeface="Times New Roman" panose="02020603050405020304" pitchFamily="18" charset="0"/>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700">
                          <a:solidFill>
                            <a:srgbClr val="000000"/>
                          </a:solidFill>
                          <a:effectLst/>
                          <a:latin typeface="+mn-lt"/>
                          <a:ea typeface="Times New Roman" panose="02020603050405020304" pitchFamily="18" charset="0"/>
                          <a:cs typeface="Times New Roman" panose="02020603050405020304" pitchFamily="18" charset="0"/>
                        </a:rPr>
                        <a:t>600.000,00</a:t>
                      </a:r>
                      <a:endParaRPr lang="es-ES" sz="700">
                        <a:effectLst/>
                        <a:latin typeface="+mn-lt"/>
                        <a:ea typeface="Times New Roman" panose="02020603050405020304" pitchFamily="18" charset="0"/>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700" dirty="0">
                          <a:solidFill>
                            <a:srgbClr val="000000"/>
                          </a:solidFill>
                          <a:effectLst/>
                          <a:latin typeface="+mn-lt"/>
                          <a:ea typeface="Times New Roman" panose="02020603050405020304" pitchFamily="18" charset="0"/>
                          <a:cs typeface="Times New Roman" panose="02020603050405020304" pitchFamily="18" charset="0"/>
                        </a:rPr>
                        <a:t>800.000,00</a:t>
                      </a:r>
                      <a:endParaRPr lang="es-ES" sz="700" dirty="0">
                        <a:effectLst/>
                        <a:latin typeface="+mn-lt"/>
                        <a:ea typeface="Times New Roman" panose="02020603050405020304" pitchFamily="18" charset="0"/>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ES" sz="700" dirty="0">
                        <a:effectLst/>
                        <a:latin typeface="+mn-lt"/>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ES" sz="700">
                        <a:effectLst/>
                        <a:latin typeface="+mn-lt"/>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ES" sz="700">
                        <a:effectLst/>
                        <a:latin typeface="+mn-lt"/>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ES" sz="700">
                        <a:effectLst/>
                        <a:latin typeface="+mn-lt"/>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700">
                          <a:solidFill>
                            <a:srgbClr val="000000"/>
                          </a:solidFill>
                          <a:effectLst/>
                          <a:latin typeface="+mn-lt"/>
                          <a:ea typeface="Times New Roman" panose="02020603050405020304" pitchFamily="18" charset="0"/>
                          <a:cs typeface="Times New Roman" panose="02020603050405020304" pitchFamily="18" charset="0"/>
                        </a:rPr>
                        <a:t>800.000,00</a:t>
                      </a:r>
                      <a:endParaRPr lang="es-ES" sz="700">
                        <a:effectLst/>
                        <a:latin typeface="+mn-lt"/>
                        <a:ea typeface="Times New Roman" panose="02020603050405020304" pitchFamily="18" charset="0"/>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700">
                          <a:solidFill>
                            <a:srgbClr val="000000"/>
                          </a:solidFill>
                          <a:effectLst/>
                          <a:latin typeface="+mn-lt"/>
                          <a:ea typeface="Times New Roman" panose="02020603050405020304" pitchFamily="18" charset="0"/>
                          <a:cs typeface="Times New Roman" panose="02020603050405020304" pitchFamily="18" charset="0"/>
                        </a:rPr>
                        <a:t>4,00%</a:t>
                      </a:r>
                      <a:endParaRPr lang="es-ES" sz="700">
                        <a:effectLst/>
                        <a:latin typeface="+mn-lt"/>
                        <a:ea typeface="Times New Roman" panose="02020603050405020304" pitchFamily="18" charset="0"/>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700">
                          <a:solidFill>
                            <a:srgbClr val="000000"/>
                          </a:solidFill>
                          <a:effectLst/>
                          <a:latin typeface="+mn-lt"/>
                          <a:ea typeface="Times New Roman" panose="02020603050405020304" pitchFamily="18" charset="0"/>
                          <a:cs typeface="Times New Roman" panose="02020603050405020304" pitchFamily="18" charset="0"/>
                        </a:rPr>
                        <a:t>17.000,00</a:t>
                      </a:r>
                      <a:endParaRPr lang="es-ES" sz="700">
                        <a:effectLst/>
                        <a:latin typeface="+mn-lt"/>
                        <a:ea typeface="Times New Roman" panose="02020603050405020304" pitchFamily="18" charset="0"/>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s-ES" sz="700">
                          <a:solidFill>
                            <a:srgbClr val="000000"/>
                          </a:solidFill>
                          <a:effectLst/>
                          <a:latin typeface="+mn-lt"/>
                          <a:ea typeface="Times New Roman" panose="02020603050405020304" pitchFamily="18" charset="0"/>
                          <a:cs typeface="Times New Roman" panose="02020603050405020304" pitchFamily="18" charset="0"/>
                        </a:rPr>
                        <a:t> </a:t>
                      </a:r>
                      <a:endParaRPr lang="es-ES" sz="700">
                        <a:effectLst/>
                        <a:latin typeface="+mn-lt"/>
                        <a:ea typeface="Times New Roman" panose="02020603050405020304" pitchFamily="18" charset="0"/>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1050" dirty="0">
                          <a:solidFill>
                            <a:srgbClr val="000000"/>
                          </a:solidFill>
                          <a:effectLst/>
                          <a:latin typeface="+mn-lt"/>
                          <a:ea typeface="Times New Roman" panose="02020603050405020304" pitchFamily="18" charset="0"/>
                          <a:cs typeface="Times New Roman" panose="02020603050405020304" pitchFamily="18" charset="0"/>
                        </a:rPr>
                        <a:t>17.000,00</a:t>
                      </a:r>
                      <a:endParaRPr lang="es-ES" sz="1050" dirty="0">
                        <a:effectLst/>
                        <a:latin typeface="+mn-lt"/>
                        <a:ea typeface="Times New Roman" panose="02020603050405020304" pitchFamily="18" charset="0"/>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46479753"/>
                  </a:ext>
                </a:extLst>
              </a:tr>
              <a:tr h="220869">
                <a:tc>
                  <a:txBody>
                    <a:bodyPr/>
                    <a:lstStyle/>
                    <a:p>
                      <a:r>
                        <a:rPr lang="es-ES" sz="800" dirty="0">
                          <a:solidFill>
                            <a:srgbClr val="000000"/>
                          </a:solidFill>
                          <a:effectLst/>
                          <a:latin typeface="+mn-lt"/>
                          <a:ea typeface="Times New Roman" panose="02020603050405020304" pitchFamily="18" charset="0"/>
                          <a:cs typeface="Times New Roman" panose="02020603050405020304" pitchFamily="18" charset="0"/>
                        </a:rPr>
                        <a:t>ILLES BALEARS</a:t>
                      </a:r>
                      <a:endParaRPr lang="es-ES" sz="800" dirty="0">
                        <a:effectLst/>
                        <a:latin typeface="+mn-lt"/>
                        <a:ea typeface="Times New Roman" panose="02020603050405020304" pitchFamily="18" charset="0"/>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a:r>
                        <a:rPr lang="es-ES" sz="700">
                          <a:solidFill>
                            <a:srgbClr val="000000"/>
                          </a:solidFill>
                          <a:effectLst/>
                          <a:latin typeface="+mn-lt"/>
                          <a:ea typeface="Times New Roman" panose="02020603050405020304" pitchFamily="18" charset="0"/>
                          <a:cs typeface="Times New Roman" panose="02020603050405020304" pitchFamily="18" charset="0"/>
                        </a:rPr>
                        <a:t>200.000,00</a:t>
                      </a:r>
                      <a:endParaRPr lang="es-ES" sz="700">
                        <a:effectLst/>
                        <a:latin typeface="+mn-lt"/>
                        <a:ea typeface="Times New Roman" panose="02020603050405020304" pitchFamily="18" charset="0"/>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700">
                          <a:solidFill>
                            <a:srgbClr val="000000"/>
                          </a:solidFill>
                          <a:effectLst/>
                          <a:latin typeface="+mn-lt"/>
                          <a:ea typeface="Times New Roman" panose="02020603050405020304" pitchFamily="18" charset="0"/>
                          <a:cs typeface="Times New Roman" panose="02020603050405020304" pitchFamily="18" charset="0"/>
                        </a:rPr>
                        <a:t>600.000,00</a:t>
                      </a:r>
                      <a:endParaRPr lang="es-ES" sz="700">
                        <a:effectLst/>
                        <a:latin typeface="+mn-lt"/>
                        <a:ea typeface="Times New Roman" panose="02020603050405020304" pitchFamily="18" charset="0"/>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700" dirty="0">
                          <a:solidFill>
                            <a:srgbClr val="000000"/>
                          </a:solidFill>
                          <a:effectLst/>
                          <a:latin typeface="+mn-lt"/>
                          <a:ea typeface="Times New Roman" panose="02020603050405020304" pitchFamily="18" charset="0"/>
                          <a:cs typeface="Times New Roman" panose="02020603050405020304" pitchFamily="18" charset="0"/>
                        </a:rPr>
                        <a:t>800.000,00</a:t>
                      </a:r>
                      <a:endParaRPr lang="es-ES" sz="700" dirty="0">
                        <a:effectLst/>
                        <a:latin typeface="+mn-lt"/>
                        <a:ea typeface="Times New Roman" panose="02020603050405020304" pitchFamily="18" charset="0"/>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700" dirty="0">
                          <a:solidFill>
                            <a:srgbClr val="000000"/>
                          </a:solidFill>
                          <a:effectLst/>
                          <a:latin typeface="+mn-lt"/>
                          <a:ea typeface="Times New Roman" panose="02020603050405020304" pitchFamily="18" charset="0"/>
                          <a:cs typeface="Times New Roman" panose="02020603050405020304" pitchFamily="18" charset="0"/>
                        </a:rPr>
                        <a:t>100%. Lim 180.000</a:t>
                      </a:r>
                      <a:endParaRPr lang="es-ES" sz="700" dirty="0">
                        <a:effectLst/>
                        <a:latin typeface="+mn-lt"/>
                        <a:ea typeface="Times New Roman" panose="02020603050405020304" pitchFamily="18" charset="0"/>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700" dirty="0">
                          <a:solidFill>
                            <a:srgbClr val="000000"/>
                          </a:solidFill>
                          <a:effectLst/>
                          <a:latin typeface="+mn-lt"/>
                          <a:ea typeface="Times New Roman" panose="02020603050405020304" pitchFamily="18" charset="0"/>
                          <a:cs typeface="Times New Roman" panose="02020603050405020304" pitchFamily="18" charset="0"/>
                        </a:rPr>
                        <a:t>180.000,00</a:t>
                      </a:r>
                      <a:endParaRPr lang="es-ES" sz="700" dirty="0">
                        <a:effectLst/>
                        <a:latin typeface="+mn-lt"/>
                        <a:ea typeface="Times New Roman" panose="02020603050405020304" pitchFamily="18" charset="0"/>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700">
                          <a:solidFill>
                            <a:srgbClr val="000000"/>
                          </a:solidFill>
                          <a:effectLst/>
                          <a:latin typeface="+mn-lt"/>
                          <a:ea typeface="Times New Roman" panose="02020603050405020304" pitchFamily="18" charset="0"/>
                          <a:cs typeface="Times New Roman" panose="02020603050405020304" pitchFamily="18" charset="0"/>
                        </a:rPr>
                        <a:t>25.000,00</a:t>
                      </a:r>
                      <a:endParaRPr lang="es-ES" sz="700">
                        <a:effectLst/>
                        <a:latin typeface="+mn-lt"/>
                        <a:ea typeface="Times New Roman" panose="02020603050405020304" pitchFamily="18" charset="0"/>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s-ES" sz="700">
                          <a:solidFill>
                            <a:srgbClr val="000000"/>
                          </a:solidFill>
                          <a:effectLst/>
                          <a:latin typeface="+mn-lt"/>
                          <a:ea typeface="Times New Roman" panose="02020603050405020304" pitchFamily="18" charset="0"/>
                          <a:cs typeface="Times New Roman" panose="02020603050405020304" pitchFamily="18" charset="0"/>
                        </a:rPr>
                        <a:t> </a:t>
                      </a:r>
                      <a:endParaRPr lang="es-ES" sz="700">
                        <a:effectLst/>
                        <a:latin typeface="+mn-lt"/>
                        <a:ea typeface="Times New Roman" panose="02020603050405020304" pitchFamily="18" charset="0"/>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700">
                          <a:solidFill>
                            <a:srgbClr val="000000"/>
                          </a:solidFill>
                          <a:effectLst/>
                          <a:latin typeface="+mn-lt"/>
                          <a:ea typeface="Times New Roman" panose="02020603050405020304" pitchFamily="18" charset="0"/>
                          <a:cs typeface="Times New Roman" panose="02020603050405020304" pitchFamily="18" charset="0"/>
                        </a:rPr>
                        <a:t>595.000,00</a:t>
                      </a:r>
                      <a:endParaRPr lang="es-ES" sz="700">
                        <a:effectLst/>
                        <a:latin typeface="+mn-lt"/>
                        <a:ea typeface="Times New Roman" panose="02020603050405020304" pitchFamily="18" charset="0"/>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700">
                          <a:solidFill>
                            <a:srgbClr val="000000"/>
                          </a:solidFill>
                          <a:effectLst/>
                          <a:latin typeface="+mn-lt"/>
                          <a:ea typeface="Times New Roman" panose="02020603050405020304" pitchFamily="18" charset="0"/>
                          <a:cs typeface="Times New Roman" panose="02020603050405020304" pitchFamily="18" charset="0"/>
                        </a:rPr>
                        <a:t>1,00%</a:t>
                      </a:r>
                      <a:endParaRPr lang="es-ES" sz="700">
                        <a:effectLst/>
                        <a:latin typeface="+mn-lt"/>
                        <a:ea typeface="Times New Roman" panose="02020603050405020304" pitchFamily="18" charset="0"/>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700">
                          <a:solidFill>
                            <a:srgbClr val="000000"/>
                          </a:solidFill>
                          <a:effectLst/>
                          <a:latin typeface="+mn-lt"/>
                          <a:ea typeface="Times New Roman" panose="02020603050405020304" pitchFamily="18" charset="0"/>
                          <a:cs typeface="Times New Roman" panose="02020603050405020304" pitchFamily="18" charset="0"/>
                        </a:rPr>
                        <a:t>5.950,00</a:t>
                      </a:r>
                      <a:endParaRPr lang="es-ES" sz="700">
                        <a:effectLst/>
                        <a:latin typeface="+mn-lt"/>
                        <a:ea typeface="Times New Roman" panose="02020603050405020304" pitchFamily="18" charset="0"/>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s-ES" sz="700">
                          <a:solidFill>
                            <a:srgbClr val="000000"/>
                          </a:solidFill>
                          <a:effectLst/>
                          <a:latin typeface="+mn-lt"/>
                          <a:ea typeface="Times New Roman" panose="02020603050405020304" pitchFamily="18" charset="0"/>
                          <a:cs typeface="Times New Roman" panose="02020603050405020304" pitchFamily="18" charset="0"/>
                        </a:rPr>
                        <a:t> </a:t>
                      </a:r>
                      <a:endParaRPr lang="es-ES" sz="700">
                        <a:effectLst/>
                        <a:latin typeface="+mn-lt"/>
                        <a:ea typeface="Times New Roman" panose="02020603050405020304" pitchFamily="18" charset="0"/>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1050" dirty="0">
                          <a:solidFill>
                            <a:srgbClr val="000000"/>
                          </a:solidFill>
                          <a:effectLst/>
                          <a:latin typeface="+mn-lt"/>
                          <a:ea typeface="Times New Roman" panose="02020603050405020304" pitchFamily="18" charset="0"/>
                          <a:cs typeface="Times New Roman" panose="02020603050405020304" pitchFamily="18" charset="0"/>
                        </a:rPr>
                        <a:t>5.950,00</a:t>
                      </a:r>
                      <a:endParaRPr lang="es-ES" sz="1050" dirty="0">
                        <a:effectLst/>
                        <a:latin typeface="+mn-lt"/>
                        <a:ea typeface="Times New Roman" panose="02020603050405020304" pitchFamily="18" charset="0"/>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68416839"/>
                  </a:ext>
                </a:extLst>
              </a:tr>
              <a:tr h="220869">
                <a:tc>
                  <a:txBody>
                    <a:bodyPr/>
                    <a:lstStyle/>
                    <a:p>
                      <a:r>
                        <a:rPr lang="es-ES" sz="800" dirty="0">
                          <a:solidFill>
                            <a:srgbClr val="000000"/>
                          </a:solidFill>
                          <a:effectLst/>
                          <a:latin typeface="+mn-lt"/>
                          <a:ea typeface="Times New Roman" panose="02020603050405020304" pitchFamily="18" charset="0"/>
                          <a:cs typeface="Times New Roman" panose="02020603050405020304" pitchFamily="18" charset="0"/>
                        </a:rPr>
                        <a:t>BIZKAIA</a:t>
                      </a:r>
                      <a:endParaRPr lang="es-ES" sz="800" dirty="0">
                        <a:effectLst/>
                        <a:latin typeface="+mn-lt"/>
                        <a:ea typeface="Times New Roman" panose="02020603050405020304" pitchFamily="18" charset="0"/>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a:r>
                        <a:rPr lang="es-ES" sz="700">
                          <a:solidFill>
                            <a:srgbClr val="000000"/>
                          </a:solidFill>
                          <a:effectLst/>
                          <a:latin typeface="+mn-lt"/>
                          <a:ea typeface="Times New Roman" panose="02020603050405020304" pitchFamily="18" charset="0"/>
                          <a:cs typeface="Times New Roman" panose="02020603050405020304" pitchFamily="18" charset="0"/>
                        </a:rPr>
                        <a:t>200.000,00</a:t>
                      </a:r>
                      <a:endParaRPr lang="es-ES" sz="700">
                        <a:effectLst/>
                        <a:latin typeface="+mn-lt"/>
                        <a:ea typeface="Times New Roman" panose="02020603050405020304" pitchFamily="18" charset="0"/>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700">
                          <a:solidFill>
                            <a:srgbClr val="000000"/>
                          </a:solidFill>
                          <a:effectLst/>
                          <a:latin typeface="+mn-lt"/>
                          <a:ea typeface="Times New Roman" panose="02020603050405020304" pitchFamily="18" charset="0"/>
                          <a:cs typeface="Times New Roman" panose="02020603050405020304" pitchFamily="18" charset="0"/>
                        </a:rPr>
                        <a:t>600.000,00</a:t>
                      </a:r>
                      <a:endParaRPr lang="es-ES" sz="700">
                        <a:effectLst/>
                        <a:latin typeface="+mn-lt"/>
                        <a:ea typeface="Times New Roman" panose="02020603050405020304" pitchFamily="18" charset="0"/>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700" dirty="0">
                          <a:solidFill>
                            <a:srgbClr val="000000"/>
                          </a:solidFill>
                          <a:effectLst/>
                          <a:latin typeface="+mn-lt"/>
                          <a:ea typeface="Times New Roman" panose="02020603050405020304" pitchFamily="18" charset="0"/>
                          <a:cs typeface="Times New Roman" panose="02020603050405020304" pitchFamily="18" charset="0"/>
                        </a:rPr>
                        <a:t>800.000,00</a:t>
                      </a:r>
                      <a:endParaRPr lang="es-ES" sz="700" dirty="0">
                        <a:effectLst/>
                        <a:latin typeface="+mn-lt"/>
                        <a:ea typeface="Times New Roman" panose="02020603050405020304" pitchFamily="18" charset="0"/>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700">
                          <a:solidFill>
                            <a:srgbClr val="000000"/>
                          </a:solidFill>
                          <a:effectLst/>
                          <a:latin typeface="+mn-lt"/>
                          <a:ea typeface="Times New Roman" panose="02020603050405020304" pitchFamily="18" charset="0"/>
                          <a:cs typeface="Times New Roman" panose="02020603050405020304" pitchFamily="18" charset="0"/>
                        </a:rPr>
                        <a:t>95%. Lim 215.000</a:t>
                      </a:r>
                      <a:endParaRPr lang="es-ES" sz="700">
                        <a:effectLst/>
                        <a:latin typeface="+mn-lt"/>
                        <a:ea typeface="Times New Roman" panose="02020603050405020304" pitchFamily="18" charset="0"/>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700" dirty="0">
                          <a:solidFill>
                            <a:srgbClr val="000000"/>
                          </a:solidFill>
                          <a:effectLst/>
                          <a:latin typeface="+mn-lt"/>
                          <a:ea typeface="Times New Roman" panose="02020603050405020304" pitchFamily="18" charset="0"/>
                          <a:cs typeface="Times New Roman" panose="02020603050405020304" pitchFamily="18" charset="0"/>
                        </a:rPr>
                        <a:t>190.000,00</a:t>
                      </a:r>
                      <a:endParaRPr lang="es-ES" sz="700" dirty="0">
                        <a:effectLst/>
                        <a:latin typeface="+mn-lt"/>
                        <a:ea typeface="Times New Roman" panose="02020603050405020304" pitchFamily="18" charset="0"/>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700" dirty="0">
                          <a:solidFill>
                            <a:srgbClr val="000000"/>
                          </a:solidFill>
                          <a:effectLst/>
                          <a:latin typeface="+mn-lt"/>
                          <a:ea typeface="Times New Roman" panose="02020603050405020304" pitchFamily="18" charset="0"/>
                          <a:cs typeface="Times New Roman" panose="02020603050405020304" pitchFamily="18" charset="0"/>
                        </a:rPr>
                        <a:t>400.000,00</a:t>
                      </a:r>
                      <a:endParaRPr lang="es-ES" sz="700" dirty="0">
                        <a:effectLst/>
                        <a:latin typeface="+mn-lt"/>
                        <a:ea typeface="Times New Roman" panose="02020603050405020304" pitchFamily="18" charset="0"/>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s-ES" sz="700">
                          <a:solidFill>
                            <a:srgbClr val="000000"/>
                          </a:solidFill>
                          <a:effectLst/>
                          <a:latin typeface="+mn-lt"/>
                          <a:ea typeface="Times New Roman" panose="02020603050405020304" pitchFamily="18" charset="0"/>
                          <a:cs typeface="Times New Roman" panose="02020603050405020304" pitchFamily="18" charset="0"/>
                        </a:rPr>
                        <a:t> </a:t>
                      </a:r>
                      <a:endParaRPr lang="es-ES" sz="700">
                        <a:effectLst/>
                        <a:latin typeface="+mn-lt"/>
                        <a:ea typeface="Times New Roman" panose="02020603050405020304" pitchFamily="18" charset="0"/>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700">
                          <a:solidFill>
                            <a:srgbClr val="000000"/>
                          </a:solidFill>
                          <a:effectLst/>
                          <a:latin typeface="+mn-lt"/>
                          <a:ea typeface="Times New Roman" panose="02020603050405020304" pitchFamily="18" charset="0"/>
                          <a:cs typeface="Times New Roman" panose="02020603050405020304" pitchFamily="18" charset="0"/>
                        </a:rPr>
                        <a:t>210.000,00</a:t>
                      </a:r>
                      <a:endParaRPr lang="es-ES" sz="700">
                        <a:effectLst/>
                        <a:latin typeface="+mn-lt"/>
                        <a:ea typeface="Times New Roman" panose="02020603050405020304" pitchFamily="18" charset="0"/>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700">
                          <a:solidFill>
                            <a:srgbClr val="000000"/>
                          </a:solidFill>
                          <a:effectLst/>
                          <a:latin typeface="+mn-lt"/>
                          <a:ea typeface="Times New Roman" panose="02020603050405020304" pitchFamily="18" charset="0"/>
                          <a:cs typeface="Times New Roman" panose="02020603050405020304" pitchFamily="18" charset="0"/>
                        </a:rPr>
                        <a:t>1,50%</a:t>
                      </a:r>
                      <a:endParaRPr lang="es-ES" sz="700">
                        <a:effectLst/>
                        <a:latin typeface="+mn-lt"/>
                        <a:ea typeface="Times New Roman" panose="02020603050405020304" pitchFamily="18" charset="0"/>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700">
                          <a:solidFill>
                            <a:srgbClr val="000000"/>
                          </a:solidFill>
                          <a:effectLst/>
                          <a:latin typeface="+mn-lt"/>
                          <a:ea typeface="Times New Roman" panose="02020603050405020304" pitchFamily="18" charset="0"/>
                          <a:cs typeface="Times New Roman" panose="02020603050405020304" pitchFamily="18" charset="0"/>
                        </a:rPr>
                        <a:t>3.150,00</a:t>
                      </a:r>
                      <a:endParaRPr lang="es-ES" sz="700">
                        <a:effectLst/>
                        <a:latin typeface="+mn-lt"/>
                        <a:ea typeface="Times New Roman" panose="02020603050405020304" pitchFamily="18" charset="0"/>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s-ES" sz="700">
                          <a:solidFill>
                            <a:srgbClr val="000000"/>
                          </a:solidFill>
                          <a:effectLst/>
                          <a:latin typeface="+mn-lt"/>
                          <a:ea typeface="Times New Roman" panose="02020603050405020304" pitchFamily="18" charset="0"/>
                          <a:cs typeface="Times New Roman" panose="02020603050405020304" pitchFamily="18" charset="0"/>
                        </a:rPr>
                        <a:t> </a:t>
                      </a:r>
                      <a:endParaRPr lang="es-ES" sz="700">
                        <a:effectLst/>
                        <a:latin typeface="+mn-lt"/>
                        <a:ea typeface="Times New Roman" panose="02020603050405020304" pitchFamily="18" charset="0"/>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1050" dirty="0">
                          <a:solidFill>
                            <a:srgbClr val="000000"/>
                          </a:solidFill>
                          <a:effectLst/>
                          <a:latin typeface="+mn-lt"/>
                          <a:ea typeface="Times New Roman" panose="02020603050405020304" pitchFamily="18" charset="0"/>
                          <a:cs typeface="Times New Roman" panose="02020603050405020304" pitchFamily="18" charset="0"/>
                        </a:rPr>
                        <a:t>3.150,00</a:t>
                      </a:r>
                      <a:endParaRPr lang="es-ES" sz="1050" dirty="0">
                        <a:effectLst/>
                        <a:latin typeface="+mn-lt"/>
                        <a:ea typeface="Times New Roman" panose="02020603050405020304" pitchFamily="18" charset="0"/>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00909800"/>
                  </a:ext>
                </a:extLst>
              </a:tr>
              <a:tr h="220869">
                <a:tc>
                  <a:txBody>
                    <a:bodyPr/>
                    <a:lstStyle/>
                    <a:p>
                      <a:r>
                        <a:rPr lang="es-ES" sz="800" dirty="0">
                          <a:solidFill>
                            <a:srgbClr val="000000"/>
                          </a:solidFill>
                          <a:effectLst/>
                          <a:latin typeface="+mn-lt"/>
                          <a:ea typeface="Times New Roman" panose="02020603050405020304" pitchFamily="18" charset="0"/>
                          <a:cs typeface="Times New Roman" panose="02020603050405020304" pitchFamily="18" charset="0"/>
                        </a:rPr>
                        <a:t>GIPUZKOA</a:t>
                      </a:r>
                      <a:endParaRPr lang="es-ES" sz="800" dirty="0">
                        <a:effectLst/>
                        <a:latin typeface="+mn-lt"/>
                        <a:ea typeface="Times New Roman" panose="02020603050405020304" pitchFamily="18" charset="0"/>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a:r>
                        <a:rPr lang="es-ES" sz="700">
                          <a:solidFill>
                            <a:srgbClr val="000000"/>
                          </a:solidFill>
                          <a:effectLst/>
                          <a:latin typeface="+mn-lt"/>
                          <a:ea typeface="Times New Roman" panose="02020603050405020304" pitchFamily="18" charset="0"/>
                          <a:cs typeface="Times New Roman" panose="02020603050405020304" pitchFamily="18" charset="0"/>
                        </a:rPr>
                        <a:t>200.000,00</a:t>
                      </a:r>
                      <a:endParaRPr lang="es-ES" sz="700">
                        <a:effectLst/>
                        <a:latin typeface="+mn-lt"/>
                        <a:ea typeface="Times New Roman" panose="02020603050405020304" pitchFamily="18" charset="0"/>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700">
                          <a:solidFill>
                            <a:srgbClr val="000000"/>
                          </a:solidFill>
                          <a:effectLst/>
                          <a:latin typeface="+mn-lt"/>
                          <a:ea typeface="Times New Roman" panose="02020603050405020304" pitchFamily="18" charset="0"/>
                          <a:cs typeface="Times New Roman" panose="02020603050405020304" pitchFamily="18" charset="0"/>
                        </a:rPr>
                        <a:t>600.000,00</a:t>
                      </a:r>
                      <a:endParaRPr lang="es-ES" sz="700">
                        <a:effectLst/>
                        <a:latin typeface="+mn-lt"/>
                        <a:ea typeface="Times New Roman" panose="02020603050405020304" pitchFamily="18" charset="0"/>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700" dirty="0">
                          <a:solidFill>
                            <a:srgbClr val="000000"/>
                          </a:solidFill>
                          <a:effectLst/>
                          <a:latin typeface="+mn-lt"/>
                          <a:ea typeface="Times New Roman" panose="02020603050405020304" pitchFamily="18" charset="0"/>
                          <a:cs typeface="Times New Roman" panose="02020603050405020304" pitchFamily="18" charset="0"/>
                        </a:rPr>
                        <a:t>800.000,00</a:t>
                      </a:r>
                      <a:endParaRPr lang="es-ES" sz="700" dirty="0">
                        <a:effectLst/>
                        <a:latin typeface="+mn-lt"/>
                        <a:ea typeface="Times New Roman" panose="02020603050405020304" pitchFamily="18" charset="0"/>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700">
                          <a:solidFill>
                            <a:srgbClr val="000000"/>
                          </a:solidFill>
                          <a:effectLst/>
                          <a:latin typeface="+mn-lt"/>
                          <a:ea typeface="Times New Roman" panose="02020603050405020304" pitchFamily="18" charset="0"/>
                          <a:cs typeface="Times New Roman" panose="02020603050405020304" pitchFamily="18" charset="0"/>
                        </a:rPr>
                        <a:t>95%. Lim 220.000</a:t>
                      </a:r>
                      <a:endParaRPr lang="es-ES" sz="700">
                        <a:effectLst/>
                        <a:latin typeface="+mn-lt"/>
                        <a:ea typeface="Times New Roman" panose="02020603050405020304" pitchFamily="18" charset="0"/>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700">
                          <a:solidFill>
                            <a:srgbClr val="000000"/>
                          </a:solidFill>
                          <a:effectLst/>
                          <a:latin typeface="+mn-lt"/>
                          <a:ea typeface="Times New Roman" panose="02020603050405020304" pitchFamily="18" charset="0"/>
                          <a:cs typeface="Times New Roman" panose="02020603050405020304" pitchFamily="18" charset="0"/>
                        </a:rPr>
                        <a:t>190.000,00</a:t>
                      </a:r>
                      <a:endParaRPr lang="es-ES" sz="700">
                        <a:effectLst/>
                        <a:latin typeface="+mn-lt"/>
                        <a:ea typeface="Times New Roman" panose="02020603050405020304" pitchFamily="18" charset="0"/>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700" dirty="0">
                          <a:solidFill>
                            <a:srgbClr val="000000"/>
                          </a:solidFill>
                          <a:effectLst/>
                          <a:latin typeface="+mn-lt"/>
                          <a:ea typeface="Times New Roman" panose="02020603050405020304" pitchFamily="18" charset="0"/>
                          <a:cs typeface="Times New Roman" panose="02020603050405020304" pitchFamily="18" charset="0"/>
                        </a:rPr>
                        <a:t>400.000,00</a:t>
                      </a:r>
                      <a:endParaRPr lang="es-ES" sz="700" dirty="0">
                        <a:effectLst/>
                        <a:latin typeface="+mn-lt"/>
                        <a:ea typeface="Times New Roman" panose="02020603050405020304" pitchFamily="18" charset="0"/>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s-ES" sz="700">
                          <a:solidFill>
                            <a:srgbClr val="000000"/>
                          </a:solidFill>
                          <a:effectLst/>
                          <a:latin typeface="+mn-lt"/>
                          <a:ea typeface="Times New Roman" panose="02020603050405020304" pitchFamily="18" charset="0"/>
                          <a:cs typeface="Times New Roman" panose="02020603050405020304" pitchFamily="18" charset="0"/>
                        </a:rPr>
                        <a:t> </a:t>
                      </a:r>
                      <a:endParaRPr lang="es-ES" sz="700">
                        <a:effectLst/>
                        <a:latin typeface="+mn-lt"/>
                        <a:ea typeface="Times New Roman" panose="02020603050405020304" pitchFamily="18" charset="0"/>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700">
                          <a:solidFill>
                            <a:srgbClr val="000000"/>
                          </a:solidFill>
                          <a:effectLst/>
                          <a:latin typeface="+mn-lt"/>
                          <a:ea typeface="Times New Roman" panose="02020603050405020304" pitchFamily="18" charset="0"/>
                          <a:cs typeface="Times New Roman" panose="02020603050405020304" pitchFamily="18" charset="0"/>
                        </a:rPr>
                        <a:t>210.000,00</a:t>
                      </a:r>
                      <a:endParaRPr lang="es-ES" sz="700">
                        <a:effectLst/>
                        <a:latin typeface="+mn-lt"/>
                        <a:ea typeface="Times New Roman" panose="02020603050405020304" pitchFamily="18" charset="0"/>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700">
                          <a:solidFill>
                            <a:srgbClr val="000000"/>
                          </a:solidFill>
                          <a:effectLst/>
                          <a:latin typeface="+mn-lt"/>
                          <a:ea typeface="Times New Roman" panose="02020603050405020304" pitchFamily="18" charset="0"/>
                          <a:cs typeface="Times New Roman" panose="02020603050405020304" pitchFamily="18" charset="0"/>
                        </a:rPr>
                        <a:t>1,50%</a:t>
                      </a:r>
                      <a:endParaRPr lang="es-ES" sz="700">
                        <a:effectLst/>
                        <a:latin typeface="+mn-lt"/>
                        <a:ea typeface="Times New Roman" panose="02020603050405020304" pitchFamily="18" charset="0"/>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700">
                          <a:solidFill>
                            <a:srgbClr val="000000"/>
                          </a:solidFill>
                          <a:effectLst/>
                          <a:latin typeface="+mn-lt"/>
                          <a:ea typeface="Times New Roman" panose="02020603050405020304" pitchFamily="18" charset="0"/>
                          <a:cs typeface="Times New Roman" panose="02020603050405020304" pitchFamily="18" charset="0"/>
                        </a:rPr>
                        <a:t>3.150,00</a:t>
                      </a:r>
                      <a:endParaRPr lang="es-ES" sz="700">
                        <a:effectLst/>
                        <a:latin typeface="+mn-lt"/>
                        <a:ea typeface="Times New Roman" panose="02020603050405020304" pitchFamily="18" charset="0"/>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s-ES" sz="700">
                          <a:solidFill>
                            <a:srgbClr val="000000"/>
                          </a:solidFill>
                          <a:effectLst/>
                          <a:latin typeface="+mn-lt"/>
                          <a:ea typeface="Times New Roman" panose="02020603050405020304" pitchFamily="18" charset="0"/>
                          <a:cs typeface="Times New Roman" panose="02020603050405020304" pitchFamily="18" charset="0"/>
                        </a:rPr>
                        <a:t> </a:t>
                      </a:r>
                      <a:endParaRPr lang="es-ES" sz="700">
                        <a:effectLst/>
                        <a:latin typeface="+mn-lt"/>
                        <a:ea typeface="Times New Roman" panose="02020603050405020304" pitchFamily="18" charset="0"/>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1050" dirty="0">
                          <a:solidFill>
                            <a:srgbClr val="000000"/>
                          </a:solidFill>
                          <a:effectLst/>
                          <a:latin typeface="+mn-lt"/>
                          <a:ea typeface="Times New Roman" panose="02020603050405020304" pitchFamily="18" charset="0"/>
                          <a:cs typeface="Times New Roman" panose="02020603050405020304" pitchFamily="18" charset="0"/>
                        </a:rPr>
                        <a:t>3.150,00</a:t>
                      </a:r>
                      <a:endParaRPr lang="es-ES" sz="1050" dirty="0">
                        <a:effectLst/>
                        <a:latin typeface="+mn-lt"/>
                        <a:ea typeface="Times New Roman" panose="02020603050405020304" pitchFamily="18" charset="0"/>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30694705"/>
                  </a:ext>
                </a:extLst>
              </a:tr>
              <a:tr h="220869">
                <a:tc>
                  <a:txBody>
                    <a:bodyPr/>
                    <a:lstStyle/>
                    <a:p>
                      <a:r>
                        <a:rPr lang="es-ES" sz="800" dirty="0">
                          <a:solidFill>
                            <a:srgbClr val="000000"/>
                          </a:solidFill>
                          <a:effectLst/>
                          <a:latin typeface="+mn-lt"/>
                          <a:ea typeface="Times New Roman" panose="02020603050405020304" pitchFamily="18" charset="0"/>
                          <a:cs typeface="Times New Roman" panose="02020603050405020304" pitchFamily="18" charset="0"/>
                        </a:rPr>
                        <a:t>ÁLAVA</a:t>
                      </a:r>
                      <a:endParaRPr lang="es-ES" sz="800" dirty="0">
                        <a:effectLst/>
                        <a:latin typeface="+mn-lt"/>
                        <a:ea typeface="Times New Roman" panose="02020603050405020304" pitchFamily="18" charset="0"/>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a:r>
                        <a:rPr lang="es-ES" sz="700">
                          <a:solidFill>
                            <a:srgbClr val="000000"/>
                          </a:solidFill>
                          <a:effectLst/>
                          <a:latin typeface="+mn-lt"/>
                          <a:ea typeface="Times New Roman" panose="02020603050405020304" pitchFamily="18" charset="0"/>
                          <a:cs typeface="Times New Roman" panose="02020603050405020304" pitchFamily="18" charset="0"/>
                        </a:rPr>
                        <a:t>200.000,00</a:t>
                      </a:r>
                      <a:endParaRPr lang="es-ES" sz="700">
                        <a:effectLst/>
                        <a:latin typeface="+mn-lt"/>
                        <a:ea typeface="Times New Roman" panose="02020603050405020304" pitchFamily="18" charset="0"/>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700">
                          <a:solidFill>
                            <a:srgbClr val="000000"/>
                          </a:solidFill>
                          <a:effectLst/>
                          <a:latin typeface="+mn-lt"/>
                          <a:ea typeface="Times New Roman" panose="02020603050405020304" pitchFamily="18" charset="0"/>
                          <a:cs typeface="Times New Roman" panose="02020603050405020304" pitchFamily="18" charset="0"/>
                        </a:rPr>
                        <a:t>600.000,00</a:t>
                      </a:r>
                      <a:endParaRPr lang="es-ES" sz="700">
                        <a:effectLst/>
                        <a:latin typeface="+mn-lt"/>
                        <a:ea typeface="Times New Roman" panose="02020603050405020304" pitchFamily="18" charset="0"/>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700" dirty="0">
                          <a:solidFill>
                            <a:srgbClr val="000000"/>
                          </a:solidFill>
                          <a:effectLst/>
                          <a:latin typeface="+mn-lt"/>
                          <a:ea typeface="Times New Roman" panose="02020603050405020304" pitchFamily="18" charset="0"/>
                          <a:cs typeface="Times New Roman" panose="02020603050405020304" pitchFamily="18" charset="0"/>
                        </a:rPr>
                        <a:t>800.000,00</a:t>
                      </a:r>
                      <a:endParaRPr lang="es-ES" sz="700" dirty="0">
                        <a:effectLst/>
                        <a:latin typeface="+mn-lt"/>
                        <a:ea typeface="Times New Roman" panose="02020603050405020304" pitchFamily="18" charset="0"/>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700">
                          <a:solidFill>
                            <a:srgbClr val="000000"/>
                          </a:solidFill>
                          <a:effectLst/>
                          <a:latin typeface="+mn-lt"/>
                          <a:ea typeface="Times New Roman" panose="02020603050405020304" pitchFamily="18" charset="0"/>
                          <a:cs typeface="Times New Roman" panose="02020603050405020304" pitchFamily="18" charset="0"/>
                        </a:rPr>
                        <a:t>95%. Lim 212.242</a:t>
                      </a:r>
                      <a:endParaRPr lang="es-ES" sz="700">
                        <a:effectLst/>
                        <a:latin typeface="+mn-lt"/>
                        <a:ea typeface="Times New Roman" panose="02020603050405020304" pitchFamily="18" charset="0"/>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700">
                          <a:solidFill>
                            <a:srgbClr val="000000"/>
                          </a:solidFill>
                          <a:effectLst/>
                          <a:latin typeface="+mn-lt"/>
                          <a:ea typeface="Times New Roman" panose="02020603050405020304" pitchFamily="18" charset="0"/>
                          <a:cs typeface="Times New Roman" panose="02020603050405020304" pitchFamily="18" charset="0"/>
                        </a:rPr>
                        <a:t>190.000,00</a:t>
                      </a:r>
                      <a:endParaRPr lang="es-ES" sz="700">
                        <a:effectLst/>
                        <a:latin typeface="+mn-lt"/>
                        <a:ea typeface="Times New Roman" panose="02020603050405020304" pitchFamily="18" charset="0"/>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700">
                          <a:solidFill>
                            <a:srgbClr val="000000"/>
                          </a:solidFill>
                          <a:effectLst/>
                          <a:latin typeface="+mn-lt"/>
                          <a:ea typeface="Times New Roman" panose="02020603050405020304" pitchFamily="18" charset="0"/>
                          <a:cs typeface="Times New Roman" panose="02020603050405020304" pitchFamily="18" charset="0"/>
                        </a:rPr>
                        <a:t>400.000,00</a:t>
                      </a:r>
                      <a:endParaRPr lang="es-ES" sz="700">
                        <a:effectLst/>
                        <a:latin typeface="+mn-lt"/>
                        <a:ea typeface="Times New Roman" panose="02020603050405020304" pitchFamily="18" charset="0"/>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s-ES" sz="700" dirty="0">
                          <a:solidFill>
                            <a:srgbClr val="000000"/>
                          </a:solidFill>
                          <a:effectLst/>
                          <a:latin typeface="+mn-lt"/>
                          <a:ea typeface="Times New Roman" panose="02020603050405020304" pitchFamily="18" charset="0"/>
                          <a:cs typeface="Times New Roman" panose="02020603050405020304" pitchFamily="18" charset="0"/>
                        </a:rPr>
                        <a:t> </a:t>
                      </a:r>
                      <a:endParaRPr lang="es-ES" sz="700" dirty="0">
                        <a:effectLst/>
                        <a:latin typeface="+mn-lt"/>
                        <a:ea typeface="Times New Roman" panose="02020603050405020304" pitchFamily="18" charset="0"/>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700" dirty="0">
                          <a:solidFill>
                            <a:srgbClr val="000000"/>
                          </a:solidFill>
                          <a:effectLst/>
                          <a:latin typeface="+mn-lt"/>
                          <a:ea typeface="Times New Roman" panose="02020603050405020304" pitchFamily="18" charset="0"/>
                          <a:cs typeface="Times New Roman" panose="02020603050405020304" pitchFamily="18" charset="0"/>
                        </a:rPr>
                        <a:t>210.000,00</a:t>
                      </a:r>
                      <a:endParaRPr lang="es-ES" sz="700" dirty="0">
                        <a:effectLst/>
                        <a:latin typeface="+mn-lt"/>
                        <a:ea typeface="Times New Roman" panose="02020603050405020304" pitchFamily="18" charset="0"/>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700">
                          <a:solidFill>
                            <a:srgbClr val="000000"/>
                          </a:solidFill>
                          <a:effectLst/>
                          <a:latin typeface="+mn-lt"/>
                          <a:ea typeface="Times New Roman" panose="02020603050405020304" pitchFamily="18" charset="0"/>
                          <a:cs typeface="Times New Roman" panose="02020603050405020304" pitchFamily="18" charset="0"/>
                        </a:rPr>
                        <a:t>1,50%</a:t>
                      </a:r>
                      <a:endParaRPr lang="es-ES" sz="700">
                        <a:effectLst/>
                        <a:latin typeface="+mn-lt"/>
                        <a:ea typeface="Times New Roman" panose="02020603050405020304" pitchFamily="18" charset="0"/>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700">
                          <a:solidFill>
                            <a:srgbClr val="000000"/>
                          </a:solidFill>
                          <a:effectLst/>
                          <a:latin typeface="+mn-lt"/>
                          <a:ea typeface="Times New Roman" panose="02020603050405020304" pitchFamily="18" charset="0"/>
                          <a:cs typeface="Times New Roman" panose="02020603050405020304" pitchFamily="18" charset="0"/>
                        </a:rPr>
                        <a:t>3.150,00</a:t>
                      </a:r>
                      <a:endParaRPr lang="es-ES" sz="700">
                        <a:effectLst/>
                        <a:latin typeface="+mn-lt"/>
                        <a:ea typeface="Times New Roman" panose="02020603050405020304" pitchFamily="18" charset="0"/>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s-ES" sz="700">
                          <a:solidFill>
                            <a:srgbClr val="000000"/>
                          </a:solidFill>
                          <a:effectLst/>
                          <a:latin typeface="+mn-lt"/>
                          <a:ea typeface="Times New Roman" panose="02020603050405020304" pitchFamily="18" charset="0"/>
                          <a:cs typeface="Times New Roman" panose="02020603050405020304" pitchFamily="18" charset="0"/>
                        </a:rPr>
                        <a:t> </a:t>
                      </a:r>
                      <a:endParaRPr lang="es-ES" sz="700">
                        <a:effectLst/>
                        <a:latin typeface="+mn-lt"/>
                        <a:ea typeface="Times New Roman" panose="02020603050405020304" pitchFamily="18" charset="0"/>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1050" dirty="0">
                          <a:solidFill>
                            <a:srgbClr val="000000"/>
                          </a:solidFill>
                          <a:effectLst/>
                          <a:latin typeface="+mn-lt"/>
                          <a:ea typeface="Times New Roman" panose="02020603050405020304" pitchFamily="18" charset="0"/>
                          <a:cs typeface="Times New Roman" panose="02020603050405020304" pitchFamily="18" charset="0"/>
                        </a:rPr>
                        <a:t>3.150,00</a:t>
                      </a:r>
                      <a:endParaRPr lang="es-ES" sz="1050" dirty="0">
                        <a:effectLst/>
                        <a:latin typeface="+mn-lt"/>
                        <a:ea typeface="Times New Roman" panose="02020603050405020304" pitchFamily="18" charset="0"/>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17559577"/>
                  </a:ext>
                </a:extLst>
              </a:tr>
              <a:tr h="220869">
                <a:tc>
                  <a:txBody>
                    <a:bodyPr/>
                    <a:lstStyle/>
                    <a:p>
                      <a:r>
                        <a:rPr lang="es-ES" sz="800" dirty="0">
                          <a:solidFill>
                            <a:srgbClr val="000000"/>
                          </a:solidFill>
                          <a:effectLst/>
                          <a:latin typeface="+mn-lt"/>
                          <a:ea typeface="Times New Roman" panose="02020603050405020304" pitchFamily="18" charset="0"/>
                          <a:cs typeface="Times New Roman" panose="02020603050405020304" pitchFamily="18" charset="0"/>
                        </a:rPr>
                        <a:t>REGIÓN DE MURCIA</a:t>
                      </a:r>
                      <a:endParaRPr lang="es-ES" sz="800" dirty="0">
                        <a:effectLst/>
                        <a:latin typeface="+mn-lt"/>
                        <a:ea typeface="Times New Roman" panose="02020603050405020304" pitchFamily="18" charset="0"/>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a:r>
                        <a:rPr lang="es-ES" sz="700">
                          <a:solidFill>
                            <a:srgbClr val="000000"/>
                          </a:solidFill>
                          <a:effectLst/>
                          <a:latin typeface="+mn-lt"/>
                          <a:ea typeface="Times New Roman" panose="02020603050405020304" pitchFamily="18" charset="0"/>
                          <a:cs typeface="Times New Roman" panose="02020603050405020304" pitchFamily="18" charset="0"/>
                        </a:rPr>
                        <a:t>200.000,00</a:t>
                      </a:r>
                      <a:endParaRPr lang="es-ES" sz="700">
                        <a:effectLst/>
                        <a:latin typeface="+mn-lt"/>
                        <a:ea typeface="Times New Roman" panose="02020603050405020304" pitchFamily="18" charset="0"/>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700">
                          <a:solidFill>
                            <a:srgbClr val="000000"/>
                          </a:solidFill>
                          <a:effectLst/>
                          <a:latin typeface="+mn-lt"/>
                          <a:ea typeface="Times New Roman" panose="02020603050405020304" pitchFamily="18" charset="0"/>
                          <a:cs typeface="Times New Roman" panose="02020603050405020304" pitchFamily="18" charset="0"/>
                        </a:rPr>
                        <a:t>600.000,00</a:t>
                      </a:r>
                      <a:endParaRPr lang="es-ES" sz="700">
                        <a:effectLst/>
                        <a:latin typeface="+mn-lt"/>
                        <a:ea typeface="Times New Roman" panose="02020603050405020304" pitchFamily="18" charset="0"/>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700" dirty="0">
                          <a:solidFill>
                            <a:srgbClr val="000000"/>
                          </a:solidFill>
                          <a:effectLst/>
                          <a:latin typeface="+mn-lt"/>
                          <a:ea typeface="Times New Roman" panose="02020603050405020304" pitchFamily="18" charset="0"/>
                          <a:cs typeface="Times New Roman" panose="02020603050405020304" pitchFamily="18" charset="0"/>
                        </a:rPr>
                        <a:t>800.000,00</a:t>
                      </a:r>
                      <a:endParaRPr lang="es-ES" sz="700" dirty="0">
                        <a:effectLst/>
                        <a:latin typeface="+mn-lt"/>
                        <a:ea typeface="Times New Roman" panose="02020603050405020304" pitchFamily="18" charset="0"/>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700">
                          <a:solidFill>
                            <a:srgbClr val="000000"/>
                          </a:solidFill>
                          <a:effectLst/>
                          <a:latin typeface="+mn-lt"/>
                          <a:ea typeface="Times New Roman" panose="02020603050405020304" pitchFamily="18" charset="0"/>
                          <a:cs typeface="Times New Roman" panose="02020603050405020304" pitchFamily="18" charset="0"/>
                        </a:rPr>
                        <a:t>E</a:t>
                      </a:r>
                      <a:endParaRPr lang="es-ES" sz="700">
                        <a:effectLst/>
                        <a:latin typeface="+mn-lt"/>
                        <a:ea typeface="Times New Roman" panose="02020603050405020304" pitchFamily="18" charset="0"/>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700">
                          <a:solidFill>
                            <a:srgbClr val="000000"/>
                          </a:solidFill>
                          <a:effectLst/>
                          <a:latin typeface="+mn-lt"/>
                          <a:ea typeface="Times New Roman" panose="02020603050405020304" pitchFamily="18" charset="0"/>
                          <a:cs typeface="Times New Roman" panose="02020603050405020304" pitchFamily="18" charset="0"/>
                        </a:rPr>
                        <a:t>122.606,47</a:t>
                      </a:r>
                      <a:endParaRPr lang="es-ES" sz="700">
                        <a:effectLst/>
                        <a:latin typeface="+mn-lt"/>
                        <a:ea typeface="Times New Roman" panose="02020603050405020304" pitchFamily="18" charset="0"/>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700">
                          <a:solidFill>
                            <a:srgbClr val="000000"/>
                          </a:solidFill>
                          <a:effectLst/>
                          <a:latin typeface="+mn-lt"/>
                          <a:ea typeface="Times New Roman" panose="02020603050405020304" pitchFamily="18" charset="0"/>
                          <a:cs typeface="Times New Roman" panose="02020603050405020304" pitchFamily="18" charset="0"/>
                        </a:rPr>
                        <a:t>15.956,87</a:t>
                      </a:r>
                      <a:endParaRPr lang="es-ES" sz="700">
                        <a:effectLst/>
                        <a:latin typeface="+mn-lt"/>
                        <a:ea typeface="Times New Roman" panose="02020603050405020304" pitchFamily="18" charset="0"/>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s-ES" sz="700">
                          <a:solidFill>
                            <a:srgbClr val="000000"/>
                          </a:solidFill>
                          <a:effectLst/>
                          <a:latin typeface="+mn-lt"/>
                          <a:ea typeface="Times New Roman" panose="02020603050405020304" pitchFamily="18" charset="0"/>
                          <a:cs typeface="Times New Roman" panose="02020603050405020304" pitchFamily="18" charset="0"/>
                        </a:rPr>
                        <a:t> </a:t>
                      </a:r>
                      <a:endParaRPr lang="es-ES" sz="700">
                        <a:effectLst/>
                        <a:latin typeface="+mn-lt"/>
                        <a:ea typeface="Times New Roman" panose="02020603050405020304" pitchFamily="18" charset="0"/>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700" dirty="0">
                          <a:solidFill>
                            <a:srgbClr val="000000"/>
                          </a:solidFill>
                          <a:effectLst/>
                          <a:latin typeface="+mn-lt"/>
                          <a:ea typeface="Times New Roman" panose="02020603050405020304" pitchFamily="18" charset="0"/>
                          <a:cs typeface="Times New Roman" panose="02020603050405020304" pitchFamily="18" charset="0"/>
                        </a:rPr>
                        <a:t>661.436,66</a:t>
                      </a:r>
                      <a:endParaRPr lang="es-ES" sz="700" dirty="0">
                        <a:effectLst/>
                        <a:latin typeface="+mn-lt"/>
                        <a:ea typeface="Times New Roman" panose="02020603050405020304" pitchFamily="18" charset="0"/>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700" dirty="0">
                          <a:solidFill>
                            <a:srgbClr val="000000"/>
                          </a:solidFill>
                          <a:effectLst/>
                          <a:latin typeface="+mn-lt"/>
                          <a:ea typeface="Times New Roman" panose="02020603050405020304" pitchFamily="18" charset="0"/>
                          <a:cs typeface="Times New Roman" panose="02020603050405020304" pitchFamily="18" charset="0"/>
                        </a:rPr>
                        <a:t>31,75%</a:t>
                      </a:r>
                      <a:endParaRPr lang="es-ES" sz="700" dirty="0">
                        <a:effectLst/>
                        <a:latin typeface="+mn-lt"/>
                        <a:ea typeface="Times New Roman" panose="02020603050405020304" pitchFamily="18" charset="0"/>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700">
                          <a:solidFill>
                            <a:srgbClr val="000000"/>
                          </a:solidFill>
                          <a:effectLst/>
                          <a:latin typeface="+mn-lt"/>
                          <a:ea typeface="Times New Roman" panose="02020603050405020304" pitchFamily="18" charset="0"/>
                          <a:cs typeface="Times New Roman" panose="02020603050405020304" pitchFamily="18" charset="0"/>
                        </a:rPr>
                        <a:t>164.049,35</a:t>
                      </a:r>
                      <a:endParaRPr lang="es-ES" sz="700">
                        <a:effectLst/>
                        <a:latin typeface="+mn-lt"/>
                        <a:ea typeface="Times New Roman" panose="02020603050405020304" pitchFamily="18" charset="0"/>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700">
                          <a:solidFill>
                            <a:srgbClr val="000000"/>
                          </a:solidFill>
                          <a:effectLst/>
                          <a:latin typeface="+mn-lt"/>
                          <a:ea typeface="Times New Roman" panose="02020603050405020304" pitchFamily="18" charset="0"/>
                          <a:cs typeface="Times New Roman" panose="02020603050405020304" pitchFamily="18" charset="0"/>
                        </a:rPr>
                        <a:t>162.408,86</a:t>
                      </a:r>
                      <a:endParaRPr lang="es-ES" sz="700">
                        <a:effectLst/>
                        <a:latin typeface="+mn-lt"/>
                        <a:ea typeface="Times New Roman" panose="02020603050405020304" pitchFamily="18" charset="0"/>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1050" dirty="0">
                          <a:solidFill>
                            <a:srgbClr val="000000"/>
                          </a:solidFill>
                          <a:effectLst/>
                          <a:latin typeface="+mn-lt"/>
                          <a:ea typeface="Times New Roman" panose="02020603050405020304" pitchFamily="18" charset="0"/>
                          <a:cs typeface="Times New Roman" panose="02020603050405020304" pitchFamily="18" charset="0"/>
                        </a:rPr>
                        <a:t>1.640,49</a:t>
                      </a:r>
                      <a:endParaRPr lang="es-ES" sz="1050" dirty="0">
                        <a:effectLst/>
                        <a:latin typeface="+mn-lt"/>
                        <a:ea typeface="Times New Roman" panose="02020603050405020304" pitchFamily="18" charset="0"/>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3991260"/>
                  </a:ext>
                </a:extLst>
              </a:tr>
              <a:tr h="220869">
                <a:tc>
                  <a:txBody>
                    <a:bodyPr/>
                    <a:lstStyle/>
                    <a:p>
                      <a:r>
                        <a:rPr lang="es-ES" sz="800" dirty="0">
                          <a:solidFill>
                            <a:srgbClr val="000000"/>
                          </a:solidFill>
                          <a:effectLst/>
                          <a:latin typeface="+mn-lt"/>
                          <a:ea typeface="Times New Roman" panose="02020603050405020304" pitchFamily="18" charset="0"/>
                          <a:cs typeface="Times New Roman" panose="02020603050405020304" pitchFamily="18" charset="0"/>
                        </a:rPr>
                        <a:t>EXTREMADURA</a:t>
                      </a:r>
                      <a:endParaRPr lang="es-ES" sz="800" dirty="0">
                        <a:effectLst/>
                        <a:latin typeface="+mn-lt"/>
                        <a:ea typeface="Times New Roman" panose="02020603050405020304" pitchFamily="18" charset="0"/>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a:r>
                        <a:rPr lang="es-ES" sz="700">
                          <a:solidFill>
                            <a:srgbClr val="000000"/>
                          </a:solidFill>
                          <a:effectLst/>
                          <a:latin typeface="+mn-lt"/>
                          <a:ea typeface="Times New Roman" panose="02020603050405020304" pitchFamily="18" charset="0"/>
                          <a:cs typeface="Times New Roman" panose="02020603050405020304" pitchFamily="18" charset="0"/>
                        </a:rPr>
                        <a:t>200.000,00</a:t>
                      </a:r>
                      <a:endParaRPr lang="es-ES" sz="700">
                        <a:effectLst/>
                        <a:latin typeface="+mn-lt"/>
                        <a:ea typeface="Times New Roman" panose="02020603050405020304" pitchFamily="18" charset="0"/>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700">
                          <a:solidFill>
                            <a:srgbClr val="000000"/>
                          </a:solidFill>
                          <a:effectLst/>
                          <a:latin typeface="+mn-lt"/>
                          <a:ea typeface="Times New Roman" panose="02020603050405020304" pitchFamily="18" charset="0"/>
                          <a:cs typeface="Times New Roman" panose="02020603050405020304" pitchFamily="18" charset="0"/>
                        </a:rPr>
                        <a:t>600.000,00</a:t>
                      </a:r>
                      <a:endParaRPr lang="es-ES" sz="700">
                        <a:effectLst/>
                        <a:latin typeface="+mn-lt"/>
                        <a:ea typeface="Times New Roman" panose="02020603050405020304" pitchFamily="18" charset="0"/>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700" dirty="0">
                          <a:solidFill>
                            <a:srgbClr val="000000"/>
                          </a:solidFill>
                          <a:effectLst/>
                          <a:latin typeface="+mn-lt"/>
                          <a:ea typeface="Times New Roman" panose="02020603050405020304" pitchFamily="18" charset="0"/>
                          <a:cs typeface="Times New Roman" panose="02020603050405020304" pitchFamily="18" charset="0"/>
                        </a:rPr>
                        <a:t>800.000,00</a:t>
                      </a:r>
                      <a:endParaRPr lang="es-ES" sz="700" dirty="0">
                        <a:effectLst/>
                        <a:latin typeface="+mn-lt"/>
                        <a:ea typeface="Times New Roman" panose="02020603050405020304" pitchFamily="18" charset="0"/>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700">
                          <a:solidFill>
                            <a:srgbClr val="000000"/>
                          </a:solidFill>
                          <a:effectLst/>
                          <a:latin typeface="+mn-lt"/>
                          <a:ea typeface="Times New Roman" panose="02020603050405020304" pitchFamily="18" charset="0"/>
                          <a:cs typeface="Times New Roman" panose="02020603050405020304" pitchFamily="18" charset="0"/>
                        </a:rPr>
                        <a:t>E</a:t>
                      </a:r>
                      <a:endParaRPr lang="es-ES" sz="700">
                        <a:effectLst/>
                        <a:latin typeface="+mn-lt"/>
                        <a:ea typeface="Times New Roman" panose="02020603050405020304" pitchFamily="18" charset="0"/>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700">
                          <a:solidFill>
                            <a:srgbClr val="000000"/>
                          </a:solidFill>
                          <a:effectLst/>
                          <a:latin typeface="+mn-lt"/>
                          <a:ea typeface="Times New Roman" panose="02020603050405020304" pitchFamily="18" charset="0"/>
                          <a:cs typeface="Times New Roman" panose="02020603050405020304" pitchFamily="18" charset="0"/>
                        </a:rPr>
                        <a:t>122.606,47</a:t>
                      </a:r>
                      <a:endParaRPr lang="es-ES" sz="700">
                        <a:effectLst/>
                        <a:latin typeface="+mn-lt"/>
                        <a:ea typeface="Times New Roman" panose="02020603050405020304" pitchFamily="18" charset="0"/>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700">
                          <a:solidFill>
                            <a:srgbClr val="000000"/>
                          </a:solidFill>
                          <a:effectLst/>
                          <a:latin typeface="+mn-lt"/>
                          <a:ea typeface="Times New Roman" panose="02020603050405020304" pitchFamily="18" charset="0"/>
                          <a:cs typeface="Times New Roman" panose="02020603050405020304" pitchFamily="18" charset="0"/>
                        </a:rPr>
                        <a:t>15.956,87</a:t>
                      </a:r>
                      <a:endParaRPr lang="es-ES" sz="700">
                        <a:effectLst/>
                        <a:latin typeface="+mn-lt"/>
                        <a:ea typeface="Times New Roman" panose="02020603050405020304" pitchFamily="18" charset="0"/>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s-ES" sz="700">
                          <a:solidFill>
                            <a:srgbClr val="000000"/>
                          </a:solidFill>
                          <a:effectLst/>
                          <a:latin typeface="+mn-lt"/>
                          <a:ea typeface="Times New Roman" panose="02020603050405020304" pitchFamily="18" charset="0"/>
                          <a:cs typeface="Times New Roman" panose="02020603050405020304" pitchFamily="18" charset="0"/>
                        </a:rPr>
                        <a:t> </a:t>
                      </a:r>
                      <a:endParaRPr lang="es-ES" sz="700">
                        <a:effectLst/>
                        <a:latin typeface="+mn-lt"/>
                        <a:ea typeface="Times New Roman" panose="02020603050405020304" pitchFamily="18" charset="0"/>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700">
                          <a:solidFill>
                            <a:srgbClr val="000000"/>
                          </a:solidFill>
                          <a:effectLst/>
                          <a:latin typeface="+mn-lt"/>
                          <a:ea typeface="Times New Roman" panose="02020603050405020304" pitchFamily="18" charset="0"/>
                          <a:cs typeface="Times New Roman" panose="02020603050405020304" pitchFamily="18" charset="0"/>
                        </a:rPr>
                        <a:t>661.436,66</a:t>
                      </a:r>
                      <a:endParaRPr lang="es-ES" sz="700">
                        <a:effectLst/>
                        <a:latin typeface="+mn-lt"/>
                        <a:ea typeface="Times New Roman" panose="02020603050405020304" pitchFamily="18" charset="0"/>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700" dirty="0">
                          <a:solidFill>
                            <a:srgbClr val="000000"/>
                          </a:solidFill>
                          <a:effectLst/>
                          <a:latin typeface="+mn-lt"/>
                          <a:ea typeface="Times New Roman" panose="02020603050405020304" pitchFamily="18" charset="0"/>
                          <a:cs typeface="Times New Roman" panose="02020603050405020304" pitchFamily="18" charset="0"/>
                        </a:rPr>
                        <a:t>29,75%</a:t>
                      </a:r>
                      <a:endParaRPr lang="es-ES" sz="700" dirty="0">
                        <a:effectLst/>
                        <a:latin typeface="+mn-lt"/>
                        <a:ea typeface="Times New Roman" panose="02020603050405020304" pitchFamily="18" charset="0"/>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700" dirty="0">
                          <a:solidFill>
                            <a:srgbClr val="000000"/>
                          </a:solidFill>
                          <a:effectLst/>
                          <a:latin typeface="+mn-lt"/>
                          <a:ea typeface="Times New Roman" panose="02020603050405020304" pitchFamily="18" charset="0"/>
                          <a:cs typeface="Times New Roman" panose="02020603050405020304" pitchFamily="18" charset="0"/>
                        </a:rPr>
                        <a:t>158.796,17</a:t>
                      </a:r>
                      <a:endParaRPr lang="es-ES" sz="700" dirty="0">
                        <a:effectLst/>
                        <a:latin typeface="+mn-lt"/>
                        <a:ea typeface="Times New Roman" panose="02020603050405020304" pitchFamily="18" charset="0"/>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700">
                          <a:solidFill>
                            <a:srgbClr val="000000"/>
                          </a:solidFill>
                          <a:effectLst/>
                          <a:latin typeface="+mn-lt"/>
                          <a:ea typeface="Times New Roman" panose="02020603050405020304" pitchFamily="18" charset="0"/>
                          <a:cs typeface="Times New Roman" panose="02020603050405020304" pitchFamily="18" charset="0"/>
                        </a:rPr>
                        <a:t>157.208,21</a:t>
                      </a:r>
                      <a:endParaRPr lang="es-ES" sz="700">
                        <a:effectLst/>
                        <a:latin typeface="+mn-lt"/>
                        <a:ea typeface="Times New Roman" panose="02020603050405020304" pitchFamily="18" charset="0"/>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1050" dirty="0">
                          <a:solidFill>
                            <a:srgbClr val="000000"/>
                          </a:solidFill>
                          <a:effectLst/>
                          <a:latin typeface="+mn-lt"/>
                          <a:ea typeface="Times New Roman" panose="02020603050405020304" pitchFamily="18" charset="0"/>
                          <a:cs typeface="Times New Roman" panose="02020603050405020304" pitchFamily="18" charset="0"/>
                        </a:rPr>
                        <a:t>1.587,96</a:t>
                      </a:r>
                      <a:endParaRPr lang="es-ES" sz="1050" dirty="0">
                        <a:effectLst/>
                        <a:latin typeface="+mn-lt"/>
                        <a:ea typeface="Times New Roman" panose="02020603050405020304" pitchFamily="18" charset="0"/>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71095360"/>
                  </a:ext>
                </a:extLst>
              </a:tr>
              <a:tr h="220869">
                <a:tc>
                  <a:txBody>
                    <a:bodyPr/>
                    <a:lstStyle/>
                    <a:p>
                      <a:r>
                        <a:rPr lang="es-ES" sz="800" dirty="0">
                          <a:solidFill>
                            <a:srgbClr val="000000"/>
                          </a:solidFill>
                          <a:effectLst/>
                          <a:latin typeface="+mn-lt"/>
                          <a:ea typeface="Times New Roman" panose="02020603050405020304" pitchFamily="18" charset="0"/>
                          <a:cs typeface="Times New Roman" panose="02020603050405020304" pitchFamily="18" charset="0"/>
                        </a:rPr>
                        <a:t>MADRID</a:t>
                      </a:r>
                      <a:endParaRPr lang="es-ES" sz="800" dirty="0">
                        <a:effectLst/>
                        <a:latin typeface="+mn-lt"/>
                        <a:ea typeface="Times New Roman" panose="02020603050405020304" pitchFamily="18" charset="0"/>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a:r>
                        <a:rPr lang="es-ES" sz="700">
                          <a:solidFill>
                            <a:srgbClr val="000000"/>
                          </a:solidFill>
                          <a:effectLst/>
                          <a:latin typeface="+mn-lt"/>
                          <a:ea typeface="Times New Roman" panose="02020603050405020304" pitchFamily="18" charset="0"/>
                          <a:cs typeface="Times New Roman" panose="02020603050405020304" pitchFamily="18" charset="0"/>
                        </a:rPr>
                        <a:t>200.000,00</a:t>
                      </a:r>
                      <a:endParaRPr lang="es-ES" sz="700">
                        <a:effectLst/>
                        <a:latin typeface="+mn-lt"/>
                        <a:ea typeface="Times New Roman" panose="02020603050405020304" pitchFamily="18" charset="0"/>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700">
                          <a:solidFill>
                            <a:srgbClr val="000000"/>
                          </a:solidFill>
                          <a:effectLst/>
                          <a:latin typeface="+mn-lt"/>
                          <a:ea typeface="Times New Roman" panose="02020603050405020304" pitchFamily="18" charset="0"/>
                          <a:cs typeface="Times New Roman" panose="02020603050405020304" pitchFamily="18" charset="0"/>
                        </a:rPr>
                        <a:t>600.000,00</a:t>
                      </a:r>
                      <a:endParaRPr lang="es-ES" sz="700">
                        <a:effectLst/>
                        <a:latin typeface="+mn-lt"/>
                        <a:ea typeface="Times New Roman" panose="02020603050405020304" pitchFamily="18" charset="0"/>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700" dirty="0">
                          <a:solidFill>
                            <a:srgbClr val="000000"/>
                          </a:solidFill>
                          <a:effectLst/>
                          <a:latin typeface="+mn-lt"/>
                          <a:ea typeface="Times New Roman" panose="02020603050405020304" pitchFamily="18" charset="0"/>
                          <a:cs typeface="Times New Roman" panose="02020603050405020304" pitchFamily="18" charset="0"/>
                        </a:rPr>
                        <a:t>800.000,00</a:t>
                      </a:r>
                      <a:endParaRPr lang="es-ES" sz="700" dirty="0">
                        <a:effectLst/>
                        <a:latin typeface="+mn-lt"/>
                        <a:ea typeface="Times New Roman" panose="02020603050405020304" pitchFamily="18" charset="0"/>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700">
                          <a:solidFill>
                            <a:srgbClr val="000000"/>
                          </a:solidFill>
                          <a:effectLst/>
                          <a:latin typeface="+mn-lt"/>
                          <a:ea typeface="Times New Roman" panose="02020603050405020304" pitchFamily="18" charset="0"/>
                          <a:cs typeface="Times New Roman" panose="02020603050405020304" pitchFamily="18" charset="0"/>
                        </a:rPr>
                        <a:t>95%. Lim 123.000</a:t>
                      </a:r>
                      <a:endParaRPr lang="es-ES" sz="700">
                        <a:effectLst/>
                        <a:latin typeface="+mn-lt"/>
                        <a:ea typeface="Times New Roman" panose="02020603050405020304" pitchFamily="18" charset="0"/>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700">
                          <a:solidFill>
                            <a:srgbClr val="000000"/>
                          </a:solidFill>
                          <a:effectLst/>
                          <a:latin typeface="+mn-lt"/>
                          <a:ea typeface="Times New Roman" panose="02020603050405020304" pitchFamily="18" charset="0"/>
                          <a:cs typeface="Times New Roman" panose="02020603050405020304" pitchFamily="18" charset="0"/>
                        </a:rPr>
                        <a:t>123.000,00</a:t>
                      </a:r>
                      <a:endParaRPr lang="es-ES" sz="700">
                        <a:effectLst/>
                        <a:latin typeface="+mn-lt"/>
                        <a:ea typeface="Times New Roman" panose="02020603050405020304" pitchFamily="18" charset="0"/>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700">
                          <a:solidFill>
                            <a:srgbClr val="000000"/>
                          </a:solidFill>
                          <a:effectLst/>
                          <a:latin typeface="+mn-lt"/>
                          <a:ea typeface="Times New Roman" panose="02020603050405020304" pitchFamily="18" charset="0"/>
                          <a:cs typeface="Times New Roman" panose="02020603050405020304" pitchFamily="18" charset="0"/>
                        </a:rPr>
                        <a:t>16.000,00</a:t>
                      </a:r>
                      <a:endParaRPr lang="es-ES" sz="700">
                        <a:effectLst/>
                        <a:latin typeface="+mn-lt"/>
                        <a:ea typeface="Times New Roman" panose="02020603050405020304" pitchFamily="18" charset="0"/>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s-ES" sz="700">
                          <a:solidFill>
                            <a:srgbClr val="000000"/>
                          </a:solidFill>
                          <a:effectLst/>
                          <a:latin typeface="+mn-lt"/>
                          <a:ea typeface="Times New Roman" panose="02020603050405020304" pitchFamily="18" charset="0"/>
                          <a:cs typeface="Times New Roman" panose="02020603050405020304" pitchFamily="18" charset="0"/>
                        </a:rPr>
                        <a:t> </a:t>
                      </a:r>
                      <a:endParaRPr lang="es-ES" sz="700">
                        <a:effectLst/>
                        <a:latin typeface="+mn-lt"/>
                        <a:ea typeface="Times New Roman" panose="02020603050405020304" pitchFamily="18" charset="0"/>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700">
                          <a:solidFill>
                            <a:srgbClr val="000000"/>
                          </a:solidFill>
                          <a:effectLst/>
                          <a:latin typeface="+mn-lt"/>
                          <a:ea typeface="Times New Roman" panose="02020603050405020304" pitchFamily="18" charset="0"/>
                          <a:cs typeface="Times New Roman" panose="02020603050405020304" pitchFamily="18" charset="0"/>
                        </a:rPr>
                        <a:t>661.000,00</a:t>
                      </a:r>
                      <a:endParaRPr lang="es-ES" sz="700">
                        <a:effectLst/>
                        <a:latin typeface="+mn-lt"/>
                        <a:ea typeface="Times New Roman" panose="02020603050405020304" pitchFamily="18" charset="0"/>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700">
                          <a:solidFill>
                            <a:srgbClr val="000000"/>
                          </a:solidFill>
                          <a:effectLst/>
                          <a:latin typeface="+mn-lt"/>
                          <a:ea typeface="Times New Roman" panose="02020603050405020304" pitchFamily="18" charset="0"/>
                          <a:cs typeface="Times New Roman" panose="02020603050405020304" pitchFamily="18" charset="0"/>
                        </a:rPr>
                        <a:t>29,75%</a:t>
                      </a:r>
                      <a:endParaRPr lang="es-ES" sz="700">
                        <a:effectLst/>
                        <a:latin typeface="+mn-lt"/>
                        <a:ea typeface="Times New Roman" panose="02020603050405020304" pitchFamily="18" charset="0"/>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700">
                          <a:solidFill>
                            <a:srgbClr val="000000"/>
                          </a:solidFill>
                          <a:effectLst/>
                          <a:latin typeface="+mn-lt"/>
                          <a:ea typeface="Times New Roman" panose="02020603050405020304" pitchFamily="18" charset="0"/>
                          <a:cs typeface="Times New Roman" panose="02020603050405020304" pitchFamily="18" charset="0"/>
                        </a:rPr>
                        <a:t>158.603,61</a:t>
                      </a:r>
                      <a:endParaRPr lang="es-ES" sz="700">
                        <a:effectLst/>
                        <a:latin typeface="+mn-lt"/>
                        <a:ea typeface="Times New Roman" panose="02020603050405020304" pitchFamily="18" charset="0"/>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700" dirty="0">
                          <a:solidFill>
                            <a:srgbClr val="000000"/>
                          </a:solidFill>
                          <a:effectLst/>
                          <a:latin typeface="+mn-lt"/>
                          <a:ea typeface="Times New Roman" panose="02020603050405020304" pitchFamily="18" charset="0"/>
                          <a:cs typeface="Times New Roman" panose="02020603050405020304" pitchFamily="18" charset="0"/>
                        </a:rPr>
                        <a:t>157.017,58</a:t>
                      </a:r>
                      <a:endParaRPr lang="es-ES" sz="700" dirty="0">
                        <a:effectLst/>
                        <a:latin typeface="+mn-lt"/>
                        <a:ea typeface="Times New Roman" panose="02020603050405020304" pitchFamily="18" charset="0"/>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1050" dirty="0">
                          <a:solidFill>
                            <a:srgbClr val="000000"/>
                          </a:solidFill>
                          <a:effectLst/>
                          <a:latin typeface="+mn-lt"/>
                          <a:ea typeface="Times New Roman" panose="02020603050405020304" pitchFamily="18" charset="0"/>
                          <a:cs typeface="Times New Roman" panose="02020603050405020304" pitchFamily="18" charset="0"/>
                        </a:rPr>
                        <a:t>1.586,04</a:t>
                      </a:r>
                      <a:endParaRPr lang="es-ES" sz="1050" dirty="0">
                        <a:effectLst/>
                        <a:latin typeface="+mn-lt"/>
                        <a:ea typeface="Times New Roman" panose="02020603050405020304" pitchFamily="18" charset="0"/>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04225132"/>
                  </a:ext>
                </a:extLst>
              </a:tr>
              <a:tr h="220869">
                <a:tc>
                  <a:txBody>
                    <a:bodyPr/>
                    <a:lstStyle/>
                    <a:p>
                      <a:r>
                        <a:rPr lang="es-ES" sz="800" dirty="0">
                          <a:solidFill>
                            <a:srgbClr val="000000"/>
                          </a:solidFill>
                          <a:effectLst/>
                          <a:latin typeface="+mn-lt"/>
                          <a:ea typeface="Times New Roman" panose="02020603050405020304" pitchFamily="18" charset="0"/>
                          <a:cs typeface="Times New Roman" panose="02020603050405020304" pitchFamily="18" charset="0"/>
                        </a:rPr>
                        <a:t>ANDALUCÍA</a:t>
                      </a:r>
                      <a:endParaRPr lang="es-ES" sz="800" dirty="0">
                        <a:effectLst/>
                        <a:latin typeface="+mn-lt"/>
                        <a:ea typeface="Times New Roman" panose="02020603050405020304" pitchFamily="18" charset="0"/>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a:r>
                        <a:rPr lang="es-ES" sz="700">
                          <a:solidFill>
                            <a:srgbClr val="000000"/>
                          </a:solidFill>
                          <a:effectLst/>
                          <a:latin typeface="+mn-lt"/>
                          <a:ea typeface="Times New Roman" panose="02020603050405020304" pitchFamily="18" charset="0"/>
                          <a:cs typeface="Times New Roman" panose="02020603050405020304" pitchFamily="18" charset="0"/>
                        </a:rPr>
                        <a:t>200.000,00</a:t>
                      </a:r>
                      <a:endParaRPr lang="es-ES" sz="700">
                        <a:effectLst/>
                        <a:latin typeface="+mn-lt"/>
                        <a:ea typeface="Times New Roman" panose="02020603050405020304" pitchFamily="18" charset="0"/>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700">
                          <a:solidFill>
                            <a:srgbClr val="000000"/>
                          </a:solidFill>
                          <a:effectLst/>
                          <a:latin typeface="+mn-lt"/>
                          <a:ea typeface="Times New Roman" panose="02020603050405020304" pitchFamily="18" charset="0"/>
                          <a:cs typeface="Times New Roman" panose="02020603050405020304" pitchFamily="18" charset="0"/>
                        </a:rPr>
                        <a:t>600.000,00</a:t>
                      </a:r>
                      <a:endParaRPr lang="es-ES" sz="700">
                        <a:effectLst/>
                        <a:latin typeface="+mn-lt"/>
                        <a:ea typeface="Times New Roman" panose="02020603050405020304" pitchFamily="18" charset="0"/>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700" dirty="0">
                          <a:solidFill>
                            <a:srgbClr val="000000"/>
                          </a:solidFill>
                          <a:effectLst/>
                          <a:latin typeface="+mn-lt"/>
                          <a:ea typeface="Times New Roman" panose="02020603050405020304" pitchFamily="18" charset="0"/>
                          <a:cs typeface="Times New Roman" panose="02020603050405020304" pitchFamily="18" charset="0"/>
                        </a:rPr>
                        <a:t>800.000,00</a:t>
                      </a:r>
                      <a:endParaRPr lang="es-ES" sz="700" dirty="0">
                        <a:effectLst/>
                        <a:latin typeface="+mn-lt"/>
                        <a:ea typeface="Times New Roman" panose="02020603050405020304" pitchFamily="18" charset="0"/>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700">
                          <a:solidFill>
                            <a:srgbClr val="000000"/>
                          </a:solidFill>
                          <a:effectLst/>
                          <a:latin typeface="+mn-lt"/>
                          <a:ea typeface="Times New Roman" panose="02020603050405020304" pitchFamily="18" charset="0"/>
                          <a:cs typeface="Times New Roman" panose="02020603050405020304" pitchFamily="18" charset="0"/>
                        </a:rPr>
                        <a:t>97,00%</a:t>
                      </a:r>
                      <a:endParaRPr lang="es-ES" sz="700">
                        <a:effectLst/>
                        <a:latin typeface="+mn-lt"/>
                        <a:ea typeface="Times New Roman" panose="02020603050405020304" pitchFamily="18" charset="0"/>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700">
                          <a:solidFill>
                            <a:srgbClr val="000000"/>
                          </a:solidFill>
                          <a:effectLst/>
                          <a:latin typeface="+mn-lt"/>
                          <a:ea typeface="Times New Roman" panose="02020603050405020304" pitchFamily="18" charset="0"/>
                          <a:cs typeface="Times New Roman" panose="02020603050405020304" pitchFamily="18" charset="0"/>
                        </a:rPr>
                        <a:t>194.000,00</a:t>
                      </a:r>
                      <a:endParaRPr lang="es-ES" sz="700">
                        <a:effectLst/>
                        <a:latin typeface="+mn-lt"/>
                        <a:ea typeface="Times New Roman" panose="02020603050405020304" pitchFamily="18" charset="0"/>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700">
                          <a:solidFill>
                            <a:srgbClr val="000000"/>
                          </a:solidFill>
                          <a:effectLst/>
                          <a:latin typeface="+mn-lt"/>
                          <a:ea typeface="Times New Roman" panose="02020603050405020304" pitchFamily="18" charset="0"/>
                          <a:cs typeface="Times New Roman" panose="02020603050405020304" pitchFamily="18" charset="0"/>
                        </a:rPr>
                        <a:t>15.956,87</a:t>
                      </a:r>
                      <a:endParaRPr lang="es-ES" sz="700">
                        <a:effectLst/>
                        <a:latin typeface="+mn-lt"/>
                        <a:ea typeface="Times New Roman" panose="02020603050405020304" pitchFamily="18" charset="0"/>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700">
                          <a:solidFill>
                            <a:srgbClr val="000000"/>
                          </a:solidFill>
                          <a:effectLst/>
                          <a:latin typeface="+mn-lt"/>
                          <a:ea typeface="Times New Roman" panose="02020603050405020304" pitchFamily="18" charset="0"/>
                          <a:cs typeface="Times New Roman" panose="02020603050405020304" pitchFamily="18" charset="0"/>
                        </a:rPr>
                        <a:t>590.043,13</a:t>
                      </a:r>
                      <a:endParaRPr lang="es-ES" sz="700">
                        <a:effectLst/>
                        <a:latin typeface="+mn-lt"/>
                        <a:ea typeface="Times New Roman" panose="02020603050405020304" pitchFamily="18" charset="0"/>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700">
                          <a:solidFill>
                            <a:srgbClr val="000000"/>
                          </a:solidFill>
                          <a:effectLst/>
                          <a:latin typeface="+mn-lt"/>
                          <a:ea typeface="Times New Roman" panose="02020603050405020304" pitchFamily="18" charset="0"/>
                          <a:cs typeface="Times New Roman" panose="02020603050405020304" pitchFamily="18" charset="0"/>
                        </a:rPr>
                        <a:t>0,00</a:t>
                      </a:r>
                      <a:endParaRPr lang="es-ES" sz="700">
                        <a:effectLst/>
                        <a:latin typeface="+mn-lt"/>
                        <a:ea typeface="Times New Roman" panose="02020603050405020304" pitchFamily="18" charset="0"/>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700">
                          <a:solidFill>
                            <a:srgbClr val="000000"/>
                          </a:solidFill>
                          <a:effectLst/>
                          <a:latin typeface="+mn-lt"/>
                          <a:ea typeface="Times New Roman" panose="02020603050405020304" pitchFamily="18" charset="0"/>
                          <a:cs typeface="Times New Roman" panose="02020603050405020304" pitchFamily="18" charset="0"/>
                        </a:rPr>
                        <a:t>7,65%</a:t>
                      </a:r>
                      <a:endParaRPr lang="es-ES" sz="700">
                        <a:effectLst/>
                        <a:latin typeface="+mn-lt"/>
                        <a:ea typeface="Times New Roman" panose="02020603050405020304" pitchFamily="18" charset="0"/>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700">
                          <a:solidFill>
                            <a:srgbClr val="000000"/>
                          </a:solidFill>
                          <a:effectLst/>
                          <a:latin typeface="+mn-lt"/>
                          <a:ea typeface="Times New Roman" panose="02020603050405020304" pitchFamily="18" charset="0"/>
                          <a:cs typeface="Times New Roman" panose="02020603050405020304" pitchFamily="18" charset="0"/>
                        </a:rPr>
                        <a:t>0,00</a:t>
                      </a:r>
                      <a:endParaRPr lang="es-ES" sz="700">
                        <a:effectLst/>
                        <a:latin typeface="+mn-lt"/>
                        <a:ea typeface="Times New Roman" panose="02020603050405020304" pitchFamily="18" charset="0"/>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s-ES" sz="700">
                          <a:solidFill>
                            <a:srgbClr val="000000"/>
                          </a:solidFill>
                          <a:effectLst/>
                          <a:latin typeface="+mn-lt"/>
                          <a:ea typeface="Times New Roman" panose="02020603050405020304" pitchFamily="18" charset="0"/>
                          <a:cs typeface="Times New Roman" panose="02020603050405020304" pitchFamily="18" charset="0"/>
                        </a:rPr>
                        <a:t> </a:t>
                      </a:r>
                      <a:endParaRPr lang="es-ES" sz="700">
                        <a:effectLst/>
                        <a:latin typeface="+mn-lt"/>
                        <a:ea typeface="Times New Roman" panose="02020603050405020304" pitchFamily="18" charset="0"/>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1050" b="1" dirty="0">
                          <a:solidFill>
                            <a:srgbClr val="538135"/>
                          </a:solidFill>
                          <a:effectLst/>
                          <a:latin typeface="+mn-lt"/>
                          <a:ea typeface="Times New Roman" panose="02020603050405020304" pitchFamily="18" charset="0"/>
                          <a:cs typeface="Times New Roman" panose="02020603050405020304" pitchFamily="18" charset="0"/>
                        </a:rPr>
                        <a:t>0,00</a:t>
                      </a:r>
                      <a:endParaRPr lang="es-ES" sz="1050" dirty="0">
                        <a:effectLst/>
                        <a:latin typeface="+mn-lt"/>
                        <a:ea typeface="Times New Roman" panose="02020603050405020304" pitchFamily="18" charset="0"/>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665146798"/>
                  </a:ext>
                </a:extLst>
              </a:tr>
              <a:tr h="220869">
                <a:tc>
                  <a:txBody>
                    <a:bodyPr/>
                    <a:lstStyle/>
                    <a:p>
                      <a:r>
                        <a:rPr lang="es-ES" sz="800" dirty="0">
                          <a:solidFill>
                            <a:srgbClr val="000000"/>
                          </a:solidFill>
                          <a:effectLst/>
                          <a:latin typeface="+mn-lt"/>
                          <a:ea typeface="Times New Roman" panose="02020603050405020304" pitchFamily="18" charset="0"/>
                          <a:cs typeface="Times New Roman" panose="02020603050405020304" pitchFamily="18" charset="0"/>
                        </a:rPr>
                        <a:t>CANTABRIA</a:t>
                      </a:r>
                      <a:endParaRPr lang="es-ES" sz="800" dirty="0">
                        <a:effectLst/>
                        <a:latin typeface="+mn-lt"/>
                        <a:ea typeface="Times New Roman" panose="02020603050405020304" pitchFamily="18" charset="0"/>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a:r>
                        <a:rPr lang="es-ES" sz="700">
                          <a:solidFill>
                            <a:srgbClr val="000000"/>
                          </a:solidFill>
                          <a:effectLst/>
                          <a:latin typeface="+mn-lt"/>
                          <a:ea typeface="Times New Roman" panose="02020603050405020304" pitchFamily="18" charset="0"/>
                          <a:cs typeface="Times New Roman" panose="02020603050405020304" pitchFamily="18" charset="0"/>
                        </a:rPr>
                        <a:t>200.000,00</a:t>
                      </a:r>
                      <a:endParaRPr lang="es-ES" sz="700">
                        <a:effectLst/>
                        <a:latin typeface="+mn-lt"/>
                        <a:ea typeface="Times New Roman" panose="02020603050405020304" pitchFamily="18" charset="0"/>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700">
                          <a:solidFill>
                            <a:srgbClr val="000000"/>
                          </a:solidFill>
                          <a:effectLst/>
                          <a:latin typeface="+mn-lt"/>
                          <a:ea typeface="Times New Roman" panose="02020603050405020304" pitchFamily="18" charset="0"/>
                          <a:cs typeface="Times New Roman" panose="02020603050405020304" pitchFamily="18" charset="0"/>
                        </a:rPr>
                        <a:t>600.000,00</a:t>
                      </a:r>
                      <a:endParaRPr lang="es-ES" sz="700">
                        <a:effectLst/>
                        <a:latin typeface="+mn-lt"/>
                        <a:ea typeface="Times New Roman" panose="02020603050405020304" pitchFamily="18" charset="0"/>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700" dirty="0">
                          <a:solidFill>
                            <a:srgbClr val="000000"/>
                          </a:solidFill>
                          <a:effectLst/>
                          <a:latin typeface="+mn-lt"/>
                          <a:ea typeface="Times New Roman" panose="02020603050405020304" pitchFamily="18" charset="0"/>
                          <a:cs typeface="Times New Roman" panose="02020603050405020304" pitchFamily="18" charset="0"/>
                        </a:rPr>
                        <a:t>800.000,00</a:t>
                      </a:r>
                      <a:endParaRPr lang="es-ES" sz="700" dirty="0">
                        <a:effectLst/>
                        <a:latin typeface="+mn-lt"/>
                        <a:ea typeface="Times New Roman" panose="02020603050405020304" pitchFamily="18" charset="0"/>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700">
                          <a:solidFill>
                            <a:srgbClr val="000000"/>
                          </a:solidFill>
                          <a:effectLst/>
                          <a:latin typeface="+mn-lt"/>
                          <a:ea typeface="Times New Roman" panose="02020603050405020304" pitchFamily="18" charset="0"/>
                          <a:cs typeface="Times New Roman" panose="02020603050405020304" pitchFamily="18" charset="0"/>
                        </a:rPr>
                        <a:t>95%. Lim 125.000</a:t>
                      </a:r>
                      <a:endParaRPr lang="es-ES" sz="700">
                        <a:effectLst/>
                        <a:latin typeface="+mn-lt"/>
                        <a:ea typeface="Times New Roman" panose="02020603050405020304" pitchFamily="18" charset="0"/>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700">
                          <a:solidFill>
                            <a:srgbClr val="000000"/>
                          </a:solidFill>
                          <a:effectLst/>
                          <a:latin typeface="+mn-lt"/>
                          <a:ea typeface="Times New Roman" panose="02020603050405020304" pitchFamily="18" charset="0"/>
                          <a:cs typeface="Times New Roman" panose="02020603050405020304" pitchFamily="18" charset="0"/>
                        </a:rPr>
                        <a:t>125.000,00</a:t>
                      </a:r>
                      <a:endParaRPr lang="es-ES" sz="700">
                        <a:effectLst/>
                        <a:latin typeface="+mn-lt"/>
                        <a:ea typeface="Times New Roman" panose="02020603050405020304" pitchFamily="18" charset="0"/>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700">
                          <a:solidFill>
                            <a:srgbClr val="000000"/>
                          </a:solidFill>
                          <a:effectLst/>
                          <a:latin typeface="+mn-lt"/>
                          <a:ea typeface="Times New Roman" panose="02020603050405020304" pitchFamily="18" charset="0"/>
                          <a:cs typeface="Times New Roman" panose="02020603050405020304" pitchFamily="18" charset="0"/>
                        </a:rPr>
                        <a:t>50.000,00</a:t>
                      </a:r>
                      <a:endParaRPr lang="es-ES" sz="700">
                        <a:effectLst/>
                        <a:latin typeface="+mn-lt"/>
                        <a:ea typeface="Times New Roman" panose="02020603050405020304" pitchFamily="18" charset="0"/>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s-ES" sz="700">
                          <a:solidFill>
                            <a:srgbClr val="000000"/>
                          </a:solidFill>
                          <a:effectLst/>
                          <a:latin typeface="+mn-lt"/>
                          <a:ea typeface="Times New Roman" panose="02020603050405020304" pitchFamily="18" charset="0"/>
                          <a:cs typeface="Times New Roman" panose="02020603050405020304" pitchFamily="18" charset="0"/>
                        </a:rPr>
                        <a:t> </a:t>
                      </a:r>
                      <a:endParaRPr lang="es-ES" sz="700">
                        <a:effectLst/>
                        <a:latin typeface="+mn-lt"/>
                        <a:ea typeface="Times New Roman" panose="02020603050405020304" pitchFamily="18" charset="0"/>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700">
                          <a:solidFill>
                            <a:srgbClr val="000000"/>
                          </a:solidFill>
                          <a:effectLst/>
                          <a:latin typeface="+mn-lt"/>
                          <a:ea typeface="Times New Roman" panose="02020603050405020304" pitchFamily="18" charset="0"/>
                          <a:cs typeface="Times New Roman" panose="02020603050405020304" pitchFamily="18" charset="0"/>
                        </a:rPr>
                        <a:t>625.000,00</a:t>
                      </a:r>
                      <a:endParaRPr lang="es-ES" sz="700">
                        <a:effectLst/>
                        <a:latin typeface="+mn-lt"/>
                        <a:ea typeface="Times New Roman" panose="02020603050405020304" pitchFamily="18" charset="0"/>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700">
                          <a:solidFill>
                            <a:srgbClr val="000000"/>
                          </a:solidFill>
                          <a:effectLst/>
                          <a:latin typeface="+mn-lt"/>
                          <a:ea typeface="Times New Roman" panose="02020603050405020304" pitchFamily="18" charset="0"/>
                          <a:cs typeface="Times New Roman" panose="02020603050405020304" pitchFamily="18" charset="0"/>
                        </a:rPr>
                        <a:t>29,75%</a:t>
                      </a:r>
                      <a:endParaRPr lang="es-ES" sz="700">
                        <a:effectLst/>
                        <a:latin typeface="+mn-lt"/>
                        <a:ea typeface="Times New Roman" panose="02020603050405020304" pitchFamily="18" charset="0"/>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700">
                          <a:solidFill>
                            <a:srgbClr val="000000"/>
                          </a:solidFill>
                          <a:effectLst/>
                          <a:latin typeface="+mn-lt"/>
                          <a:ea typeface="Times New Roman" panose="02020603050405020304" pitchFamily="18" charset="0"/>
                          <a:cs typeface="Times New Roman" panose="02020603050405020304" pitchFamily="18" charset="0"/>
                        </a:rPr>
                        <a:t>147.956,26</a:t>
                      </a:r>
                      <a:endParaRPr lang="es-ES" sz="700">
                        <a:effectLst/>
                        <a:latin typeface="+mn-lt"/>
                        <a:ea typeface="Times New Roman" panose="02020603050405020304" pitchFamily="18" charset="0"/>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700">
                          <a:solidFill>
                            <a:srgbClr val="000000"/>
                          </a:solidFill>
                          <a:effectLst/>
                          <a:latin typeface="+mn-lt"/>
                          <a:ea typeface="Times New Roman" panose="02020603050405020304" pitchFamily="18" charset="0"/>
                          <a:cs typeface="Times New Roman" panose="02020603050405020304" pitchFamily="18" charset="0"/>
                        </a:rPr>
                        <a:t>147.956,26</a:t>
                      </a:r>
                      <a:endParaRPr lang="es-ES" sz="700">
                        <a:effectLst/>
                        <a:latin typeface="+mn-lt"/>
                        <a:ea typeface="Times New Roman" panose="02020603050405020304" pitchFamily="18" charset="0"/>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1050" b="1" dirty="0">
                          <a:solidFill>
                            <a:srgbClr val="538135"/>
                          </a:solidFill>
                          <a:effectLst/>
                          <a:latin typeface="+mn-lt"/>
                          <a:ea typeface="Times New Roman" panose="02020603050405020304" pitchFamily="18" charset="0"/>
                          <a:cs typeface="Times New Roman" panose="02020603050405020304" pitchFamily="18" charset="0"/>
                        </a:rPr>
                        <a:t>0,00</a:t>
                      </a:r>
                      <a:endParaRPr lang="es-ES" sz="1050" dirty="0">
                        <a:effectLst/>
                        <a:latin typeface="+mn-lt"/>
                        <a:ea typeface="Times New Roman" panose="02020603050405020304" pitchFamily="18" charset="0"/>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421746520"/>
                  </a:ext>
                </a:extLst>
              </a:tr>
              <a:tr h="220869">
                <a:tc>
                  <a:txBody>
                    <a:bodyPr/>
                    <a:lstStyle/>
                    <a:p>
                      <a:r>
                        <a:rPr lang="es-ES" sz="800" dirty="0">
                          <a:solidFill>
                            <a:srgbClr val="000000"/>
                          </a:solidFill>
                          <a:effectLst/>
                          <a:latin typeface="+mn-lt"/>
                          <a:ea typeface="Times New Roman" panose="02020603050405020304" pitchFamily="18" charset="0"/>
                          <a:cs typeface="Times New Roman" panose="02020603050405020304" pitchFamily="18" charset="0"/>
                        </a:rPr>
                        <a:t>GALICIA</a:t>
                      </a:r>
                      <a:endParaRPr lang="es-ES" sz="800" dirty="0">
                        <a:effectLst/>
                        <a:latin typeface="+mn-lt"/>
                        <a:ea typeface="Times New Roman" panose="02020603050405020304" pitchFamily="18" charset="0"/>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a:r>
                        <a:rPr lang="es-ES" sz="700">
                          <a:solidFill>
                            <a:srgbClr val="000000"/>
                          </a:solidFill>
                          <a:effectLst/>
                          <a:latin typeface="+mn-lt"/>
                          <a:ea typeface="Times New Roman" panose="02020603050405020304" pitchFamily="18" charset="0"/>
                          <a:cs typeface="Times New Roman" panose="02020603050405020304" pitchFamily="18" charset="0"/>
                        </a:rPr>
                        <a:t>200.000,00</a:t>
                      </a:r>
                      <a:endParaRPr lang="es-ES" sz="700">
                        <a:effectLst/>
                        <a:latin typeface="+mn-lt"/>
                        <a:ea typeface="Times New Roman" panose="02020603050405020304" pitchFamily="18" charset="0"/>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700">
                          <a:solidFill>
                            <a:srgbClr val="000000"/>
                          </a:solidFill>
                          <a:effectLst/>
                          <a:latin typeface="+mn-lt"/>
                          <a:ea typeface="Times New Roman" panose="02020603050405020304" pitchFamily="18" charset="0"/>
                          <a:cs typeface="Times New Roman" panose="02020603050405020304" pitchFamily="18" charset="0"/>
                        </a:rPr>
                        <a:t>600.000,00</a:t>
                      </a:r>
                      <a:endParaRPr lang="es-ES" sz="700">
                        <a:effectLst/>
                        <a:latin typeface="+mn-lt"/>
                        <a:ea typeface="Times New Roman" panose="02020603050405020304" pitchFamily="18" charset="0"/>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700" dirty="0">
                          <a:solidFill>
                            <a:srgbClr val="000000"/>
                          </a:solidFill>
                          <a:effectLst/>
                          <a:latin typeface="+mn-lt"/>
                          <a:ea typeface="Times New Roman" panose="02020603050405020304" pitchFamily="18" charset="0"/>
                          <a:cs typeface="Times New Roman" panose="02020603050405020304" pitchFamily="18" charset="0"/>
                        </a:rPr>
                        <a:t>800.000,00</a:t>
                      </a:r>
                      <a:endParaRPr lang="es-ES" sz="700" dirty="0">
                        <a:effectLst/>
                        <a:latin typeface="+mn-lt"/>
                        <a:ea typeface="Times New Roman" panose="02020603050405020304" pitchFamily="18" charset="0"/>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700">
                          <a:solidFill>
                            <a:srgbClr val="000000"/>
                          </a:solidFill>
                          <a:effectLst/>
                          <a:latin typeface="+mn-lt"/>
                          <a:ea typeface="Times New Roman" panose="02020603050405020304" pitchFamily="18" charset="0"/>
                          <a:cs typeface="Times New Roman" panose="02020603050405020304" pitchFamily="18" charset="0"/>
                        </a:rPr>
                        <a:t>97%. Lim 600.000</a:t>
                      </a:r>
                      <a:endParaRPr lang="es-ES" sz="700">
                        <a:effectLst/>
                        <a:latin typeface="+mn-lt"/>
                        <a:ea typeface="Times New Roman" panose="02020603050405020304" pitchFamily="18" charset="0"/>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700">
                          <a:solidFill>
                            <a:srgbClr val="000000"/>
                          </a:solidFill>
                          <a:effectLst/>
                          <a:latin typeface="+mn-lt"/>
                          <a:ea typeface="Times New Roman" panose="02020603050405020304" pitchFamily="18" charset="0"/>
                          <a:cs typeface="Times New Roman" panose="02020603050405020304" pitchFamily="18" charset="0"/>
                        </a:rPr>
                        <a:t>194.000,00</a:t>
                      </a:r>
                      <a:endParaRPr lang="es-ES" sz="700">
                        <a:effectLst/>
                        <a:latin typeface="+mn-lt"/>
                        <a:ea typeface="Times New Roman" panose="02020603050405020304" pitchFamily="18" charset="0"/>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700">
                          <a:solidFill>
                            <a:srgbClr val="000000"/>
                          </a:solidFill>
                          <a:effectLst/>
                          <a:latin typeface="+mn-lt"/>
                          <a:ea typeface="Times New Roman" panose="02020603050405020304" pitchFamily="18" charset="0"/>
                          <a:cs typeface="Times New Roman" panose="02020603050405020304" pitchFamily="18" charset="0"/>
                        </a:rPr>
                        <a:t>1.000.000,00</a:t>
                      </a:r>
                      <a:endParaRPr lang="es-ES" sz="700">
                        <a:effectLst/>
                        <a:latin typeface="+mn-lt"/>
                        <a:ea typeface="Times New Roman" panose="02020603050405020304" pitchFamily="18" charset="0"/>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s-ES" sz="700">
                          <a:solidFill>
                            <a:srgbClr val="000000"/>
                          </a:solidFill>
                          <a:effectLst/>
                          <a:latin typeface="+mn-lt"/>
                          <a:ea typeface="Times New Roman" panose="02020603050405020304" pitchFamily="18" charset="0"/>
                          <a:cs typeface="Times New Roman" panose="02020603050405020304" pitchFamily="18" charset="0"/>
                        </a:rPr>
                        <a:t> </a:t>
                      </a:r>
                      <a:endParaRPr lang="es-ES" sz="700">
                        <a:effectLst/>
                        <a:latin typeface="+mn-lt"/>
                        <a:ea typeface="Times New Roman" panose="02020603050405020304" pitchFamily="18" charset="0"/>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700">
                          <a:solidFill>
                            <a:srgbClr val="000000"/>
                          </a:solidFill>
                          <a:effectLst/>
                          <a:latin typeface="+mn-lt"/>
                          <a:ea typeface="Times New Roman" panose="02020603050405020304" pitchFamily="18" charset="0"/>
                          <a:cs typeface="Times New Roman" panose="02020603050405020304" pitchFamily="18" charset="0"/>
                        </a:rPr>
                        <a:t>0,00</a:t>
                      </a:r>
                      <a:endParaRPr lang="es-ES" sz="700">
                        <a:effectLst/>
                        <a:latin typeface="+mn-lt"/>
                        <a:ea typeface="Times New Roman" panose="02020603050405020304" pitchFamily="18" charset="0"/>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700">
                          <a:solidFill>
                            <a:srgbClr val="000000"/>
                          </a:solidFill>
                          <a:effectLst/>
                          <a:latin typeface="+mn-lt"/>
                          <a:ea typeface="Times New Roman" panose="02020603050405020304" pitchFamily="18" charset="0"/>
                          <a:cs typeface="Times New Roman" panose="02020603050405020304" pitchFamily="18" charset="0"/>
                        </a:rPr>
                        <a:t>5,00%</a:t>
                      </a:r>
                      <a:endParaRPr lang="es-ES" sz="700">
                        <a:effectLst/>
                        <a:latin typeface="+mn-lt"/>
                        <a:ea typeface="Times New Roman" panose="02020603050405020304" pitchFamily="18" charset="0"/>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700">
                          <a:solidFill>
                            <a:srgbClr val="000000"/>
                          </a:solidFill>
                          <a:effectLst/>
                          <a:latin typeface="+mn-lt"/>
                          <a:ea typeface="Times New Roman" panose="02020603050405020304" pitchFamily="18" charset="0"/>
                          <a:cs typeface="Times New Roman" panose="02020603050405020304" pitchFamily="18" charset="0"/>
                        </a:rPr>
                        <a:t>0,00</a:t>
                      </a:r>
                      <a:endParaRPr lang="es-ES" sz="700">
                        <a:effectLst/>
                        <a:latin typeface="+mn-lt"/>
                        <a:ea typeface="Times New Roman" panose="02020603050405020304" pitchFamily="18" charset="0"/>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s-ES" sz="700">
                          <a:solidFill>
                            <a:srgbClr val="000000"/>
                          </a:solidFill>
                          <a:effectLst/>
                          <a:latin typeface="+mn-lt"/>
                          <a:ea typeface="Times New Roman" panose="02020603050405020304" pitchFamily="18" charset="0"/>
                          <a:cs typeface="Times New Roman" panose="02020603050405020304" pitchFamily="18" charset="0"/>
                        </a:rPr>
                        <a:t> </a:t>
                      </a:r>
                      <a:endParaRPr lang="es-ES" sz="700">
                        <a:effectLst/>
                        <a:latin typeface="+mn-lt"/>
                        <a:ea typeface="Times New Roman" panose="02020603050405020304" pitchFamily="18" charset="0"/>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s-ES" sz="1050" b="1" dirty="0">
                          <a:solidFill>
                            <a:srgbClr val="538135"/>
                          </a:solidFill>
                          <a:effectLst/>
                          <a:latin typeface="+mn-lt"/>
                          <a:ea typeface="Times New Roman" panose="02020603050405020304" pitchFamily="18" charset="0"/>
                          <a:cs typeface="Times New Roman" panose="02020603050405020304" pitchFamily="18" charset="0"/>
                        </a:rPr>
                        <a:t>0,00</a:t>
                      </a:r>
                      <a:endParaRPr lang="es-ES" sz="1050" dirty="0">
                        <a:effectLst/>
                        <a:latin typeface="+mn-lt"/>
                        <a:ea typeface="Times New Roman" panose="02020603050405020304" pitchFamily="18" charset="0"/>
                        <a:cs typeface="Times New Roman" panose="02020603050405020304" pitchFamily="18" charset="0"/>
                      </a:endParaRPr>
                    </a:p>
                  </a:txBody>
                  <a:tcPr marL="63008" marR="63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121757606"/>
                  </a:ext>
                </a:extLst>
              </a:tr>
            </a:tbl>
          </a:graphicData>
        </a:graphic>
      </p:graphicFrame>
    </p:spTree>
    <p:extLst>
      <p:ext uri="{BB962C8B-B14F-4D97-AF65-F5344CB8AC3E}">
        <p14:creationId xmlns:p14="http://schemas.microsoft.com/office/powerpoint/2010/main" val="9617151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1CA9F5C3-1B88-FB4A-87C8-FEDE4C1C109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9144"/>
            <a:ext cx="9144000" cy="6839712"/>
          </a:xfrm>
          <a:prstGeom prst="rect">
            <a:avLst/>
          </a:prstGeom>
        </p:spPr>
      </p:pic>
      <p:sp>
        <p:nvSpPr>
          <p:cNvPr id="3" name="CuadroTexto 2">
            <a:extLst>
              <a:ext uri="{FF2B5EF4-FFF2-40B4-BE49-F238E27FC236}">
                <a16:creationId xmlns:a16="http://schemas.microsoft.com/office/drawing/2014/main" id="{A19520F4-F64E-4865-B6A5-7926B66E3322}"/>
              </a:ext>
            </a:extLst>
          </p:cNvPr>
          <p:cNvSpPr txBox="1"/>
          <p:nvPr/>
        </p:nvSpPr>
        <p:spPr>
          <a:xfrm>
            <a:off x="1539732" y="1018780"/>
            <a:ext cx="4557010" cy="400110"/>
          </a:xfrm>
          <a:prstGeom prst="rect">
            <a:avLst/>
          </a:prstGeom>
          <a:noFill/>
        </p:spPr>
        <p:txBody>
          <a:bodyPr wrap="square" rtlCol="0">
            <a:spAutoFit/>
          </a:bodyPr>
          <a:lstStyle/>
          <a:p>
            <a:r>
              <a:rPr lang="es-ES" sz="2000" dirty="0">
                <a:solidFill>
                  <a:srgbClr val="CB4E33"/>
                </a:solidFill>
              </a:rPr>
              <a:t>Los tributos cedidos en números:</a:t>
            </a:r>
          </a:p>
        </p:txBody>
      </p:sp>
      <p:pic>
        <p:nvPicPr>
          <p:cNvPr id="5" name="Imagen 4">
            <a:extLst>
              <a:ext uri="{FF2B5EF4-FFF2-40B4-BE49-F238E27FC236}">
                <a16:creationId xmlns:a16="http://schemas.microsoft.com/office/drawing/2014/main" id="{56858C3D-0244-44FD-A80F-D18CE41A638B}"/>
              </a:ext>
            </a:extLst>
          </p:cNvPr>
          <p:cNvPicPr>
            <a:picLocks noChangeAspect="1"/>
          </p:cNvPicPr>
          <p:nvPr/>
        </p:nvPicPr>
        <p:blipFill>
          <a:blip r:embed="rId3"/>
          <a:stretch>
            <a:fillRect/>
          </a:stretch>
        </p:blipFill>
        <p:spPr>
          <a:xfrm>
            <a:off x="1241212" y="1056894"/>
            <a:ext cx="628652" cy="342901"/>
          </a:xfrm>
          <a:prstGeom prst="rect">
            <a:avLst/>
          </a:prstGeom>
        </p:spPr>
      </p:pic>
      <p:pic>
        <p:nvPicPr>
          <p:cNvPr id="6" name="Imagen 5">
            <a:extLst>
              <a:ext uri="{FF2B5EF4-FFF2-40B4-BE49-F238E27FC236}">
                <a16:creationId xmlns:a16="http://schemas.microsoft.com/office/drawing/2014/main" id="{395AD411-BA11-4353-A7D3-6052D6C845C5}"/>
              </a:ext>
            </a:extLst>
          </p:cNvPr>
          <p:cNvPicPr>
            <a:picLocks noChangeAspect="1"/>
          </p:cNvPicPr>
          <p:nvPr/>
        </p:nvPicPr>
        <p:blipFill>
          <a:blip r:embed="rId4"/>
          <a:stretch>
            <a:fillRect/>
          </a:stretch>
        </p:blipFill>
        <p:spPr>
          <a:xfrm>
            <a:off x="981182" y="1528883"/>
            <a:ext cx="7905964" cy="5229060"/>
          </a:xfrm>
          <a:prstGeom prst="rect">
            <a:avLst/>
          </a:prstGeom>
        </p:spPr>
      </p:pic>
    </p:spTree>
    <p:extLst>
      <p:ext uri="{BB962C8B-B14F-4D97-AF65-F5344CB8AC3E}">
        <p14:creationId xmlns:p14="http://schemas.microsoft.com/office/powerpoint/2010/main" val="387747622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1CA9F5C3-1B88-FB4A-87C8-FEDE4C1C109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9144"/>
            <a:ext cx="9144000" cy="6839712"/>
          </a:xfrm>
          <a:prstGeom prst="rect">
            <a:avLst/>
          </a:prstGeom>
        </p:spPr>
      </p:pic>
      <p:pic>
        <p:nvPicPr>
          <p:cNvPr id="3" name="Imagen 2">
            <a:extLst>
              <a:ext uri="{FF2B5EF4-FFF2-40B4-BE49-F238E27FC236}">
                <a16:creationId xmlns:a16="http://schemas.microsoft.com/office/drawing/2014/main" id="{36B07CE7-D5B9-458A-AFF5-4332066DE6F3}"/>
              </a:ext>
            </a:extLst>
          </p:cNvPr>
          <p:cNvPicPr>
            <a:picLocks noChangeAspect="1"/>
          </p:cNvPicPr>
          <p:nvPr/>
        </p:nvPicPr>
        <p:blipFill>
          <a:blip r:embed="rId3"/>
          <a:stretch>
            <a:fillRect/>
          </a:stretch>
        </p:blipFill>
        <p:spPr>
          <a:xfrm>
            <a:off x="571039" y="1113833"/>
            <a:ext cx="8448269" cy="5212539"/>
          </a:xfrm>
          <a:prstGeom prst="rect">
            <a:avLst/>
          </a:prstGeom>
        </p:spPr>
      </p:pic>
    </p:spTree>
    <p:extLst>
      <p:ext uri="{BB962C8B-B14F-4D97-AF65-F5344CB8AC3E}">
        <p14:creationId xmlns:p14="http://schemas.microsoft.com/office/powerpoint/2010/main" val="371606454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1CA9F5C3-1B88-FB4A-87C8-FEDE4C1C109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9144"/>
            <a:ext cx="9144000" cy="6839712"/>
          </a:xfrm>
          <a:prstGeom prst="rect">
            <a:avLst/>
          </a:prstGeom>
        </p:spPr>
      </p:pic>
      <p:sp>
        <p:nvSpPr>
          <p:cNvPr id="3" name="CuadroTexto 2">
            <a:extLst>
              <a:ext uri="{FF2B5EF4-FFF2-40B4-BE49-F238E27FC236}">
                <a16:creationId xmlns:a16="http://schemas.microsoft.com/office/drawing/2014/main" id="{62188B53-E57B-432D-BC4D-A44E21EBCC39}"/>
              </a:ext>
            </a:extLst>
          </p:cNvPr>
          <p:cNvSpPr txBox="1"/>
          <p:nvPr/>
        </p:nvSpPr>
        <p:spPr>
          <a:xfrm>
            <a:off x="1558978" y="970101"/>
            <a:ext cx="7384724" cy="400110"/>
          </a:xfrm>
          <a:prstGeom prst="rect">
            <a:avLst/>
          </a:prstGeom>
          <a:noFill/>
        </p:spPr>
        <p:txBody>
          <a:bodyPr wrap="square" rtlCol="0">
            <a:spAutoFit/>
          </a:bodyPr>
          <a:lstStyle/>
          <a:p>
            <a:r>
              <a:rPr lang="es-ES" sz="2000" dirty="0">
                <a:solidFill>
                  <a:srgbClr val="CB4E33"/>
                </a:solidFill>
              </a:rPr>
              <a:t>EJEMPLO IMPUESTO SOBRE DONACIONES 2021</a:t>
            </a:r>
          </a:p>
        </p:txBody>
      </p:sp>
      <p:sp>
        <p:nvSpPr>
          <p:cNvPr id="5" name="Rectángulo 4">
            <a:extLst>
              <a:ext uri="{FF2B5EF4-FFF2-40B4-BE49-F238E27FC236}">
                <a16:creationId xmlns:a16="http://schemas.microsoft.com/office/drawing/2014/main" id="{61B700D0-D571-4C88-82A1-DAEB2778B934}"/>
              </a:ext>
            </a:extLst>
          </p:cNvPr>
          <p:cNvSpPr/>
          <p:nvPr/>
        </p:nvSpPr>
        <p:spPr>
          <a:xfrm>
            <a:off x="745840" y="1373626"/>
            <a:ext cx="8136869" cy="584775"/>
          </a:xfrm>
          <a:prstGeom prst="rect">
            <a:avLst/>
          </a:prstGeom>
        </p:spPr>
        <p:txBody>
          <a:bodyPr wrap="square">
            <a:spAutoFit/>
          </a:bodyPr>
          <a:lstStyle/>
          <a:p>
            <a:pPr algn="just">
              <a:spcAft>
                <a:spcPts val="0"/>
              </a:spcAft>
            </a:pPr>
            <a:r>
              <a:rPr lang="es-ES" sz="1600" dirty="0">
                <a:latin typeface="+mj-lt"/>
                <a:ea typeface="Times New Roman" panose="02020603050405020304" pitchFamily="18" charset="0"/>
              </a:rPr>
              <a:t>Un hijo de 30 años recibe de su padre 800.000€ en dinero en efectivo sin un destino específico y sin que tenga ningún grado de discapacidad</a:t>
            </a:r>
            <a:endParaRPr lang="es-ES" sz="4400" b="1" dirty="0">
              <a:effectLst/>
              <a:latin typeface="+mj-lt"/>
              <a:ea typeface="Times New Roman" panose="02020603050405020304" pitchFamily="18" charset="0"/>
            </a:endParaRPr>
          </a:p>
        </p:txBody>
      </p:sp>
      <p:sp>
        <p:nvSpPr>
          <p:cNvPr id="6" name="CuadroTexto 5">
            <a:extLst>
              <a:ext uri="{FF2B5EF4-FFF2-40B4-BE49-F238E27FC236}">
                <a16:creationId xmlns:a16="http://schemas.microsoft.com/office/drawing/2014/main" id="{3ACE24EB-2361-456F-9CAC-8F51B2738C3E}"/>
              </a:ext>
            </a:extLst>
          </p:cNvPr>
          <p:cNvSpPr txBox="1"/>
          <p:nvPr/>
        </p:nvSpPr>
        <p:spPr>
          <a:xfrm>
            <a:off x="745840" y="6378987"/>
            <a:ext cx="5180604" cy="369332"/>
          </a:xfrm>
          <a:prstGeom prst="rect">
            <a:avLst/>
          </a:prstGeom>
          <a:noFill/>
        </p:spPr>
        <p:txBody>
          <a:bodyPr wrap="square" rtlCol="0">
            <a:spAutoFit/>
          </a:bodyPr>
          <a:lstStyle/>
          <a:p>
            <a:r>
              <a:rPr lang="es-ES" sz="900" dirty="0">
                <a:solidFill>
                  <a:srgbClr val="FF0000"/>
                </a:solidFill>
              </a:rPr>
              <a:t>Las cantidades en </a:t>
            </a:r>
            <a:r>
              <a:rPr lang="es-ES" sz="900" b="1" dirty="0">
                <a:solidFill>
                  <a:srgbClr val="FF0000"/>
                </a:solidFill>
              </a:rPr>
              <a:t>ROJO</a:t>
            </a:r>
            <a:r>
              <a:rPr lang="es-ES" sz="900" dirty="0">
                <a:solidFill>
                  <a:srgbClr val="FF0000"/>
                </a:solidFill>
              </a:rPr>
              <a:t> indican la CCAA donde se paga más impuesto</a:t>
            </a:r>
          </a:p>
          <a:p>
            <a:r>
              <a:rPr lang="es-ES" sz="900" dirty="0">
                <a:solidFill>
                  <a:schemeClr val="accent3">
                    <a:lumMod val="75000"/>
                  </a:schemeClr>
                </a:solidFill>
              </a:rPr>
              <a:t>Las cantidades en </a:t>
            </a:r>
            <a:r>
              <a:rPr lang="es-ES" sz="900" b="1" dirty="0">
                <a:solidFill>
                  <a:schemeClr val="accent3">
                    <a:lumMod val="75000"/>
                  </a:schemeClr>
                </a:solidFill>
              </a:rPr>
              <a:t>VERDE</a:t>
            </a:r>
            <a:r>
              <a:rPr lang="es-ES" sz="900" dirty="0">
                <a:solidFill>
                  <a:schemeClr val="accent3">
                    <a:lumMod val="75000"/>
                  </a:schemeClr>
                </a:solidFill>
              </a:rPr>
              <a:t> indican la CCAA donde se paga menos impuesto</a:t>
            </a:r>
          </a:p>
        </p:txBody>
      </p:sp>
      <p:graphicFrame>
        <p:nvGraphicFramePr>
          <p:cNvPr id="7" name="Tabla 6">
            <a:extLst>
              <a:ext uri="{FF2B5EF4-FFF2-40B4-BE49-F238E27FC236}">
                <a16:creationId xmlns:a16="http://schemas.microsoft.com/office/drawing/2014/main" id="{C758D93E-26B8-4134-B958-B8A369609E34}"/>
              </a:ext>
            </a:extLst>
          </p:cNvPr>
          <p:cNvGraphicFramePr>
            <a:graphicFrameLocks noGrp="1"/>
          </p:cNvGraphicFramePr>
          <p:nvPr>
            <p:extLst>
              <p:ext uri="{D42A27DB-BD31-4B8C-83A1-F6EECF244321}">
                <p14:modId xmlns:p14="http://schemas.microsoft.com/office/powerpoint/2010/main" val="1813736825"/>
              </p:ext>
            </p:extLst>
          </p:nvPr>
        </p:nvGraphicFramePr>
        <p:xfrm>
          <a:off x="861237" y="1958180"/>
          <a:ext cx="7942521" cy="4320280"/>
        </p:xfrm>
        <a:graphic>
          <a:graphicData uri="http://schemas.openxmlformats.org/drawingml/2006/table">
            <a:tbl>
              <a:tblPr firstRow="1" firstCol="1" bandRow="1"/>
              <a:tblGrid>
                <a:gridCol w="1887497">
                  <a:extLst>
                    <a:ext uri="{9D8B030D-6E8A-4147-A177-3AD203B41FA5}">
                      <a16:colId xmlns:a16="http://schemas.microsoft.com/office/drawing/2014/main" val="2233853306"/>
                    </a:ext>
                  </a:extLst>
                </a:gridCol>
                <a:gridCol w="1014275">
                  <a:extLst>
                    <a:ext uri="{9D8B030D-6E8A-4147-A177-3AD203B41FA5}">
                      <a16:colId xmlns:a16="http://schemas.microsoft.com/office/drawing/2014/main" val="2413424931"/>
                    </a:ext>
                  </a:extLst>
                </a:gridCol>
                <a:gridCol w="779498">
                  <a:extLst>
                    <a:ext uri="{9D8B030D-6E8A-4147-A177-3AD203B41FA5}">
                      <a16:colId xmlns:a16="http://schemas.microsoft.com/office/drawing/2014/main" val="1866759036"/>
                    </a:ext>
                  </a:extLst>
                </a:gridCol>
                <a:gridCol w="1000355">
                  <a:extLst>
                    <a:ext uri="{9D8B030D-6E8A-4147-A177-3AD203B41FA5}">
                      <a16:colId xmlns:a16="http://schemas.microsoft.com/office/drawing/2014/main" val="309629436"/>
                    </a:ext>
                  </a:extLst>
                </a:gridCol>
                <a:gridCol w="595759">
                  <a:extLst>
                    <a:ext uri="{9D8B030D-6E8A-4147-A177-3AD203B41FA5}">
                      <a16:colId xmlns:a16="http://schemas.microsoft.com/office/drawing/2014/main" val="3247948517"/>
                    </a:ext>
                  </a:extLst>
                </a:gridCol>
                <a:gridCol w="899205">
                  <a:extLst>
                    <a:ext uri="{9D8B030D-6E8A-4147-A177-3AD203B41FA5}">
                      <a16:colId xmlns:a16="http://schemas.microsoft.com/office/drawing/2014/main" val="2664125826"/>
                    </a:ext>
                  </a:extLst>
                </a:gridCol>
                <a:gridCol w="866727">
                  <a:extLst>
                    <a:ext uri="{9D8B030D-6E8A-4147-A177-3AD203B41FA5}">
                      <a16:colId xmlns:a16="http://schemas.microsoft.com/office/drawing/2014/main" val="3280284633"/>
                    </a:ext>
                  </a:extLst>
                </a:gridCol>
                <a:gridCol w="899205">
                  <a:extLst>
                    <a:ext uri="{9D8B030D-6E8A-4147-A177-3AD203B41FA5}">
                      <a16:colId xmlns:a16="http://schemas.microsoft.com/office/drawing/2014/main" val="3685072484"/>
                    </a:ext>
                  </a:extLst>
                </a:gridCol>
              </a:tblGrid>
              <a:tr h="216014">
                <a:tc>
                  <a:txBody>
                    <a:bodyPr/>
                    <a:lstStyle/>
                    <a:p>
                      <a:pPr algn="ctr"/>
                      <a:r>
                        <a:rPr lang="es-ES" sz="1100" dirty="0">
                          <a:solidFill>
                            <a:srgbClr val="000000"/>
                          </a:solidFill>
                          <a:effectLst/>
                          <a:latin typeface="+mn-lt"/>
                          <a:ea typeface="Times New Roman" panose="02020603050405020304" pitchFamily="18" charset="0"/>
                          <a:cs typeface="Times New Roman" panose="02020603050405020304" pitchFamily="18" charset="0"/>
                        </a:rPr>
                        <a:t> </a:t>
                      </a:r>
                      <a:endParaRPr lang="es-ES" sz="1100" dirty="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r>
                        <a:rPr lang="es-ES" sz="1100" dirty="0">
                          <a:solidFill>
                            <a:srgbClr val="000000"/>
                          </a:solidFill>
                          <a:effectLst/>
                          <a:latin typeface="+mn-lt"/>
                          <a:ea typeface="Times New Roman" panose="02020603050405020304" pitchFamily="18" charset="0"/>
                          <a:cs typeface="Times New Roman" panose="02020603050405020304" pitchFamily="18" charset="0"/>
                        </a:rPr>
                        <a:t>Base Imponible</a:t>
                      </a:r>
                      <a:endParaRPr lang="es-ES" sz="1100" dirty="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r>
                        <a:rPr lang="es-ES" sz="1100" dirty="0">
                          <a:solidFill>
                            <a:srgbClr val="000000"/>
                          </a:solidFill>
                          <a:effectLst/>
                          <a:latin typeface="+mn-lt"/>
                          <a:ea typeface="Times New Roman" panose="02020603050405020304" pitchFamily="18" charset="0"/>
                          <a:cs typeface="Times New Roman" panose="02020603050405020304" pitchFamily="18" charset="0"/>
                        </a:rPr>
                        <a:t>Reducción</a:t>
                      </a:r>
                      <a:endParaRPr lang="es-ES" sz="1100" dirty="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r>
                        <a:rPr lang="es-ES" sz="1100" dirty="0">
                          <a:solidFill>
                            <a:srgbClr val="000000"/>
                          </a:solidFill>
                          <a:effectLst/>
                          <a:latin typeface="+mn-lt"/>
                          <a:ea typeface="Times New Roman" panose="02020603050405020304" pitchFamily="18" charset="0"/>
                          <a:cs typeface="Times New Roman" panose="02020603050405020304" pitchFamily="18" charset="0"/>
                        </a:rPr>
                        <a:t>Base liquidable</a:t>
                      </a:r>
                      <a:endParaRPr lang="es-ES" sz="1100" dirty="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r>
                        <a:rPr lang="es-ES" sz="1100" dirty="0">
                          <a:solidFill>
                            <a:srgbClr val="000000"/>
                          </a:solidFill>
                          <a:effectLst/>
                          <a:latin typeface="+mn-lt"/>
                          <a:ea typeface="Times New Roman" panose="02020603050405020304" pitchFamily="18" charset="0"/>
                          <a:cs typeface="Times New Roman" panose="02020603050405020304" pitchFamily="18" charset="0"/>
                        </a:rPr>
                        <a:t>Tipo</a:t>
                      </a:r>
                      <a:endParaRPr lang="es-ES" sz="1100" dirty="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r>
                        <a:rPr lang="es-ES" sz="1100" dirty="0">
                          <a:solidFill>
                            <a:srgbClr val="000000"/>
                          </a:solidFill>
                          <a:effectLst/>
                          <a:latin typeface="+mn-lt"/>
                          <a:ea typeface="Times New Roman" panose="02020603050405020304" pitchFamily="18" charset="0"/>
                          <a:cs typeface="Times New Roman" panose="02020603050405020304" pitchFamily="18" charset="0"/>
                        </a:rPr>
                        <a:t>Cuota íntegra</a:t>
                      </a:r>
                      <a:endParaRPr lang="es-ES" sz="1100" dirty="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r>
                        <a:rPr lang="es-ES" sz="1100" dirty="0">
                          <a:solidFill>
                            <a:srgbClr val="000000"/>
                          </a:solidFill>
                          <a:effectLst/>
                          <a:latin typeface="+mn-lt"/>
                          <a:ea typeface="Times New Roman" panose="02020603050405020304" pitchFamily="18" charset="0"/>
                          <a:cs typeface="Times New Roman" panose="02020603050405020304" pitchFamily="18" charset="0"/>
                        </a:rPr>
                        <a:t>Bonificación</a:t>
                      </a:r>
                      <a:endParaRPr lang="es-ES" sz="1100" dirty="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r>
                        <a:rPr lang="es-ES" sz="1100" dirty="0">
                          <a:solidFill>
                            <a:srgbClr val="000000"/>
                          </a:solidFill>
                          <a:effectLst/>
                          <a:latin typeface="+mn-lt"/>
                          <a:ea typeface="Times New Roman" panose="02020603050405020304" pitchFamily="18" charset="0"/>
                          <a:cs typeface="Times New Roman" panose="02020603050405020304" pitchFamily="18" charset="0"/>
                        </a:rPr>
                        <a:t>Cuota líquida</a:t>
                      </a:r>
                      <a:endParaRPr lang="es-ES" sz="1100" dirty="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652324044"/>
                  </a:ext>
                </a:extLst>
              </a:tr>
              <a:tr h="216014">
                <a:tc>
                  <a:txBody>
                    <a:bodyPr/>
                    <a:lstStyle/>
                    <a:p>
                      <a:r>
                        <a:rPr lang="es-ES" sz="1100" dirty="0">
                          <a:solidFill>
                            <a:srgbClr val="000000"/>
                          </a:solidFill>
                          <a:effectLst/>
                          <a:latin typeface="+mn-lt"/>
                          <a:ea typeface="Times New Roman" panose="02020603050405020304" pitchFamily="18" charset="0"/>
                          <a:cs typeface="Times New Roman" panose="02020603050405020304" pitchFamily="18" charset="0"/>
                        </a:rPr>
                        <a:t>CASTILLA Y LEÓN</a:t>
                      </a:r>
                      <a:endParaRPr lang="es-ES" sz="1100" dirty="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r"/>
                      <a:r>
                        <a:rPr lang="es-ES" sz="1100">
                          <a:solidFill>
                            <a:srgbClr val="000000"/>
                          </a:solidFill>
                          <a:effectLst/>
                          <a:latin typeface="+mn-lt"/>
                          <a:ea typeface="Times New Roman" panose="02020603050405020304" pitchFamily="18" charset="0"/>
                          <a:cs typeface="Times New Roman" panose="02020603050405020304" pitchFamily="18" charset="0"/>
                        </a:rPr>
                        <a:t>800.000,00</a:t>
                      </a:r>
                      <a:endParaRPr lang="es-ES" sz="11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r>
                        <a:rPr lang="es-ES" sz="1100">
                          <a:solidFill>
                            <a:srgbClr val="000000"/>
                          </a:solidFill>
                          <a:effectLst/>
                          <a:latin typeface="+mn-lt"/>
                          <a:ea typeface="Times New Roman" panose="02020603050405020304" pitchFamily="18" charset="0"/>
                          <a:cs typeface="Times New Roman" panose="02020603050405020304" pitchFamily="18" charset="0"/>
                        </a:rPr>
                        <a:t> </a:t>
                      </a:r>
                      <a:endParaRPr lang="es-ES" sz="11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a:r>
                        <a:rPr lang="es-ES" sz="1100">
                          <a:solidFill>
                            <a:srgbClr val="000000"/>
                          </a:solidFill>
                          <a:effectLst/>
                          <a:latin typeface="+mn-lt"/>
                          <a:ea typeface="Times New Roman" panose="02020603050405020304" pitchFamily="18" charset="0"/>
                          <a:cs typeface="Times New Roman" panose="02020603050405020304" pitchFamily="18" charset="0"/>
                        </a:rPr>
                        <a:t>800.000,00</a:t>
                      </a:r>
                      <a:endParaRPr lang="es-ES" sz="11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a:r>
                        <a:rPr lang="es-ES" sz="1100">
                          <a:solidFill>
                            <a:srgbClr val="000000"/>
                          </a:solidFill>
                          <a:effectLst/>
                          <a:latin typeface="+mn-lt"/>
                          <a:ea typeface="Times New Roman" panose="02020603050405020304" pitchFamily="18" charset="0"/>
                          <a:cs typeface="Times New Roman" panose="02020603050405020304" pitchFamily="18" charset="0"/>
                        </a:rPr>
                        <a:t>34,00%</a:t>
                      </a:r>
                      <a:endParaRPr lang="es-ES" sz="11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a:r>
                        <a:rPr lang="es-ES" sz="1100">
                          <a:solidFill>
                            <a:srgbClr val="000000"/>
                          </a:solidFill>
                          <a:effectLst/>
                          <a:latin typeface="+mn-lt"/>
                          <a:ea typeface="Times New Roman" panose="02020603050405020304" pitchFamily="18" charset="0"/>
                          <a:cs typeface="Times New Roman" panose="02020603050405020304" pitchFamily="18" charset="0"/>
                        </a:rPr>
                        <a:t>200.122,67</a:t>
                      </a:r>
                      <a:endParaRPr lang="es-ES" sz="11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r>
                        <a:rPr lang="es-ES" sz="1100" dirty="0">
                          <a:solidFill>
                            <a:srgbClr val="000000"/>
                          </a:solidFill>
                          <a:effectLst/>
                          <a:latin typeface="+mn-lt"/>
                          <a:ea typeface="Times New Roman" panose="02020603050405020304" pitchFamily="18" charset="0"/>
                          <a:cs typeface="Times New Roman" panose="02020603050405020304" pitchFamily="18" charset="0"/>
                        </a:rPr>
                        <a:t> </a:t>
                      </a:r>
                      <a:endParaRPr lang="es-ES" sz="1100" dirty="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a:r>
                        <a:rPr lang="es-ES" sz="1200" b="1" dirty="0">
                          <a:solidFill>
                            <a:srgbClr val="FF0000"/>
                          </a:solidFill>
                          <a:effectLst/>
                          <a:latin typeface="+mn-lt"/>
                          <a:ea typeface="Times New Roman" panose="02020603050405020304" pitchFamily="18" charset="0"/>
                          <a:cs typeface="Times New Roman" panose="02020603050405020304" pitchFamily="18" charset="0"/>
                        </a:rPr>
                        <a:t>200.122,67</a:t>
                      </a:r>
                      <a:endParaRPr lang="es-ES" sz="1200" dirty="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569825946"/>
                  </a:ext>
                </a:extLst>
              </a:tr>
              <a:tr h="216014">
                <a:tc>
                  <a:txBody>
                    <a:bodyPr/>
                    <a:lstStyle/>
                    <a:p>
                      <a:r>
                        <a:rPr lang="es-ES" sz="1100" dirty="0">
                          <a:solidFill>
                            <a:srgbClr val="000000"/>
                          </a:solidFill>
                          <a:effectLst/>
                          <a:latin typeface="+mn-lt"/>
                          <a:ea typeface="Times New Roman" panose="02020603050405020304" pitchFamily="18" charset="0"/>
                          <a:cs typeface="Times New Roman" panose="02020603050405020304" pitchFamily="18" charset="0"/>
                        </a:rPr>
                        <a:t>EXTREMADURA</a:t>
                      </a:r>
                      <a:endParaRPr lang="es-ES" sz="1100" dirty="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r"/>
                      <a:r>
                        <a:rPr lang="es-ES" sz="1100">
                          <a:solidFill>
                            <a:srgbClr val="000000"/>
                          </a:solidFill>
                          <a:effectLst/>
                          <a:latin typeface="+mn-lt"/>
                          <a:ea typeface="Times New Roman" panose="02020603050405020304" pitchFamily="18" charset="0"/>
                          <a:cs typeface="Times New Roman" panose="02020603050405020304" pitchFamily="18" charset="0"/>
                        </a:rPr>
                        <a:t>800.000,00</a:t>
                      </a:r>
                      <a:endParaRPr lang="es-ES" sz="11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r>
                        <a:rPr lang="es-ES" sz="1100">
                          <a:solidFill>
                            <a:srgbClr val="000000"/>
                          </a:solidFill>
                          <a:effectLst/>
                          <a:latin typeface="+mn-lt"/>
                          <a:ea typeface="Times New Roman" panose="02020603050405020304" pitchFamily="18" charset="0"/>
                          <a:cs typeface="Times New Roman" panose="02020603050405020304" pitchFamily="18" charset="0"/>
                        </a:rPr>
                        <a:t> </a:t>
                      </a:r>
                      <a:endParaRPr lang="es-ES" sz="11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a:r>
                        <a:rPr lang="es-ES" sz="1100">
                          <a:solidFill>
                            <a:srgbClr val="000000"/>
                          </a:solidFill>
                          <a:effectLst/>
                          <a:latin typeface="+mn-lt"/>
                          <a:ea typeface="Times New Roman" panose="02020603050405020304" pitchFamily="18" charset="0"/>
                          <a:cs typeface="Times New Roman" panose="02020603050405020304" pitchFamily="18" charset="0"/>
                        </a:rPr>
                        <a:t>800.000,00</a:t>
                      </a:r>
                      <a:endParaRPr lang="es-ES" sz="11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a:r>
                        <a:rPr lang="es-ES" sz="1100">
                          <a:solidFill>
                            <a:srgbClr val="000000"/>
                          </a:solidFill>
                          <a:effectLst/>
                          <a:latin typeface="+mn-lt"/>
                          <a:ea typeface="Times New Roman" panose="02020603050405020304" pitchFamily="18" charset="0"/>
                          <a:cs typeface="Times New Roman" panose="02020603050405020304" pitchFamily="18" charset="0"/>
                        </a:rPr>
                        <a:t>34,00%</a:t>
                      </a:r>
                      <a:endParaRPr lang="es-ES" sz="11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a:r>
                        <a:rPr lang="es-ES" sz="1100">
                          <a:solidFill>
                            <a:srgbClr val="000000"/>
                          </a:solidFill>
                          <a:effectLst/>
                          <a:latin typeface="+mn-lt"/>
                          <a:ea typeface="Times New Roman" panose="02020603050405020304" pitchFamily="18" charset="0"/>
                          <a:cs typeface="Times New Roman" panose="02020603050405020304" pitchFamily="18" charset="0"/>
                        </a:rPr>
                        <a:t>200.122,67</a:t>
                      </a:r>
                      <a:endParaRPr lang="es-ES" sz="11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r>
                        <a:rPr lang="es-ES" sz="1100">
                          <a:solidFill>
                            <a:srgbClr val="000000"/>
                          </a:solidFill>
                          <a:effectLst/>
                          <a:latin typeface="+mn-lt"/>
                          <a:ea typeface="Times New Roman" panose="02020603050405020304" pitchFamily="18" charset="0"/>
                          <a:cs typeface="Times New Roman" panose="02020603050405020304" pitchFamily="18" charset="0"/>
                        </a:rPr>
                        <a:t> </a:t>
                      </a:r>
                      <a:endParaRPr lang="es-ES" sz="11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a:r>
                        <a:rPr lang="es-ES" sz="1200" b="1" dirty="0">
                          <a:solidFill>
                            <a:srgbClr val="FF0000"/>
                          </a:solidFill>
                          <a:effectLst/>
                          <a:latin typeface="+mn-lt"/>
                          <a:ea typeface="Times New Roman" panose="02020603050405020304" pitchFamily="18" charset="0"/>
                          <a:cs typeface="Times New Roman" panose="02020603050405020304" pitchFamily="18" charset="0"/>
                        </a:rPr>
                        <a:t>200.122,67</a:t>
                      </a:r>
                      <a:endParaRPr lang="es-ES" sz="1200" dirty="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161402373"/>
                  </a:ext>
                </a:extLst>
              </a:tr>
              <a:tr h="216014">
                <a:tc>
                  <a:txBody>
                    <a:bodyPr/>
                    <a:lstStyle/>
                    <a:p>
                      <a:r>
                        <a:rPr lang="es-ES" sz="1100" dirty="0">
                          <a:solidFill>
                            <a:srgbClr val="000000"/>
                          </a:solidFill>
                          <a:effectLst/>
                          <a:latin typeface="+mn-lt"/>
                          <a:ea typeface="Times New Roman" panose="02020603050405020304" pitchFamily="18" charset="0"/>
                          <a:cs typeface="Times New Roman" panose="02020603050405020304" pitchFamily="18" charset="0"/>
                        </a:rPr>
                        <a:t>ARAGÓN</a:t>
                      </a:r>
                      <a:endParaRPr lang="es-ES" sz="1100" dirty="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r"/>
                      <a:r>
                        <a:rPr lang="es-ES" sz="1100">
                          <a:solidFill>
                            <a:srgbClr val="000000"/>
                          </a:solidFill>
                          <a:effectLst/>
                          <a:latin typeface="+mn-lt"/>
                          <a:ea typeface="Times New Roman" panose="02020603050405020304" pitchFamily="18" charset="0"/>
                          <a:cs typeface="Times New Roman" panose="02020603050405020304" pitchFamily="18" charset="0"/>
                        </a:rPr>
                        <a:t>800.000,00</a:t>
                      </a:r>
                      <a:endParaRPr lang="es-ES" sz="11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a:r>
                        <a:rPr lang="es-ES" sz="1100">
                          <a:solidFill>
                            <a:srgbClr val="000000"/>
                          </a:solidFill>
                          <a:effectLst/>
                          <a:latin typeface="+mn-lt"/>
                          <a:ea typeface="Times New Roman" panose="02020603050405020304" pitchFamily="18" charset="0"/>
                          <a:cs typeface="Times New Roman" panose="02020603050405020304" pitchFamily="18" charset="0"/>
                        </a:rPr>
                        <a:t>75.000,00</a:t>
                      </a:r>
                      <a:endParaRPr lang="es-ES" sz="11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a:r>
                        <a:rPr lang="es-ES" sz="1100">
                          <a:solidFill>
                            <a:srgbClr val="000000"/>
                          </a:solidFill>
                          <a:effectLst/>
                          <a:latin typeface="+mn-lt"/>
                          <a:ea typeface="Times New Roman" panose="02020603050405020304" pitchFamily="18" charset="0"/>
                          <a:cs typeface="Times New Roman" panose="02020603050405020304" pitchFamily="18" charset="0"/>
                        </a:rPr>
                        <a:t>725.000,00</a:t>
                      </a:r>
                      <a:endParaRPr lang="es-ES" sz="11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a:r>
                        <a:rPr lang="es-ES" sz="1100">
                          <a:solidFill>
                            <a:srgbClr val="000000"/>
                          </a:solidFill>
                          <a:effectLst/>
                          <a:latin typeface="+mn-lt"/>
                          <a:ea typeface="Times New Roman" panose="02020603050405020304" pitchFamily="18" charset="0"/>
                          <a:cs typeface="Times New Roman" panose="02020603050405020304" pitchFamily="18" charset="0"/>
                        </a:rPr>
                        <a:t>29,75%</a:t>
                      </a:r>
                      <a:endParaRPr lang="es-ES" sz="11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a:r>
                        <a:rPr lang="es-ES" sz="1100">
                          <a:solidFill>
                            <a:srgbClr val="000000"/>
                          </a:solidFill>
                          <a:effectLst/>
                          <a:latin typeface="+mn-lt"/>
                          <a:ea typeface="Times New Roman" panose="02020603050405020304" pitchFamily="18" charset="0"/>
                          <a:cs typeface="Times New Roman" panose="02020603050405020304" pitchFamily="18" charset="0"/>
                        </a:rPr>
                        <a:t>177.706,26</a:t>
                      </a:r>
                      <a:endParaRPr lang="es-ES" sz="11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r>
                        <a:rPr lang="es-ES" sz="1100">
                          <a:solidFill>
                            <a:srgbClr val="000000"/>
                          </a:solidFill>
                          <a:effectLst/>
                          <a:latin typeface="+mn-lt"/>
                          <a:ea typeface="Times New Roman" panose="02020603050405020304" pitchFamily="18" charset="0"/>
                          <a:cs typeface="Times New Roman" panose="02020603050405020304" pitchFamily="18" charset="0"/>
                        </a:rPr>
                        <a:t> </a:t>
                      </a:r>
                      <a:endParaRPr lang="es-ES" sz="11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a:r>
                        <a:rPr lang="es-ES" sz="1200" dirty="0">
                          <a:solidFill>
                            <a:srgbClr val="000000"/>
                          </a:solidFill>
                          <a:effectLst/>
                          <a:latin typeface="+mn-lt"/>
                          <a:ea typeface="Times New Roman" panose="02020603050405020304" pitchFamily="18" charset="0"/>
                          <a:cs typeface="Times New Roman" panose="02020603050405020304" pitchFamily="18" charset="0"/>
                        </a:rPr>
                        <a:t>177.706,26</a:t>
                      </a:r>
                      <a:endParaRPr lang="es-ES" sz="1200" dirty="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747870584"/>
                  </a:ext>
                </a:extLst>
              </a:tr>
              <a:tr h="216014">
                <a:tc>
                  <a:txBody>
                    <a:bodyPr/>
                    <a:lstStyle/>
                    <a:p>
                      <a:r>
                        <a:rPr lang="es-ES" sz="1100" dirty="0">
                          <a:solidFill>
                            <a:srgbClr val="000000"/>
                          </a:solidFill>
                          <a:effectLst/>
                          <a:latin typeface="+mn-lt"/>
                          <a:ea typeface="Times New Roman" panose="02020603050405020304" pitchFamily="18" charset="0"/>
                          <a:cs typeface="Times New Roman" panose="02020603050405020304" pitchFamily="18" charset="0"/>
                        </a:rPr>
                        <a:t>PRINCIPADO DE ASTURIAS</a:t>
                      </a:r>
                      <a:endParaRPr lang="es-ES" sz="1100" dirty="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r"/>
                      <a:r>
                        <a:rPr lang="es-ES" sz="1100">
                          <a:solidFill>
                            <a:srgbClr val="000000"/>
                          </a:solidFill>
                          <a:effectLst/>
                          <a:latin typeface="+mn-lt"/>
                          <a:ea typeface="Times New Roman" panose="02020603050405020304" pitchFamily="18" charset="0"/>
                          <a:cs typeface="Times New Roman" panose="02020603050405020304" pitchFamily="18" charset="0"/>
                        </a:rPr>
                        <a:t>800.000,00</a:t>
                      </a:r>
                      <a:endParaRPr lang="es-ES" sz="11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r>
                        <a:rPr lang="es-ES" sz="1100">
                          <a:solidFill>
                            <a:srgbClr val="000000"/>
                          </a:solidFill>
                          <a:effectLst/>
                          <a:latin typeface="+mn-lt"/>
                          <a:ea typeface="Times New Roman" panose="02020603050405020304" pitchFamily="18" charset="0"/>
                          <a:cs typeface="Times New Roman" panose="02020603050405020304" pitchFamily="18" charset="0"/>
                        </a:rPr>
                        <a:t> </a:t>
                      </a:r>
                      <a:endParaRPr lang="es-ES" sz="11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a:r>
                        <a:rPr lang="es-ES" sz="1100">
                          <a:solidFill>
                            <a:srgbClr val="000000"/>
                          </a:solidFill>
                          <a:effectLst/>
                          <a:latin typeface="+mn-lt"/>
                          <a:ea typeface="Times New Roman" panose="02020603050405020304" pitchFamily="18" charset="0"/>
                          <a:cs typeface="Times New Roman" panose="02020603050405020304" pitchFamily="18" charset="0"/>
                        </a:rPr>
                        <a:t>800.000,00</a:t>
                      </a:r>
                      <a:endParaRPr lang="es-ES" sz="11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a:r>
                        <a:rPr lang="es-ES" sz="1100">
                          <a:solidFill>
                            <a:srgbClr val="000000"/>
                          </a:solidFill>
                          <a:effectLst/>
                          <a:latin typeface="+mn-lt"/>
                          <a:ea typeface="Times New Roman" panose="02020603050405020304" pitchFamily="18" charset="0"/>
                          <a:cs typeface="Times New Roman" panose="02020603050405020304" pitchFamily="18" charset="0"/>
                        </a:rPr>
                        <a:t>31,25%</a:t>
                      </a:r>
                      <a:endParaRPr lang="es-ES" sz="11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a:r>
                        <a:rPr lang="es-ES" sz="1100">
                          <a:solidFill>
                            <a:srgbClr val="000000"/>
                          </a:solidFill>
                          <a:effectLst/>
                          <a:latin typeface="+mn-lt"/>
                          <a:ea typeface="Times New Roman" panose="02020603050405020304" pitchFamily="18" charset="0"/>
                          <a:cs typeface="Times New Roman" panose="02020603050405020304" pitchFamily="18" charset="0"/>
                        </a:rPr>
                        <a:t>176.700,00</a:t>
                      </a:r>
                      <a:endParaRPr lang="es-ES" sz="11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r>
                        <a:rPr lang="es-ES" sz="1100">
                          <a:solidFill>
                            <a:srgbClr val="000000"/>
                          </a:solidFill>
                          <a:effectLst/>
                          <a:latin typeface="+mn-lt"/>
                          <a:ea typeface="Times New Roman" panose="02020603050405020304" pitchFamily="18" charset="0"/>
                          <a:cs typeface="Times New Roman" panose="02020603050405020304" pitchFamily="18" charset="0"/>
                        </a:rPr>
                        <a:t> </a:t>
                      </a:r>
                      <a:endParaRPr lang="es-ES" sz="11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a:r>
                        <a:rPr lang="es-ES" sz="1200" dirty="0">
                          <a:solidFill>
                            <a:srgbClr val="000000"/>
                          </a:solidFill>
                          <a:effectLst/>
                          <a:latin typeface="+mn-lt"/>
                          <a:ea typeface="Times New Roman" panose="02020603050405020304" pitchFamily="18" charset="0"/>
                          <a:cs typeface="Times New Roman" panose="02020603050405020304" pitchFamily="18" charset="0"/>
                        </a:rPr>
                        <a:t>176.700,00</a:t>
                      </a:r>
                      <a:endParaRPr lang="es-ES" sz="1200" dirty="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433303193"/>
                  </a:ext>
                </a:extLst>
              </a:tr>
              <a:tr h="216014">
                <a:tc>
                  <a:txBody>
                    <a:bodyPr/>
                    <a:lstStyle/>
                    <a:p>
                      <a:r>
                        <a:rPr lang="es-ES" sz="1100" dirty="0">
                          <a:solidFill>
                            <a:srgbClr val="000000"/>
                          </a:solidFill>
                          <a:effectLst/>
                          <a:latin typeface="+mn-lt"/>
                          <a:ea typeface="Times New Roman" panose="02020603050405020304" pitchFamily="18" charset="0"/>
                          <a:cs typeface="Times New Roman" panose="02020603050405020304" pitchFamily="18" charset="0"/>
                        </a:rPr>
                        <a:t>COMUNIDAD VALENCIANA</a:t>
                      </a:r>
                      <a:endParaRPr lang="es-ES" sz="1100" dirty="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r"/>
                      <a:r>
                        <a:rPr lang="es-ES" sz="1100">
                          <a:solidFill>
                            <a:srgbClr val="000000"/>
                          </a:solidFill>
                          <a:effectLst/>
                          <a:latin typeface="+mn-lt"/>
                          <a:ea typeface="Times New Roman" panose="02020603050405020304" pitchFamily="18" charset="0"/>
                          <a:cs typeface="Times New Roman" panose="02020603050405020304" pitchFamily="18" charset="0"/>
                        </a:rPr>
                        <a:t>800.000,00</a:t>
                      </a:r>
                      <a:endParaRPr lang="es-ES" sz="11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a:r>
                        <a:rPr lang="es-ES" sz="1100">
                          <a:solidFill>
                            <a:srgbClr val="000000"/>
                          </a:solidFill>
                          <a:effectLst/>
                          <a:latin typeface="+mn-lt"/>
                          <a:ea typeface="Times New Roman" panose="02020603050405020304" pitchFamily="18" charset="0"/>
                          <a:cs typeface="Times New Roman" panose="02020603050405020304" pitchFamily="18" charset="0"/>
                        </a:rPr>
                        <a:t>100.000,00</a:t>
                      </a:r>
                      <a:endParaRPr lang="es-ES" sz="11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a:r>
                        <a:rPr lang="es-ES" sz="1100">
                          <a:solidFill>
                            <a:srgbClr val="000000"/>
                          </a:solidFill>
                          <a:effectLst/>
                          <a:latin typeface="+mn-lt"/>
                          <a:ea typeface="Times New Roman" panose="02020603050405020304" pitchFamily="18" charset="0"/>
                          <a:cs typeface="Times New Roman" panose="02020603050405020304" pitchFamily="18" charset="0"/>
                        </a:rPr>
                        <a:t>700.000,00</a:t>
                      </a:r>
                      <a:endParaRPr lang="es-ES" sz="11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a:r>
                        <a:rPr lang="es-ES" sz="1100">
                          <a:solidFill>
                            <a:srgbClr val="000000"/>
                          </a:solidFill>
                          <a:effectLst/>
                          <a:latin typeface="+mn-lt"/>
                          <a:ea typeface="Times New Roman" panose="02020603050405020304" pitchFamily="18" charset="0"/>
                          <a:cs typeface="Times New Roman" panose="02020603050405020304" pitchFamily="18" charset="0"/>
                        </a:rPr>
                        <a:t>29,75%</a:t>
                      </a:r>
                      <a:endParaRPr lang="es-ES" sz="11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a:r>
                        <a:rPr lang="es-ES" sz="1100">
                          <a:solidFill>
                            <a:srgbClr val="000000"/>
                          </a:solidFill>
                          <a:effectLst/>
                          <a:latin typeface="+mn-lt"/>
                          <a:ea typeface="Times New Roman" panose="02020603050405020304" pitchFamily="18" charset="0"/>
                          <a:cs typeface="Times New Roman" panose="02020603050405020304" pitchFamily="18" charset="0"/>
                        </a:rPr>
                        <a:t>171.012,52</a:t>
                      </a:r>
                      <a:endParaRPr lang="es-ES" sz="11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r>
                        <a:rPr lang="es-ES" sz="1100">
                          <a:solidFill>
                            <a:srgbClr val="000000"/>
                          </a:solidFill>
                          <a:effectLst/>
                          <a:latin typeface="+mn-lt"/>
                          <a:ea typeface="Times New Roman" panose="02020603050405020304" pitchFamily="18" charset="0"/>
                          <a:cs typeface="Times New Roman" panose="02020603050405020304" pitchFamily="18" charset="0"/>
                        </a:rPr>
                        <a:t> </a:t>
                      </a:r>
                      <a:endParaRPr lang="es-ES" sz="11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a:r>
                        <a:rPr lang="es-ES" sz="1200" dirty="0">
                          <a:solidFill>
                            <a:srgbClr val="000000"/>
                          </a:solidFill>
                          <a:effectLst/>
                          <a:latin typeface="+mn-lt"/>
                          <a:ea typeface="Times New Roman" panose="02020603050405020304" pitchFamily="18" charset="0"/>
                          <a:cs typeface="Times New Roman" panose="02020603050405020304" pitchFamily="18" charset="0"/>
                        </a:rPr>
                        <a:t>171.012,52</a:t>
                      </a:r>
                      <a:endParaRPr lang="es-ES" sz="1200" dirty="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956498199"/>
                  </a:ext>
                </a:extLst>
              </a:tr>
              <a:tr h="216014">
                <a:tc>
                  <a:txBody>
                    <a:bodyPr/>
                    <a:lstStyle/>
                    <a:p>
                      <a:r>
                        <a:rPr lang="es-ES" sz="1100" dirty="0">
                          <a:solidFill>
                            <a:srgbClr val="000000"/>
                          </a:solidFill>
                          <a:effectLst/>
                          <a:latin typeface="+mn-lt"/>
                          <a:ea typeface="Times New Roman" panose="02020603050405020304" pitchFamily="18" charset="0"/>
                          <a:cs typeface="Times New Roman" panose="02020603050405020304" pitchFamily="18" charset="0"/>
                        </a:rPr>
                        <a:t>CANARIAS</a:t>
                      </a:r>
                      <a:endParaRPr lang="es-ES" sz="1100" dirty="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r"/>
                      <a:r>
                        <a:rPr lang="es-ES" sz="1100">
                          <a:solidFill>
                            <a:srgbClr val="000000"/>
                          </a:solidFill>
                          <a:effectLst/>
                          <a:latin typeface="+mn-lt"/>
                          <a:ea typeface="Times New Roman" panose="02020603050405020304" pitchFamily="18" charset="0"/>
                          <a:cs typeface="Times New Roman" panose="02020603050405020304" pitchFamily="18" charset="0"/>
                        </a:rPr>
                        <a:t>800.000,00</a:t>
                      </a:r>
                      <a:endParaRPr lang="es-ES" sz="11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r>
                        <a:rPr lang="es-ES" sz="1100">
                          <a:solidFill>
                            <a:srgbClr val="000000"/>
                          </a:solidFill>
                          <a:effectLst/>
                          <a:latin typeface="+mn-lt"/>
                          <a:ea typeface="Times New Roman" panose="02020603050405020304" pitchFamily="18" charset="0"/>
                          <a:cs typeface="Times New Roman" panose="02020603050405020304" pitchFamily="18" charset="0"/>
                        </a:rPr>
                        <a:t> </a:t>
                      </a:r>
                      <a:endParaRPr lang="es-ES" sz="11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a:r>
                        <a:rPr lang="es-ES" sz="1100">
                          <a:solidFill>
                            <a:srgbClr val="000000"/>
                          </a:solidFill>
                          <a:effectLst/>
                          <a:latin typeface="+mn-lt"/>
                          <a:ea typeface="Times New Roman" panose="02020603050405020304" pitchFamily="18" charset="0"/>
                          <a:cs typeface="Times New Roman" panose="02020603050405020304" pitchFamily="18" charset="0"/>
                        </a:rPr>
                        <a:t>800.000,00</a:t>
                      </a:r>
                      <a:endParaRPr lang="es-ES" sz="11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a:r>
                        <a:rPr lang="es-ES" sz="1100">
                          <a:solidFill>
                            <a:srgbClr val="000000"/>
                          </a:solidFill>
                          <a:effectLst/>
                          <a:latin typeface="+mn-lt"/>
                          <a:ea typeface="Times New Roman" panose="02020603050405020304" pitchFamily="18" charset="0"/>
                          <a:cs typeface="Times New Roman" panose="02020603050405020304" pitchFamily="18" charset="0"/>
                        </a:rPr>
                        <a:t>34,00%</a:t>
                      </a:r>
                      <a:endParaRPr lang="es-ES" sz="11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a:r>
                        <a:rPr lang="es-ES" sz="1100">
                          <a:solidFill>
                            <a:srgbClr val="000000"/>
                          </a:solidFill>
                          <a:effectLst/>
                          <a:latin typeface="+mn-lt"/>
                          <a:ea typeface="Times New Roman" panose="02020603050405020304" pitchFamily="18" charset="0"/>
                          <a:cs typeface="Times New Roman" panose="02020603050405020304" pitchFamily="18" charset="0"/>
                        </a:rPr>
                        <a:t>200.122,67</a:t>
                      </a:r>
                      <a:endParaRPr lang="es-ES" sz="11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a:r>
                        <a:rPr lang="es-ES" sz="1100">
                          <a:solidFill>
                            <a:srgbClr val="000000"/>
                          </a:solidFill>
                          <a:effectLst/>
                          <a:latin typeface="+mn-lt"/>
                          <a:ea typeface="Times New Roman" panose="02020603050405020304" pitchFamily="18" charset="0"/>
                          <a:cs typeface="Times New Roman" panose="02020603050405020304" pitchFamily="18" charset="0"/>
                        </a:rPr>
                        <a:t>112.994,07</a:t>
                      </a:r>
                      <a:endParaRPr lang="es-ES" sz="11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a:r>
                        <a:rPr lang="es-ES" sz="1200" dirty="0">
                          <a:solidFill>
                            <a:srgbClr val="000000"/>
                          </a:solidFill>
                          <a:effectLst/>
                          <a:latin typeface="+mn-lt"/>
                          <a:ea typeface="Times New Roman" panose="02020603050405020304" pitchFamily="18" charset="0"/>
                          <a:cs typeface="Times New Roman" panose="02020603050405020304" pitchFamily="18" charset="0"/>
                        </a:rPr>
                        <a:t>87.128,60</a:t>
                      </a:r>
                      <a:endParaRPr lang="es-ES" sz="1200" dirty="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924625668"/>
                  </a:ext>
                </a:extLst>
              </a:tr>
              <a:tr h="216014">
                <a:tc>
                  <a:txBody>
                    <a:bodyPr/>
                    <a:lstStyle/>
                    <a:p>
                      <a:r>
                        <a:rPr lang="es-ES" sz="1100" dirty="0">
                          <a:solidFill>
                            <a:srgbClr val="000000"/>
                          </a:solidFill>
                          <a:effectLst/>
                          <a:latin typeface="+mn-lt"/>
                          <a:ea typeface="Times New Roman" panose="02020603050405020304" pitchFamily="18" charset="0"/>
                          <a:cs typeface="Times New Roman" panose="02020603050405020304" pitchFamily="18" charset="0"/>
                        </a:rPr>
                        <a:t>ILLES BALEARS</a:t>
                      </a:r>
                      <a:endParaRPr lang="es-ES" sz="1100" dirty="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r"/>
                      <a:r>
                        <a:rPr lang="es-ES" sz="1100">
                          <a:solidFill>
                            <a:srgbClr val="000000"/>
                          </a:solidFill>
                          <a:effectLst/>
                          <a:latin typeface="+mn-lt"/>
                          <a:ea typeface="Times New Roman" panose="02020603050405020304" pitchFamily="18" charset="0"/>
                          <a:cs typeface="Times New Roman" panose="02020603050405020304" pitchFamily="18" charset="0"/>
                        </a:rPr>
                        <a:t>800.000,00</a:t>
                      </a:r>
                      <a:endParaRPr lang="es-ES" sz="11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r>
                        <a:rPr lang="es-ES" sz="1100">
                          <a:solidFill>
                            <a:srgbClr val="000000"/>
                          </a:solidFill>
                          <a:effectLst/>
                          <a:latin typeface="+mn-lt"/>
                          <a:ea typeface="Times New Roman" panose="02020603050405020304" pitchFamily="18" charset="0"/>
                          <a:cs typeface="Times New Roman" panose="02020603050405020304" pitchFamily="18" charset="0"/>
                        </a:rPr>
                        <a:t> </a:t>
                      </a:r>
                      <a:endParaRPr lang="es-ES" sz="11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a:r>
                        <a:rPr lang="es-ES" sz="1100">
                          <a:solidFill>
                            <a:srgbClr val="000000"/>
                          </a:solidFill>
                          <a:effectLst/>
                          <a:latin typeface="+mn-lt"/>
                          <a:ea typeface="Times New Roman" panose="02020603050405020304" pitchFamily="18" charset="0"/>
                          <a:cs typeface="Times New Roman" panose="02020603050405020304" pitchFamily="18" charset="0"/>
                        </a:rPr>
                        <a:t>800.000,00</a:t>
                      </a:r>
                      <a:endParaRPr lang="es-ES" sz="11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a:r>
                        <a:rPr lang="es-ES" sz="1100">
                          <a:solidFill>
                            <a:srgbClr val="000000"/>
                          </a:solidFill>
                          <a:effectLst/>
                          <a:latin typeface="+mn-lt"/>
                          <a:ea typeface="Times New Roman" panose="02020603050405020304" pitchFamily="18" charset="0"/>
                          <a:cs typeface="Times New Roman" panose="02020603050405020304" pitchFamily="18" charset="0"/>
                        </a:rPr>
                        <a:t>29,75%</a:t>
                      </a:r>
                      <a:endParaRPr lang="es-ES" sz="11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a:r>
                        <a:rPr lang="es-ES" sz="1100">
                          <a:solidFill>
                            <a:srgbClr val="000000"/>
                          </a:solidFill>
                          <a:effectLst/>
                          <a:latin typeface="+mn-lt"/>
                          <a:ea typeface="Times New Roman" panose="02020603050405020304" pitchFamily="18" charset="0"/>
                          <a:cs typeface="Times New Roman" panose="02020603050405020304" pitchFamily="18" charset="0"/>
                        </a:rPr>
                        <a:t>199.920,00</a:t>
                      </a:r>
                      <a:endParaRPr lang="es-ES" sz="11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a:r>
                        <a:rPr lang="es-ES" sz="1100">
                          <a:solidFill>
                            <a:srgbClr val="000000"/>
                          </a:solidFill>
                          <a:effectLst/>
                          <a:latin typeface="+mn-lt"/>
                          <a:ea typeface="Times New Roman" panose="02020603050405020304" pitchFamily="18" charset="0"/>
                          <a:cs typeface="Times New Roman" panose="02020603050405020304" pitchFamily="18" charset="0"/>
                        </a:rPr>
                        <a:t>143.920,00</a:t>
                      </a:r>
                      <a:endParaRPr lang="es-ES" sz="11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a:r>
                        <a:rPr lang="es-ES" sz="1200" dirty="0">
                          <a:solidFill>
                            <a:srgbClr val="000000"/>
                          </a:solidFill>
                          <a:effectLst/>
                          <a:latin typeface="+mn-lt"/>
                          <a:ea typeface="Times New Roman" panose="02020603050405020304" pitchFamily="18" charset="0"/>
                          <a:cs typeface="Times New Roman" panose="02020603050405020304" pitchFamily="18" charset="0"/>
                        </a:rPr>
                        <a:t>56.000,00</a:t>
                      </a:r>
                      <a:endParaRPr lang="es-ES" sz="1200" dirty="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560980158"/>
                  </a:ext>
                </a:extLst>
              </a:tr>
              <a:tr h="216014">
                <a:tc>
                  <a:txBody>
                    <a:bodyPr/>
                    <a:lstStyle/>
                    <a:p>
                      <a:r>
                        <a:rPr lang="es-ES" sz="1100" dirty="0">
                          <a:solidFill>
                            <a:srgbClr val="000000"/>
                          </a:solidFill>
                          <a:effectLst/>
                          <a:latin typeface="+mn-lt"/>
                          <a:ea typeface="Times New Roman" panose="02020603050405020304" pitchFamily="18" charset="0"/>
                          <a:cs typeface="Times New Roman" panose="02020603050405020304" pitchFamily="18" charset="0"/>
                        </a:rPr>
                        <a:t>CATALUÑA</a:t>
                      </a:r>
                      <a:endParaRPr lang="es-ES" sz="1100" dirty="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r"/>
                      <a:r>
                        <a:rPr lang="es-ES" sz="1100">
                          <a:solidFill>
                            <a:srgbClr val="000000"/>
                          </a:solidFill>
                          <a:effectLst/>
                          <a:latin typeface="+mn-lt"/>
                          <a:ea typeface="Times New Roman" panose="02020603050405020304" pitchFamily="18" charset="0"/>
                          <a:cs typeface="Times New Roman" panose="02020603050405020304" pitchFamily="18" charset="0"/>
                        </a:rPr>
                        <a:t>800.000,00</a:t>
                      </a:r>
                      <a:endParaRPr lang="es-ES" sz="11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r>
                        <a:rPr lang="es-ES" sz="1100">
                          <a:solidFill>
                            <a:srgbClr val="000000"/>
                          </a:solidFill>
                          <a:effectLst/>
                          <a:latin typeface="+mn-lt"/>
                          <a:ea typeface="Times New Roman" panose="02020603050405020304" pitchFamily="18" charset="0"/>
                          <a:cs typeface="Times New Roman" panose="02020603050405020304" pitchFamily="18" charset="0"/>
                        </a:rPr>
                        <a:t> </a:t>
                      </a:r>
                      <a:endParaRPr lang="es-ES" sz="11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a:r>
                        <a:rPr lang="es-ES" sz="1100">
                          <a:solidFill>
                            <a:srgbClr val="000000"/>
                          </a:solidFill>
                          <a:effectLst/>
                          <a:latin typeface="+mn-lt"/>
                          <a:ea typeface="Times New Roman" panose="02020603050405020304" pitchFamily="18" charset="0"/>
                          <a:cs typeface="Times New Roman" panose="02020603050405020304" pitchFamily="18" charset="0"/>
                        </a:rPr>
                        <a:t>800.000,00</a:t>
                      </a:r>
                      <a:endParaRPr lang="es-ES" sz="11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a:r>
                        <a:rPr lang="es-ES" sz="1100">
                          <a:solidFill>
                            <a:srgbClr val="000000"/>
                          </a:solidFill>
                          <a:effectLst/>
                          <a:latin typeface="+mn-lt"/>
                          <a:ea typeface="Times New Roman" panose="02020603050405020304" pitchFamily="18" charset="0"/>
                          <a:cs typeface="Times New Roman" panose="02020603050405020304" pitchFamily="18" charset="0"/>
                        </a:rPr>
                        <a:t>9,00%</a:t>
                      </a:r>
                      <a:endParaRPr lang="es-ES" sz="11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a:r>
                        <a:rPr lang="es-ES" sz="1100">
                          <a:solidFill>
                            <a:srgbClr val="000000"/>
                          </a:solidFill>
                          <a:effectLst/>
                          <a:latin typeface="+mn-lt"/>
                          <a:ea typeface="Times New Roman" panose="02020603050405020304" pitchFamily="18" charset="0"/>
                          <a:cs typeface="Times New Roman" panose="02020603050405020304" pitchFamily="18" charset="0"/>
                        </a:rPr>
                        <a:t>56.000,00</a:t>
                      </a:r>
                      <a:endParaRPr lang="es-ES" sz="11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r>
                        <a:rPr lang="es-ES" sz="1100">
                          <a:solidFill>
                            <a:srgbClr val="000000"/>
                          </a:solidFill>
                          <a:effectLst/>
                          <a:latin typeface="+mn-lt"/>
                          <a:ea typeface="Times New Roman" panose="02020603050405020304" pitchFamily="18" charset="0"/>
                          <a:cs typeface="Times New Roman" panose="02020603050405020304" pitchFamily="18" charset="0"/>
                        </a:rPr>
                        <a:t> </a:t>
                      </a:r>
                      <a:endParaRPr lang="es-ES" sz="11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a:r>
                        <a:rPr lang="es-ES" sz="1200" dirty="0">
                          <a:solidFill>
                            <a:srgbClr val="000000"/>
                          </a:solidFill>
                          <a:effectLst/>
                          <a:latin typeface="+mn-lt"/>
                          <a:ea typeface="Times New Roman" panose="02020603050405020304" pitchFamily="18" charset="0"/>
                          <a:cs typeface="Times New Roman" panose="02020603050405020304" pitchFamily="18" charset="0"/>
                        </a:rPr>
                        <a:t>56.000,00</a:t>
                      </a:r>
                      <a:endParaRPr lang="es-ES" sz="1200" dirty="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9149869"/>
                  </a:ext>
                </a:extLst>
              </a:tr>
              <a:tr h="216014">
                <a:tc>
                  <a:txBody>
                    <a:bodyPr/>
                    <a:lstStyle/>
                    <a:p>
                      <a:r>
                        <a:rPr lang="es-ES" sz="1100" dirty="0">
                          <a:solidFill>
                            <a:srgbClr val="000000"/>
                          </a:solidFill>
                          <a:effectLst/>
                          <a:latin typeface="+mn-lt"/>
                          <a:ea typeface="Times New Roman" panose="02020603050405020304" pitchFamily="18" charset="0"/>
                          <a:cs typeface="Times New Roman" panose="02020603050405020304" pitchFamily="18" charset="0"/>
                        </a:rPr>
                        <a:t>GALICIA</a:t>
                      </a:r>
                      <a:endParaRPr lang="es-ES" sz="1100" dirty="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r"/>
                      <a:r>
                        <a:rPr lang="es-ES" sz="1100">
                          <a:solidFill>
                            <a:srgbClr val="000000"/>
                          </a:solidFill>
                          <a:effectLst/>
                          <a:latin typeface="+mn-lt"/>
                          <a:ea typeface="Times New Roman" panose="02020603050405020304" pitchFamily="18" charset="0"/>
                          <a:cs typeface="Times New Roman" panose="02020603050405020304" pitchFamily="18" charset="0"/>
                        </a:rPr>
                        <a:t>800.000,00</a:t>
                      </a:r>
                      <a:endParaRPr lang="es-ES" sz="11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r>
                        <a:rPr lang="es-ES" sz="1100">
                          <a:solidFill>
                            <a:srgbClr val="000000"/>
                          </a:solidFill>
                          <a:effectLst/>
                          <a:latin typeface="+mn-lt"/>
                          <a:ea typeface="Times New Roman" panose="02020603050405020304" pitchFamily="18" charset="0"/>
                          <a:cs typeface="Times New Roman" panose="02020603050405020304" pitchFamily="18" charset="0"/>
                        </a:rPr>
                        <a:t> </a:t>
                      </a:r>
                      <a:endParaRPr lang="es-ES" sz="11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a:r>
                        <a:rPr lang="es-ES" sz="1100">
                          <a:solidFill>
                            <a:srgbClr val="000000"/>
                          </a:solidFill>
                          <a:effectLst/>
                          <a:latin typeface="+mn-lt"/>
                          <a:ea typeface="Times New Roman" panose="02020603050405020304" pitchFamily="18" charset="0"/>
                          <a:cs typeface="Times New Roman" panose="02020603050405020304" pitchFamily="18" charset="0"/>
                        </a:rPr>
                        <a:t>800.000,00</a:t>
                      </a:r>
                      <a:endParaRPr lang="es-ES" sz="11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a:r>
                        <a:rPr lang="es-ES" sz="1100">
                          <a:solidFill>
                            <a:srgbClr val="000000"/>
                          </a:solidFill>
                          <a:effectLst/>
                          <a:latin typeface="+mn-lt"/>
                          <a:ea typeface="Times New Roman" panose="02020603050405020304" pitchFamily="18" charset="0"/>
                          <a:cs typeface="Times New Roman" panose="02020603050405020304" pitchFamily="18" charset="0"/>
                        </a:rPr>
                        <a:t>9,00%</a:t>
                      </a:r>
                      <a:endParaRPr lang="es-ES" sz="11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a:r>
                        <a:rPr lang="es-ES" sz="1100">
                          <a:solidFill>
                            <a:srgbClr val="000000"/>
                          </a:solidFill>
                          <a:effectLst/>
                          <a:latin typeface="+mn-lt"/>
                          <a:ea typeface="Times New Roman" panose="02020603050405020304" pitchFamily="18" charset="0"/>
                          <a:cs typeface="Times New Roman" panose="02020603050405020304" pitchFamily="18" charset="0"/>
                        </a:rPr>
                        <a:t>56.000,00</a:t>
                      </a:r>
                      <a:endParaRPr lang="es-ES" sz="11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r>
                        <a:rPr lang="es-ES" sz="1100">
                          <a:solidFill>
                            <a:srgbClr val="000000"/>
                          </a:solidFill>
                          <a:effectLst/>
                          <a:latin typeface="+mn-lt"/>
                          <a:ea typeface="Times New Roman" panose="02020603050405020304" pitchFamily="18" charset="0"/>
                          <a:cs typeface="Times New Roman" panose="02020603050405020304" pitchFamily="18" charset="0"/>
                        </a:rPr>
                        <a:t> </a:t>
                      </a:r>
                      <a:endParaRPr lang="es-ES" sz="11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a:r>
                        <a:rPr lang="es-ES" sz="1200" dirty="0">
                          <a:solidFill>
                            <a:srgbClr val="000000"/>
                          </a:solidFill>
                          <a:effectLst/>
                          <a:latin typeface="+mn-lt"/>
                          <a:ea typeface="Times New Roman" panose="02020603050405020304" pitchFamily="18" charset="0"/>
                          <a:cs typeface="Times New Roman" panose="02020603050405020304" pitchFamily="18" charset="0"/>
                        </a:rPr>
                        <a:t>56.000,00</a:t>
                      </a:r>
                      <a:endParaRPr lang="es-ES" sz="1200" dirty="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186604318"/>
                  </a:ext>
                </a:extLst>
              </a:tr>
              <a:tr h="216014">
                <a:tc>
                  <a:txBody>
                    <a:bodyPr/>
                    <a:lstStyle/>
                    <a:p>
                      <a:r>
                        <a:rPr lang="es-ES" sz="1100" dirty="0">
                          <a:solidFill>
                            <a:srgbClr val="000000"/>
                          </a:solidFill>
                          <a:effectLst/>
                          <a:latin typeface="+mn-lt"/>
                          <a:ea typeface="Times New Roman" panose="02020603050405020304" pitchFamily="18" charset="0"/>
                          <a:cs typeface="Times New Roman" panose="02020603050405020304" pitchFamily="18" charset="0"/>
                        </a:rPr>
                        <a:t>LA RIOJA</a:t>
                      </a:r>
                      <a:endParaRPr lang="es-ES" sz="1100" dirty="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r"/>
                      <a:r>
                        <a:rPr lang="es-ES" sz="1100">
                          <a:solidFill>
                            <a:srgbClr val="000000"/>
                          </a:solidFill>
                          <a:effectLst/>
                          <a:latin typeface="+mn-lt"/>
                          <a:ea typeface="Times New Roman" panose="02020603050405020304" pitchFamily="18" charset="0"/>
                          <a:cs typeface="Times New Roman" panose="02020603050405020304" pitchFamily="18" charset="0"/>
                        </a:rPr>
                        <a:t>800.000,00</a:t>
                      </a:r>
                      <a:endParaRPr lang="es-ES" sz="11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r>
                        <a:rPr lang="es-ES" sz="1100">
                          <a:solidFill>
                            <a:srgbClr val="000000"/>
                          </a:solidFill>
                          <a:effectLst/>
                          <a:latin typeface="+mn-lt"/>
                          <a:ea typeface="Times New Roman" panose="02020603050405020304" pitchFamily="18" charset="0"/>
                          <a:cs typeface="Times New Roman" panose="02020603050405020304" pitchFamily="18" charset="0"/>
                        </a:rPr>
                        <a:t> </a:t>
                      </a:r>
                      <a:endParaRPr lang="es-ES" sz="11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a:r>
                        <a:rPr lang="es-ES" sz="1100">
                          <a:solidFill>
                            <a:srgbClr val="000000"/>
                          </a:solidFill>
                          <a:effectLst/>
                          <a:latin typeface="+mn-lt"/>
                          <a:ea typeface="Times New Roman" panose="02020603050405020304" pitchFamily="18" charset="0"/>
                          <a:cs typeface="Times New Roman" panose="02020603050405020304" pitchFamily="18" charset="0"/>
                        </a:rPr>
                        <a:t>800.000,00</a:t>
                      </a:r>
                      <a:endParaRPr lang="es-ES" sz="11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a:r>
                        <a:rPr lang="es-ES" sz="1100">
                          <a:solidFill>
                            <a:srgbClr val="000000"/>
                          </a:solidFill>
                          <a:effectLst/>
                          <a:latin typeface="+mn-lt"/>
                          <a:ea typeface="Times New Roman" panose="02020603050405020304" pitchFamily="18" charset="0"/>
                          <a:cs typeface="Times New Roman" panose="02020603050405020304" pitchFamily="18" charset="0"/>
                        </a:rPr>
                        <a:t>34,00%</a:t>
                      </a:r>
                      <a:endParaRPr lang="es-ES" sz="11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a:r>
                        <a:rPr lang="es-ES" sz="1100">
                          <a:solidFill>
                            <a:srgbClr val="000000"/>
                          </a:solidFill>
                          <a:effectLst/>
                          <a:latin typeface="+mn-lt"/>
                          <a:ea typeface="Times New Roman" panose="02020603050405020304" pitchFamily="18" charset="0"/>
                          <a:cs typeface="Times New Roman" panose="02020603050405020304" pitchFamily="18" charset="0"/>
                        </a:rPr>
                        <a:t>200.122,67</a:t>
                      </a:r>
                      <a:endParaRPr lang="es-ES" sz="11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a:r>
                        <a:rPr lang="es-ES" sz="1100">
                          <a:solidFill>
                            <a:srgbClr val="000000"/>
                          </a:solidFill>
                          <a:effectLst/>
                          <a:latin typeface="+mn-lt"/>
                          <a:ea typeface="Times New Roman" panose="02020603050405020304" pitchFamily="18" charset="0"/>
                          <a:cs typeface="Times New Roman" panose="02020603050405020304" pitchFamily="18" charset="0"/>
                        </a:rPr>
                        <a:t>149.091,39</a:t>
                      </a:r>
                      <a:endParaRPr lang="es-ES" sz="11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a:r>
                        <a:rPr lang="es-ES" sz="1200" dirty="0">
                          <a:solidFill>
                            <a:srgbClr val="000000"/>
                          </a:solidFill>
                          <a:effectLst/>
                          <a:latin typeface="+mn-lt"/>
                          <a:ea typeface="Times New Roman" panose="02020603050405020304" pitchFamily="18" charset="0"/>
                          <a:cs typeface="Times New Roman" panose="02020603050405020304" pitchFamily="18" charset="0"/>
                        </a:rPr>
                        <a:t>51.031,28</a:t>
                      </a:r>
                      <a:endParaRPr lang="es-ES" sz="1200" dirty="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78278712"/>
                  </a:ext>
                </a:extLst>
              </a:tr>
              <a:tr h="216014">
                <a:tc>
                  <a:txBody>
                    <a:bodyPr/>
                    <a:lstStyle/>
                    <a:p>
                      <a:r>
                        <a:rPr lang="es-ES" sz="1100" dirty="0">
                          <a:solidFill>
                            <a:srgbClr val="000000"/>
                          </a:solidFill>
                          <a:effectLst/>
                          <a:latin typeface="+mn-lt"/>
                          <a:ea typeface="Times New Roman" panose="02020603050405020304" pitchFamily="18" charset="0"/>
                          <a:cs typeface="Times New Roman" panose="02020603050405020304" pitchFamily="18" charset="0"/>
                        </a:rPr>
                        <a:t>CASTILLA-LA MANCHA</a:t>
                      </a:r>
                      <a:endParaRPr lang="es-ES" sz="1100" dirty="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r"/>
                      <a:r>
                        <a:rPr lang="es-ES" sz="1100">
                          <a:solidFill>
                            <a:srgbClr val="000000"/>
                          </a:solidFill>
                          <a:effectLst/>
                          <a:latin typeface="+mn-lt"/>
                          <a:ea typeface="Times New Roman" panose="02020603050405020304" pitchFamily="18" charset="0"/>
                          <a:cs typeface="Times New Roman" panose="02020603050405020304" pitchFamily="18" charset="0"/>
                        </a:rPr>
                        <a:t>800.000,00</a:t>
                      </a:r>
                      <a:endParaRPr lang="es-ES" sz="11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r>
                        <a:rPr lang="es-ES" sz="1100">
                          <a:solidFill>
                            <a:srgbClr val="000000"/>
                          </a:solidFill>
                          <a:effectLst/>
                          <a:latin typeface="+mn-lt"/>
                          <a:ea typeface="Times New Roman" panose="02020603050405020304" pitchFamily="18" charset="0"/>
                          <a:cs typeface="Times New Roman" panose="02020603050405020304" pitchFamily="18" charset="0"/>
                        </a:rPr>
                        <a:t> </a:t>
                      </a:r>
                      <a:endParaRPr lang="es-ES" sz="11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a:r>
                        <a:rPr lang="es-ES" sz="1100">
                          <a:solidFill>
                            <a:srgbClr val="000000"/>
                          </a:solidFill>
                          <a:effectLst/>
                          <a:latin typeface="+mn-lt"/>
                          <a:ea typeface="Times New Roman" panose="02020603050405020304" pitchFamily="18" charset="0"/>
                          <a:cs typeface="Times New Roman" panose="02020603050405020304" pitchFamily="18" charset="0"/>
                        </a:rPr>
                        <a:t>800.000,00</a:t>
                      </a:r>
                      <a:endParaRPr lang="es-ES" sz="11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a:r>
                        <a:rPr lang="es-ES" sz="1100">
                          <a:solidFill>
                            <a:srgbClr val="000000"/>
                          </a:solidFill>
                          <a:effectLst/>
                          <a:latin typeface="+mn-lt"/>
                          <a:ea typeface="Times New Roman" panose="02020603050405020304" pitchFamily="18" charset="0"/>
                          <a:cs typeface="Times New Roman" panose="02020603050405020304" pitchFamily="18" charset="0"/>
                        </a:rPr>
                        <a:t>34,00%</a:t>
                      </a:r>
                      <a:endParaRPr lang="es-ES" sz="11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a:r>
                        <a:rPr lang="es-ES" sz="1100">
                          <a:solidFill>
                            <a:srgbClr val="000000"/>
                          </a:solidFill>
                          <a:effectLst/>
                          <a:latin typeface="+mn-lt"/>
                          <a:ea typeface="Times New Roman" panose="02020603050405020304" pitchFamily="18" charset="0"/>
                          <a:cs typeface="Times New Roman" panose="02020603050405020304" pitchFamily="18" charset="0"/>
                        </a:rPr>
                        <a:t>200.122,67</a:t>
                      </a:r>
                      <a:endParaRPr lang="es-ES" sz="11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a:r>
                        <a:rPr lang="es-ES" sz="1100">
                          <a:solidFill>
                            <a:srgbClr val="000000"/>
                          </a:solidFill>
                          <a:effectLst/>
                          <a:latin typeface="+mn-lt"/>
                          <a:ea typeface="Times New Roman" panose="02020603050405020304" pitchFamily="18" charset="0"/>
                          <a:cs typeface="Times New Roman" panose="02020603050405020304" pitchFamily="18" charset="0"/>
                        </a:rPr>
                        <a:t>170.104,27</a:t>
                      </a:r>
                      <a:endParaRPr lang="es-ES" sz="11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a:r>
                        <a:rPr lang="es-ES" sz="1200" dirty="0">
                          <a:solidFill>
                            <a:srgbClr val="000000"/>
                          </a:solidFill>
                          <a:effectLst/>
                          <a:latin typeface="+mn-lt"/>
                          <a:ea typeface="Times New Roman" panose="02020603050405020304" pitchFamily="18" charset="0"/>
                          <a:cs typeface="Times New Roman" panose="02020603050405020304" pitchFamily="18" charset="0"/>
                        </a:rPr>
                        <a:t>30.018,40</a:t>
                      </a:r>
                      <a:endParaRPr lang="es-ES" sz="1200" dirty="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783575286"/>
                  </a:ext>
                </a:extLst>
              </a:tr>
              <a:tr h="216014">
                <a:tc>
                  <a:txBody>
                    <a:bodyPr/>
                    <a:lstStyle/>
                    <a:p>
                      <a:r>
                        <a:rPr lang="es-ES" sz="1100" dirty="0">
                          <a:solidFill>
                            <a:srgbClr val="000000"/>
                          </a:solidFill>
                          <a:effectLst/>
                          <a:latin typeface="+mn-lt"/>
                          <a:ea typeface="Times New Roman" panose="02020603050405020304" pitchFamily="18" charset="0"/>
                          <a:cs typeface="Times New Roman" panose="02020603050405020304" pitchFamily="18" charset="0"/>
                        </a:rPr>
                        <a:t>NAVARRA</a:t>
                      </a:r>
                      <a:endParaRPr lang="es-ES" sz="1100" dirty="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r"/>
                      <a:r>
                        <a:rPr lang="es-ES" sz="1100">
                          <a:solidFill>
                            <a:srgbClr val="000000"/>
                          </a:solidFill>
                          <a:effectLst/>
                          <a:latin typeface="+mn-lt"/>
                          <a:ea typeface="Times New Roman" panose="02020603050405020304" pitchFamily="18" charset="0"/>
                          <a:cs typeface="Times New Roman" panose="02020603050405020304" pitchFamily="18" charset="0"/>
                        </a:rPr>
                        <a:t>800.000,00</a:t>
                      </a:r>
                      <a:endParaRPr lang="es-ES" sz="11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r>
                        <a:rPr lang="es-ES" sz="1100">
                          <a:solidFill>
                            <a:srgbClr val="000000"/>
                          </a:solidFill>
                          <a:effectLst/>
                          <a:latin typeface="+mn-lt"/>
                          <a:ea typeface="Times New Roman" panose="02020603050405020304" pitchFamily="18" charset="0"/>
                          <a:cs typeface="Times New Roman" panose="02020603050405020304" pitchFamily="18" charset="0"/>
                        </a:rPr>
                        <a:t> </a:t>
                      </a:r>
                      <a:endParaRPr lang="es-ES" sz="11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a:r>
                        <a:rPr lang="es-ES" sz="1100">
                          <a:solidFill>
                            <a:srgbClr val="000000"/>
                          </a:solidFill>
                          <a:effectLst/>
                          <a:latin typeface="+mn-lt"/>
                          <a:ea typeface="Times New Roman" panose="02020603050405020304" pitchFamily="18" charset="0"/>
                          <a:cs typeface="Times New Roman" panose="02020603050405020304" pitchFamily="18" charset="0"/>
                        </a:rPr>
                        <a:t>800.000,00</a:t>
                      </a:r>
                      <a:endParaRPr lang="es-ES" sz="11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a:r>
                        <a:rPr lang="es-ES" sz="1100">
                          <a:solidFill>
                            <a:srgbClr val="000000"/>
                          </a:solidFill>
                          <a:effectLst/>
                          <a:latin typeface="+mn-lt"/>
                          <a:ea typeface="Times New Roman" panose="02020603050405020304" pitchFamily="18" charset="0"/>
                          <a:cs typeface="Times New Roman" panose="02020603050405020304" pitchFamily="18" charset="0"/>
                        </a:rPr>
                        <a:t>3,00%</a:t>
                      </a:r>
                      <a:endParaRPr lang="es-ES" sz="11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a:r>
                        <a:rPr lang="es-ES" sz="1100">
                          <a:solidFill>
                            <a:srgbClr val="000000"/>
                          </a:solidFill>
                          <a:effectLst/>
                          <a:latin typeface="+mn-lt"/>
                          <a:ea typeface="Times New Roman" panose="02020603050405020304" pitchFamily="18" charset="0"/>
                          <a:cs typeface="Times New Roman" panose="02020603050405020304" pitchFamily="18" charset="0"/>
                        </a:rPr>
                        <a:t>16.000,00</a:t>
                      </a:r>
                      <a:endParaRPr lang="es-ES" sz="11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r>
                        <a:rPr lang="es-ES" sz="1100">
                          <a:solidFill>
                            <a:srgbClr val="000000"/>
                          </a:solidFill>
                          <a:effectLst/>
                          <a:latin typeface="+mn-lt"/>
                          <a:ea typeface="Times New Roman" panose="02020603050405020304" pitchFamily="18" charset="0"/>
                          <a:cs typeface="Times New Roman" panose="02020603050405020304" pitchFamily="18" charset="0"/>
                        </a:rPr>
                        <a:t> </a:t>
                      </a:r>
                      <a:endParaRPr lang="es-ES" sz="11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a:r>
                        <a:rPr lang="es-ES" sz="1200" dirty="0">
                          <a:solidFill>
                            <a:srgbClr val="000000"/>
                          </a:solidFill>
                          <a:effectLst/>
                          <a:latin typeface="+mn-lt"/>
                          <a:ea typeface="Times New Roman" panose="02020603050405020304" pitchFamily="18" charset="0"/>
                          <a:cs typeface="Times New Roman" panose="02020603050405020304" pitchFamily="18" charset="0"/>
                        </a:rPr>
                        <a:t>16.000,00</a:t>
                      </a:r>
                      <a:endParaRPr lang="es-ES" sz="1200" dirty="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197576680"/>
                  </a:ext>
                </a:extLst>
              </a:tr>
              <a:tr h="216014">
                <a:tc>
                  <a:txBody>
                    <a:bodyPr/>
                    <a:lstStyle/>
                    <a:p>
                      <a:r>
                        <a:rPr lang="es-ES" sz="1100" dirty="0">
                          <a:solidFill>
                            <a:srgbClr val="000000"/>
                          </a:solidFill>
                          <a:effectLst/>
                          <a:latin typeface="+mn-lt"/>
                          <a:ea typeface="Times New Roman" panose="02020603050405020304" pitchFamily="18" charset="0"/>
                          <a:cs typeface="Times New Roman" panose="02020603050405020304" pitchFamily="18" charset="0"/>
                        </a:rPr>
                        <a:t>BIZKAIA</a:t>
                      </a:r>
                      <a:endParaRPr lang="es-ES" sz="1100" dirty="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r"/>
                      <a:r>
                        <a:rPr lang="es-ES" sz="1100">
                          <a:solidFill>
                            <a:srgbClr val="000000"/>
                          </a:solidFill>
                          <a:effectLst/>
                          <a:latin typeface="+mn-lt"/>
                          <a:ea typeface="Times New Roman" panose="02020603050405020304" pitchFamily="18" charset="0"/>
                          <a:cs typeface="Times New Roman" panose="02020603050405020304" pitchFamily="18" charset="0"/>
                        </a:rPr>
                        <a:t>800.000,00</a:t>
                      </a:r>
                      <a:endParaRPr lang="es-ES" sz="11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r>
                        <a:rPr lang="es-ES" sz="1100">
                          <a:solidFill>
                            <a:srgbClr val="000000"/>
                          </a:solidFill>
                          <a:effectLst/>
                          <a:latin typeface="+mn-lt"/>
                          <a:ea typeface="Times New Roman" panose="02020603050405020304" pitchFamily="18" charset="0"/>
                          <a:cs typeface="Times New Roman" panose="02020603050405020304" pitchFamily="18" charset="0"/>
                        </a:rPr>
                        <a:t> </a:t>
                      </a:r>
                      <a:endParaRPr lang="es-ES" sz="11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a:r>
                        <a:rPr lang="es-ES" sz="1100">
                          <a:solidFill>
                            <a:srgbClr val="000000"/>
                          </a:solidFill>
                          <a:effectLst/>
                          <a:latin typeface="+mn-lt"/>
                          <a:ea typeface="Times New Roman" panose="02020603050405020304" pitchFamily="18" charset="0"/>
                          <a:cs typeface="Times New Roman" panose="02020603050405020304" pitchFamily="18" charset="0"/>
                        </a:rPr>
                        <a:t>800.000,00</a:t>
                      </a:r>
                      <a:endParaRPr lang="es-ES" sz="11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a:r>
                        <a:rPr lang="es-ES" sz="1100">
                          <a:solidFill>
                            <a:srgbClr val="000000"/>
                          </a:solidFill>
                          <a:effectLst/>
                          <a:latin typeface="+mn-lt"/>
                          <a:ea typeface="Times New Roman" panose="02020603050405020304" pitchFamily="18" charset="0"/>
                          <a:cs typeface="Times New Roman" panose="02020603050405020304" pitchFamily="18" charset="0"/>
                        </a:rPr>
                        <a:t>1,50%</a:t>
                      </a:r>
                      <a:endParaRPr lang="es-ES" sz="11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a:r>
                        <a:rPr lang="es-ES" sz="1100">
                          <a:solidFill>
                            <a:srgbClr val="000000"/>
                          </a:solidFill>
                          <a:effectLst/>
                          <a:latin typeface="+mn-lt"/>
                          <a:ea typeface="Times New Roman" panose="02020603050405020304" pitchFamily="18" charset="0"/>
                          <a:cs typeface="Times New Roman" panose="02020603050405020304" pitchFamily="18" charset="0"/>
                        </a:rPr>
                        <a:t>12.000,00</a:t>
                      </a:r>
                      <a:endParaRPr lang="es-ES" sz="11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r>
                        <a:rPr lang="es-ES" sz="1100">
                          <a:solidFill>
                            <a:srgbClr val="000000"/>
                          </a:solidFill>
                          <a:effectLst/>
                          <a:latin typeface="+mn-lt"/>
                          <a:ea typeface="Times New Roman" panose="02020603050405020304" pitchFamily="18" charset="0"/>
                          <a:cs typeface="Times New Roman" panose="02020603050405020304" pitchFamily="18" charset="0"/>
                        </a:rPr>
                        <a:t> </a:t>
                      </a:r>
                      <a:endParaRPr lang="es-ES" sz="11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a:r>
                        <a:rPr lang="es-ES" sz="1200" dirty="0">
                          <a:solidFill>
                            <a:srgbClr val="000000"/>
                          </a:solidFill>
                          <a:effectLst/>
                          <a:latin typeface="+mn-lt"/>
                          <a:ea typeface="Times New Roman" panose="02020603050405020304" pitchFamily="18" charset="0"/>
                          <a:cs typeface="Times New Roman" panose="02020603050405020304" pitchFamily="18" charset="0"/>
                        </a:rPr>
                        <a:t>12.000,00</a:t>
                      </a:r>
                      <a:endParaRPr lang="es-ES" sz="1200" dirty="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026128023"/>
                  </a:ext>
                </a:extLst>
              </a:tr>
              <a:tr h="216014">
                <a:tc>
                  <a:txBody>
                    <a:bodyPr/>
                    <a:lstStyle/>
                    <a:p>
                      <a:r>
                        <a:rPr lang="es-ES" sz="1100" dirty="0">
                          <a:solidFill>
                            <a:srgbClr val="000000"/>
                          </a:solidFill>
                          <a:effectLst/>
                          <a:latin typeface="+mn-lt"/>
                          <a:ea typeface="Times New Roman" panose="02020603050405020304" pitchFamily="18" charset="0"/>
                          <a:cs typeface="Times New Roman" panose="02020603050405020304" pitchFamily="18" charset="0"/>
                        </a:rPr>
                        <a:t>GIPUZKOA</a:t>
                      </a:r>
                      <a:endParaRPr lang="es-ES" sz="1100" dirty="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r"/>
                      <a:r>
                        <a:rPr lang="es-ES" sz="1100">
                          <a:solidFill>
                            <a:srgbClr val="000000"/>
                          </a:solidFill>
                          <a:effectLst/>
                          <a:latin typeface="+mn-lt"/>
                          <a:ea typeface="Times New Roman" panose="02020603050405020304" pitchFamily="18" charset="0"/>
                          <a:cs typeface="Times New Roman" panose="02020603050405020304" pitchFamily="18" charset="0"/>
                        </a:rPr>
                        <a:t>800.000,00</a:t>
                      </a:r>
                      <a:endParaRPr lang="es-ES" sz="11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r>
                        <a:rPr lang="es-ES" sz="1100">
                          <a:solidFill>
                            <a:srgbClr val="000000"/>
                          </a:solidFill>
                          <a:effectLst/>
                          <a:latin typeface="+mn-lt"/>
                          <a:ea typeface="Times New Roman" panose="02020603050405020304" pitchFamily="18" charset="0"/>
                          <a:cs typeface="Times New Roman" panose="02020603050405020304" pitchFamily="18" charset="0"/>
                        </a:rPr>
                        <a:t> </a:t>
                      </a:r>
                      <a:endParaRPr lang="es-ES" sz="11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a:r>
                        <a:rPr lang="es-ES" sz="1100">
                          <a:solidFill>
                            <a:srgbClr val="000000"/>
                          </a:solidFill>
                          <a:effectLst/>
                          <a:latin typeface="+mn-lt"/>
                          <a:ea typeface="Times New Roman" panose="02020603050405020304" pitchFamily="18" charset="0"/>
                          <a:cs typeface="Times New Roman" panose="02020603050405020304" pitchFamily="18" charset="0"/>
                        </a:rPr>
                        <a:t>800.000,00</a:t>
                      </a:r>
                      <a:endParaRPr lang="es-ES" sz="11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a:r>
                        <a:rPr lang="es-ES" sz="1100">
                          <a:solidFill>
                            <a:srgbClr val="000000"/>
                          </a:solidFill>
                          <a:effectLst/>
                          <a:latin typeface="+mn-lt"/>
                          <a:ea typeface="Times New Roman" panose="02020603050405020304" pitchFamily="18" charset="0"/>
                          <a:cs typeface="Times New Roman" panose="02020603050405020304" pitchFamily="18" charset="0"/>
                        </a:rPr>
                        <a:t>1,50%</a:t>
                      </a:r>
                      <a:endParaRPr lang="es-ES" sz="11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a:r>
                        <a:rPr lang="es-ES" sz="1100">
                          <a:solidFill>
                            <a:srgbClr val="000000"/>
                          </a:solidFill>
                          <a:effectLst/>
                          <a:latin typeface="+mn-lt"/>
                          <a:ea typeface="Times New Roman" panose="02020603050405020304" pitchFamily="18" charset="0"/>
                          <a:cs typeface="Times New Roman" panose="02020603050405020304" pitchFamily="18" charset="0"/>
                        </a:rPr>
                        <a:t>12.000,00</a:t>
                      </a:r>
                      <a:endParaRPr lang="es-ES" sz="11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r>
                        <a:rPr lang="es-ES" sz="1100">
                          <a:solidFill>
                            <a:srgbClr val="000000"/>
                          </a:solidFill>
                          <a:effectLst/>
                          <a:latin typeface="+mn-lt"/>
                          <a:ea typeface="Times New Roman" panose="02020603050405020304" pitchFamily="18" charset="0"/>
                          <a:cs typeface="Times New Roman" panose="02020603050405020304" pitchFamily="18" charset="0"/>
                        </a:rPr>
                        <a:t> </a:t>
                      </a:r>
                      <a:endParaRPr lang="es-ES" sz="11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a:r>
                        <a:rPr lang="es-ES" sz="1200" dirty="0">
                          <a:solidFill>
                            <a:srgbClr val="000000"/>
                          </a:solidFill>
                          <a:effectLst/>
                          <a:latin typeface="+mn-lt"/>
                          <a:ea typeface="Times New Roman" panose="02020603050405020304" pitchFamily="18" charset="0"/>
                          <a:cs typeface="Times New Roman" panose="02020603050405020304" pitchFamily="18" charset="0"/>
                        </a:rPr>
                        <a:t>12.000,00</a:t>
                      </a:r>
                      <a:endParaRPr lang="es-ES" sz="1200" dirty="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081103332"/>
                  </a:ext>
                </a:extLst>
              </a:tr>
              <a:tr h="216014">
                <a:tc>
                  <a:txBody>
                    <a:bodyPr/>
                    <a:lstStyle/>
                    <a:p>
                      <a:r>
                        <a:rPr lang="es-ES" sz="1100" dirty="0">
                          <a:solidFill>
                            <a:srgbClr val="000000"/>
                          </a:solidFill>
                          <a:effectLst/>
                          <a:latin typeface="+mn-lt"/>
                          <a:ea typeface="Times New Roman" panose="02020603050405020304" pitchFamily="18" charset="0"/>
                          <a:cs typeface="Times New Roman" panose="02020603050405020304" pitchFamily="18" charset="0"/>
                        </a:rPr>
                        <a:t>ÁLAVA</a:t>
                      </a:r>
                      <a:endParaRPr lang="es-ES" sz="1100" dirty="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r"/>
                      <a:r>
                        <a:rPr lang="es-ES" sz="1100">
                          <a:solidFill>
                            <a:srgbClr val="000000"/>
                          </a:solidFill>
                          <a:effectLst/>
                          <a:latin typeface="+mn-lt"/>
                          <a:ea typeface="Times New Roman" panose="02020603050405020304" pitchFamily="18" charset="0"/>
                          <a:cs typeface="Times New Roman" panose="02020603050405020304" pitchFamily="18" charset="0"/>
                        </a:rPr>
                        <a:t>800.000,00</a:t>
                      </a:r>
                      <a:endParaRPr lang="es-ES" sz="11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r>
                        <a:rPr lang="es-ES" sz="1100">
                          <a:solidFill>
                            <a:srgbClr val="000000"/>
                          </a:solidFill>
                          <a:effectLst/>
                          <a:latin typeface="+mn-lt"/>
                          <a:ea typeface="Times New Roman" panose="02020603050405020304" pitchFamily="18" charset="0"/>
                          <a:cs typeface="Times New Roman" panose="02020603050405020304" pitchFamily="18" charset="0"/>
                        </a:rPr>
                        <a:t> </a:t>
                      </a:r>
                      <a:endParaRPr lang="es-ES" sz="11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a:r>
                        <a:rPr lang="es-ES" sz="1100">
                          <a:solidFill>
                            <a:srgbClr val="000000"/>
                          </a:solidFill>
                          <a:effectLst/>
                          <a:latin typeface="+mn-lt"/>
                          <a:ea typeface="Times New Roman" panose="02020603050405020304" pitchFamily="18" charset="0"/>
                          <a:cs typeface="Times New Roman" panose="02020603050405020304" pitchFamily="18" charset="0"/>
                        </a:rPr>
                        <a:t>800.000,00</a:t>
                      </a:r>
                      <a:endParaRPr lang="es-ES" sz="11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a:r>
                        <a:rPr lang="es-ES" sz="1100">
                          <a:solidFill>
                            <a:srgbClr val="000000"/>
                          </a:solidFill>
                          <a:effectLst/>
                          <a:latin typeface="+mn-lt"/>
                          <a:ea typeface="Times New Roman" panose="02020603050405020304" pitchFamily="18" charset="0"/>
                          <a:cs typeface="Times New Roman" panose="02020603050405020304" pitchFamily="18" charset="0"/>
                        </a:rPr>
                        <a:t>1,50%</a:t>
                      </a:r>
                      <a:endParaRPr lang="es-ES" sz="11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a:r>
                        <a:rPr lang="es-ES" sz="1100">
                          <a:solidFill>
                            <a:srgbClr val="000000"/>
                          </a:solidFill>
                          <a:effectLst/>
                          <a:latin typeface="+mn-lt"/>
                          <a:ea typeface="Times New Roman" panose="02020603050405020304" pitchFamily="18" charset="0"/>
                          <a:cs typeface="Times New Roman" panose="02020603050405020304" pitchFamily="18" charset="0"/>
                        </a:rPr>
                        <a:t>12.000,00</a:t>
                      </a:r>
                      <a:endParaRPr lang="es-ES" sz="11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r>
                        <a:rPr lang="es-ES" sz="1100">
                          <a:solidFill>
                            <a:srgbClr val="000000"/>
                          </a:solidFill>
                          <a:effectLst/>
                          <a:latin typeface="+mn-lt"/>
                          <a:ea typeface="Times New Roman" panose="02020603050405020304" pitchFamily="18" charset="0"/>
                          <a:cs typeface="Times New Roman" panose="02020603050405020304" pitchFamily="18" charset="0"/>
                        </a:rPr>
                        <a:t> </a:t>
                      </a:r>
                      <a:endParaRPr lang="es-ES" sz="11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a:r>
                        <a:rPr lang="es-ES" sz="1200" dirty="0">
                          <a:solidFill>
                            <a:srgbClr val="000000"/>
                          </a:solidFill>
                          <a:effectLst/>
                          <a:latin typeface="+mn-lt"/>
                          <a:ea typeface="Times New Roman" panose="02020603050405020304" pitchFamily="18" charset="0"/>
                          <a:cs typeface="Times New Roman" panose="02020603050405020304" pitchFamily="18" charset="0"/>
                        </a:rPr>
                        <a:t>12.000,00</a:t>
                      </a:r>
                      <a:endParaRPr lang="es-ES" sz="1200" dirty="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746423433"/>
                  </a:ext>
                </a:extLst>
              </a:tr>
              <a:tr h="216014">
                <a:tc>
                  <a:txBody>
                    <a:bodyPr/>
                    <a:lstStyle/>
                    <a:p>
                      <a:r>
                        <a:rPr lang="es-ES" sz="1100" dirty="0">
                          <a:solidFill>
                            <a:srgbClr val="000000"/>
                          </a:solidFill>
                          <a:effectLst/>
                          <a:latin typeface="+mn-lt"/>
                          <a:ea typeface="Times New Roman" panose="02020603050405020304" pitchFamily="18" charset="0"/>
                          <a:cs typeface="Times New Roman" panose="02020603050405020304" pitchFamily="18" charset="0"/>
                        </a:rPr>
                        <a:t>ANDALUCÍA</a:t>
                      </a:r>
                      <a:endParaRPr lang="es-ES" sz="1100" dirty="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r"/>
                      <a:r>
                        <a:rPr lang="es-ES" sz="1100">
                          <a:solidFill>
                            <a:srgbClr val="000000"/>
                          </a:solidFill>
                          <a:effectLst/>
                          <a:latin typeface="+mn-lt"/>
                          <a:ea typeface="Times New Roman" panose="02020603050405020304" pitchFamily="18" charset="0"/>
                          <a:cs typeface="Times New Roman" panose="02020603050405020304" pitchFamily="18" charset="0"/>
                        </a:rPr>
                        <a:t>800.000,00</a:t>
                      </a:r>
                      <a:endParaRPr lang="es-ES" sz="11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r>
                        <a:rPr lang="es-ES" sz="1100">
                          <a:solidFill>
                            <a:srgbClr val="000000"/>
                          </a:solidFill>
                          <a:effectLst/>
                          <a:latin typeface="+mn-lt"/>
                          <a:ea typeface="Times New Roman" panose="02020603050405020304" pitchFamily="18" charset="0"/>
                          <a:cs typeface="Times New Roman" panose="02020603050405020304" pitchFamily="18" charset="0"/>
                        </a:rPr>
                        <a:t> </a:t>
                      </a:r>
                      <a:endParaRPr lang="es-ES" sz="11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a:r>
                        <a:rPr lang="es-ES" sz="1100">
                          <a:solidFill>
                            <a:srgbClr val="000000"/>
                          </a:solidFill>
                          <a:effectLst/>
                          <a:latin typeface="+mn-lt"/>
                          <a:ea typeface="Times New Roman" panose="02020603050405020304" pitchFamily="18" charset="0"/>
                          <a:cs typeface="Times New Roman" panose="02020603050405020304" pitchFamily="18" charset="0"/>
                        </a:rPr>
                        <a:t>800.000,00</a:t>
                      </a:r>
                      <a:endParaRPr lang="es-ES" sz="11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a:r>
                        <a:rPr lang="es-ES" sz="1100">
                          <a:solidFill>
                            <a:srgbClr val="000000"/>
                          </a:solidFill>
                          <a:effectLst/>
                          <a:latin typeface="+mn-lt"/>
                          <a:ea typeface="Times New Roman" panose="02020603050405020304" pitchFamily="18" charset="0"/>
                          <a:cs typeface="Times New Roman" panose="02020603050405020304" pitchFamily="18" charset="0"/>
                        </a:rPr>
                        <a:t>36,50%</a:t>
                      </a:r>
                      <a:endParaRPr lang="es-ES" sz="11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a:r>
                        <a:rPr lang="es-ES" sz="1100">
                          <a:solidFill>
                            <a:srgbClr val="000000"/>
                          </a:solidFill>
                          <a:effectLst/>
                          <a:latin typeface="+mn-lt"/>
                          <a:ea typeface="Times New Roman" panose="02020603050405020304" pitchFamily="18" charset="0"/>
                          <a:cs typeface="Times New Roman" panose="02020603050405020304" pitchFamily="18" charset="0"/>
                        </a:rPr>
                        <a:t>208.159,35</a:t>
                      </a:r>
                      <a:endParaRPr lang="es-ES" sz="11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a:r>
                        <a:rPr lang="es-ES" sz="1100">
                          <a:solidFill>
                            <a:srgbClr val="000000"/>
                          </a:solidFill>
                          <a:effectLst/>
                          <a:latin typeface="+mn-lt"/>
                          <a:ea typeface="Times New Roman" panose="02020603050405020304" pitchFamily="18" charset="0"/>
                          <a:cs typeface="Times New Roman" panose="02020603050405020304" pitchFamily="18" charset="0"/>
                        </a:rPr>
                        <a:t>206.077,75</a:t>
                      </a:r>
                      <a:endParaRPr lang="es-ES" sz="11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a:r>
                        <a:rPr lang="es-ES" sz="1200" dirty="0">
                          <a:solidFill>
                            <a:srgbClr val="000000"/>
                          </a:solidFill>
                          <a:effectLst/>
                          <a:latin typeface="+mn-lt"/>
                          <a:ea typeface="Times New Roman" panose="02020603050405020304" pitchFamily="18" charset="0"/>
                          <a:cs typeface="Times New Roman" panose="02020603050405020304" pitchFamily="18" charset="0"/>
                        </a:rPr>
                        <a:t>2.081,59</a:t>
                      </a:r>
                      <a:endParaRPr lang="es-ES" sz="1200" dirty="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417477734"/>
                  </a:ext>
                </a:extLst>
              </a:tr>
              <a:tr h="216014">
                <a:tc>
                  <a:txBody>
                    <a:bodyPr/>
                    <a:lstStyle/>
                    <a:p>
                      <a:r>
                        <a:rPr lang="es-ES" sz="1100" dirty="0">
                          <a:solidFill>
                            <a:srgbClr val="000000"/>
                          </a:solidFill>
                          <a:effectLst/>
                          <a:latin typeface="+mn-lt"/>
                          <a:ea typeface="Times New Roman" panose="02020603050405020304" pitchFamily="18" charset="0"/>
                          <a:cs typeface="Times New Roman" panose="02020603050405020304" pitchFamily="18" charset="0"/>
                        </a:rPr>
                        <a:t>REGIÓN DE MURCIA</a:t>
                      </a:r>
                      <a:endParaRPr lang="es-ES" sz="1100" dirty="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r"/>
                      <a:r>
                        <a:rPr lang="es-ES" sz="1100">
                          <a:solidFill>
                            <a:srgbClr val="000000"/>
                          </a:solidFill>
                          <a:effectLst/>
                          <a:latin typeface="+mn-lt"/>
                          <a:ea typeface="Times New Roman" panose="02020603050405020304" pitchFamily="18" charset="0"/>
                          <a:cs typeface="Times New Roman" panose="02020603050405020304" pitchFamily="18" charset="0"/>
                        </a:rPr>
                        <a:t>800.000,00</a:t>
                      </a:r>
                      <a:endParaRPr lang="es-ES" sz="11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r>
                        <a:rPr lang="es-ES" sz="1100">
                          <a:solidFill>
                            <a:srgbClr val="000000"/>
                          </a:solidFill>
                          <a:effectLst/>
                          <a:latin typeface="+mn-lt"/>
                          <a:ea typeface="Times New Roman" panose="02020603050405020304" pitchFamily="18" charset="0"/>
                          <a:cs typeface="Times New Roman" panose="02020603050405020304" pitchFamily="18" charset="0"/>
                        </a:rPr>
                        <a:t> </a:t>
                      </a:r>
                      <a:endParaRPr lang="es-ES" sz="11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a:r>
                        <a:rPr lang="es-ES" sz="1100">
                          <a:solidFill>
                            <a:srgbClr val="000000"/>
                          </a:solidFill>
                          <a:effectLst/>
                          <a:latin typeface="+mn-lt"/>
                          <a:ea typeface="Times New Roman" panose="02020603050405020304" pitchFamily="18" charset="0"/>
                          <a:cs typeface="Times New Roman" panose="02020603050405020304" pitchFamily="18" charset="0"/>
                        </a:rPr>
                        <a:t>800.000,00</a:t>
                      </a:r>
                      <a:endParaRPr lang="es-ES" sz="11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a:r>
                        <a:rPr lang="es-ES" sz="1100">
                          <a:solidFill>
                            <a:srgbClr val="000000"/>
                          </a:solidFill>
                          <a:effectLst/>
                          <a:latin typeface="+mn-lt"/>
                          <a:ea typeface="Times New Roman" panose="02020603050405020304" pitchFamily="18" charset="0"/>
                          <a:cs typeface="Times New Roman" panose="02020603050405020304" pitchFamily="18" charset="0"/>
                        </a:rPr>
                        <a:t>36,50%</a:t>
                      </a:r>
                      <a:endParaRPr lang="es-ES" sz="11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a:r>
                        <a:rPr lang="es-ES" sz="1100">
                          <a:solidFill>
                            <a:srgbClr val="000000"/>
                          </a:solidFill>
                          <a:effectLst/>
                          <a:latin typeface="+mn-lt"/>
                          <a:ea typeface="Times New Roman" panose="02020603050405020304" pitchFamily="18" charset="0"/>
                          <a:cs typeface="Times New Roman" panose="02020603050405020304" pitchFamily="18" charset="0"/>
                        </a:rPr>
                        <a:t>208.159,35</a:t>
                      </a:r>
                      <a:endParaRPr lang="es-ES" sz="11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a:r>
                        <a:rPr lang="es-ES" sz="1100">
                          <a:solidFill>
                            <a:srgbClr val="000000"/>
                          </a:solidFill>
                          <a:effectLst/>
                          <a:latin typeface="+mn-lt"/>
                          <a:ea typeface="Times New Roman" panose="02020603050405020304" pitchFamily="18" charset="0"/>
                          <a:cs typeface="Times New Roman" panose="02020603050405020304" pitchFamily="18" charset="0"/>
                        </a:rPr>
                        <a:t>206.077,75</a:t>
                      </a:r>
                      <a:endParaRPr lang="es-ES" sz="11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a:r>
                        <a:rPr lang="es-ES" sz="1200" dirty="0">
                          <a:solidFill>
                            <a:srgbClr val="000000"/>
                          </a:solidFill>
                          <a:effectLst/>
                          <a:latin typeface="+mn-lt"/>
                          <a:ea typeface="Times New Roman" panose="02020603050405020304" pitchFamily="18" charset="0"/>
                          <a:cs typeface="Times New Roman" panose="02020603050405020304" pitchFamily="18" charset="0"/>
                        </a:rPr>
                        <a:t>2.081,59</a:t>
                      </a:r>
                      <a:endParaRPr lang="es-ES" sz="1200" dirty="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684408321"/>
                  </a:ext>
                </a:extLst>
              </a:tr>
              <a:tr h="216014">
                <a:tc>
                  <a:txBody>
                    <a:bodyPr/>
                    <a:lstStyle/>
                    <a:p>
                      <a:r>
                        <a:rPr lang="es-ES" sz="1100" dirty="0">
                          <a:solidFill>
                            <a:srgbClr val="000000"/>
                          </a:solidFill>
                          <a:effectLst/>
                          <a:latin typeface="+mn-lt"/>
                          <a:ea typeface="Times New Roman" panose="02020603050405020304" pitchFamily="18" charset="0"/>
                          <a:cs typeface="Times New Roman" panose="02020603050405020304" pitchFamily="18" charset="0"/>
                        </a:rPr>
                        <a:t>MADRID</a:t>
                      </a:r>
                      <a:endParaRPr lang="es-ES" sz="1100" dirty="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r"/>
                      <a:r>
                        <a:rPr lang="es-ES" sz="1100">
                          <a:solidFill>
                            <a:srgbClr val="000000"/>
                          </a:solidFill>
                          <a:effectLst/>
                          <a:latin typeface="+mn-lt"/>
                          <a:ea typeface="Times New Roman" panose="02020603050405020304" pitchFamily="18" charset="0"/>
                          <a:cs typeface="Times New Roman" panose="02020603050405020304" pitchFamily="18" charset="0"/>
                        </a:rPr>
                        <a:t>800.000,00</a:t>
                      </a:r>
                      <a:endParaRPr lang="es-ES" sz="11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r>
                        <a:rPr lang="es-ES" sz="1100">
                          <a:solidFill>
                            <a:srgbClr val="000000"/>
                          </a:solidFill>
                          <a:effectLst/>
                          <a:latin typeface="+mn-lt"/>
                          <a:ea typeface="Times New Roman" panose="02020603050405020304" pitchFamily="18" charset="0"/>
                          <a:cs typeface="Times New Roman" panose="02020603050405020304" pitchFamily="18" charset="0"/>
                        </a:rPr>
                        <a:t> </a:t>
                      </a:r>
                      <a:endParaRPr lang="es-ES" sz="11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a:r>
                        <a:rPr lang="es-ES" sz="1100">
                          <a:solidFill>
                            <a:srgbClr val="000000"/>
                          </a:solidFill>
                          <a:effectLst/>
                          <a:latin typeface="+mn-lt"/>
                          <a:ea typeface="Times New Roman" panose="02020603050405020304" pitchFamily="18" charset="0"/>
                          <a:cs typeface="Times New Roman" panose="02020603050405020304" pitchFamily="18" charset="0"/>
                        </a:rPr>
                        <a:t>800.000,00</a:t>
                      </a:r>
                      <a:endParaRPr lang="es-ES" sz="11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a:r>
                        <a:rPr lang="es-ES" sz="1100">
                          <a:solidFill>
                            <a:srgbClr val="000000"/>
                          </a:solidFill>
                          <a:effectLst/>
                          <a:latin typeface="+mn-lt"/>
                          <a:ea typeface="Times New Roman" panose="02020603050405020304" pitchFamily="18" charset="0"/>
                          <a:cs typeface="Times New Roman" panose="02020603050405020304" pitchFamily="18" charset="0"/>
                        </a:rPr>
                        <a:t>34,00%</a:t>
                      </a:r>
                      <a:endParaRPr lang="es-ES" sz="11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a:r>
                        <a:rPr lang="es-ES" sz="1100">
                          <a:solidFill>
                            <a:srgbClr val="000000"/>
                          </a:solidFill>
                          <a:effectLst/>
                          <a:latin typeface="+mn-lt"/>
                          <a:ea typeface="Times New Roman" panose="02020603050405020304" pitchFamily="18" charset="0"/>
                          <a:cs typeface="Times New Roman" panose="02020603050405020304" pitchFamily="18" charset="0"/>
                        </a:rPr>
                        <a:t>200.006,38</a:t>
                      </a:r>
                      <a:endParaRPr lang="es-ES" sz="11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a:r>
                        <a:rPr lang="es-ES" sz="1100">
                          <a:solidFill>
                            <a:srgbClr val="000000"/>
                          </a:solidFill>
                          <a:effectLst/>
                          <a:latin typeface="+mn-lt"/>
                          <a:ea typeface="Times New Roman" panose="02020603050405020304" pitchFamily="18" charset="0"/>
                          <a:cs typeface="Times New Roman" panose="02020603050405020304" pitchFamily="18" charset="0"/>
                        </a:rPr>
                        <a:t>198.006,32</a:t>
                      </a:r>
                      <a:endParaRPr lang="es-ES" sz="11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a:r>
                        <a:rPr lang="es-ES" sz="1200" dirty="0">
                          <a:solidFill>
                            <a:srgbClr val="000000"/>
                          </a:solidFill>
                          <a:effectLst/>
                          <a:latin typeface="+mn-lt"/>
                          <a:ea typeface="Times New Roman" panose="02020603050405020304" pitchFamily="18" charset="0"/>
                          <a:cs typeface="Times New Roman" panose="02020603050405020304" pitchFamily="18" charset="0"/>
                        </a:rPr>
                        <a:t>2.000,06</a:t>
                      </a:r>
                      <a:endParaRPr lang="es-ES" sz="1200" dirty="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066808986"/>
                  </a:ext>
                </a:extLst>
              </a:tr>
              <a:tr h="216014">
                <a:tc>
                  <a:txBody>
                    <a:bodyPr/>
                    <a:lstStyle/>
                    <a:p>
                      <a:r>
                        <a:rPr lang="es-ES" sz="1100" dirty="0">
                          <a:solidFill>
                            <a:srgbClr val="000000"/>
                          </a:solidFill>
                          <a:effectLst/>
                          <a:latin typeface="+mn-lt"/>
                          <a:ea typeface="Times New Roman" panose="02020603050405020304" pitchFamily="18" charset="0"/>
                          <a:cs typeface="Times New Roman" panose="02020603050405020304" pitchFamily="18" charset="0"/>
                        </a:rPr>
                        <a:t>CANTABRIA</a:t>
                      </a:r>
                      <a:endParaRPr lang="es-ES" sz="1100" dirty="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r"/>
                      <a:r>
                        <a:rPr lang="es-ES" sz="1100">
                          <a:solidFill>
                            <a:srgbClr val="000000"/>
                          </a:solidFill>
                          <a:effectLst/>
                          <a:latin typeface="+mn-lt"/>
                          <a:ea typeface="Times New Roman" panose="02020603050405020304" pitchFamily="18" charset="0"/>
                          <a:cs typeface="Times New Roman" panose="02020603050405020304" pitchFamily="18" charset="0"/>
                        </a:rPr>
                        <a:t>800.000,00</a:t>
                      </a:r>
                      <a:endParaRPr lang="es-ES" sz="11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r>
                        <a:rPr lang="es-ES" sz="1100">
                          <a:solidFill>
                            <a:srgbClr val="000000"/>
                          </a:solidFill>
                          <a:effectLst/>
                          <a:latin typeface="+mn-lt"/>
                          <a:ea typeface="Times New Roman" panose="02020603050405020304" pitchFamily="18" charset="0"/>
                          <a:cs typeface="Times New Roman" panose="02020603050405020304" pitchFamily="18" charset="0"/>
                        </a:rPr>
                        <a:t> </a:t>
                      </a:r>
                      <a:endParaRPr lang="es-ES" sz="11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a:r>
                        <a:rPr lang="es-ES" sz="1100">
                          <a:solidFill>
                            <a:srgbClr val="000000"/>
                          </a:solidFill>
                          <a:effectLst/>
                          <a:latin typeface="+mn-lt"/>
                          <a:ea typeface="Times New Roman" panose="02020603050405020304" pitchFamily="18" charset="0"/>
                          <a:cs typeface="Times New Roman" panose="02020603050405020304" pitchFamily="18" charset="0"/>
                        </a:rPr>
                        <a:t>800.000,00</a:t>
                      </a:r>
                      <a:endParaRPr lang="es-ES" sz="11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a:r>
                        <a:rPr lang="es-ES" sz="1100">
                          <a:solidFill>
                            <a:srgbClr val="000000"/>
                          </a:solidFill>
                          <a:effectLst/>
                          <a:latin typeface="+mn-lt"/>
                          <a:ea typeface="Times New Roman" panose="02020603050405020304" pitchFamily="18" charset="0"/>
                          <a:cs typeface="Times New Roman" panose="02020603050405020304" pitchFamily="18" charset="0"/>
                        </a:rPr>
                        <a:t>30,00%</a:t>
                      </a:r>
                      <a:endParaRPr lang="es-ES" sz="11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a:r>
                        <a:rPr lang="es-ES" sz="1100">
                          <a:solidFill>
                            <a:srgbClr val="000000"/>
                          </a:solidFill>
                          <a:effectLst/>
                          <a:latin typeface="+mn-lt"/>
                          <a:ea typeface="Times New Roman" panose="02020603050405020304" pitchFamily="18" charset="0"/>
                          <a:cs typeface="Times New Roman" panose="02020603050405020304" pitchFamily="18" charset="0"/>
                        </a:rPr>
                        <a:t>185.500,00</a:t>
                      </a:r>
                      <a:endParaRPr lang="es-ES" sz="11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a:r>
                        <a:rPr lang="es-ES" sz="1100">
                          <a:solidFill>
                            <a:srgbClr val="000000"/>
                          </a:solidFill>
                          <a:effectLst/>
                          <a:latin typeface="+mn-lt"/>
                          <a:ea typeface="Times New Roman" panose="02020603050405020304" pitchFamily="18" charset="0"/>
                          <a:cs typeface="Times New Roman" panose="02020603050405020304" pitchFamily="18" charset="0"/>
                        </a:rPr>
                        <a:t>185.500,00</a:t>
                      </a:r>
                      <a:endParaRPr lang="es-ES" sz="11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a:r>
                        <a:rPr lang="es-ES" sz="1200" b="1" dirty="0">
                          <a:solidFill>
                            <a:srgbClr val="538135"/>
                          </a:solidFill>
                          <a:effectLst/>
                          <a:latin typeface="+mn-lt"/>
                          <a:ea typeface="Times New Roman" panose="02020603050405020304" pitchFamily="18" charset="0"/>
                          <a:cs typeface="Times New Roman" panose="02020603050405020304" pitchFamily="18" charset="0"/>
                        </a:rPr>
                        <a:t>0,00</a:t>
                      </a:r>
                      <a:endParaRPr lang="es-ES" sz="1200" dirty="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904067250"/>
                  </a:ext>
                </a:extLst>
              </a:tr>
            </a:tbl>
          </a:graphicData>
        </a:graphic>
      </p:graphicFrame>
      <p:pic>
        <p:nvPicPr>
          <p:cNvPr id="8" name="Imagen 7">
            <a:extLst>
              <a:ext uri="{FF2B5EF4-FFF2-40B4-BE49-F238E27FC236}">
                <a16:creationId xmlns:a16="http://schemas.microsoft.com/office/drawing/2014/main" id="{10247BF6-0E7C-4CD6-9EDF-9AF1F1274ED3}"/>
              </a:ext>
            </a:extLst>
          </p:cNvPr>
          <p:cNvPicPr>
            <a:picLocks noChangeAspect="1"/>
          </p:cNvPicPr>
          <p:nvPr/>
        </p:nvPicPr>
        <p:blipFill>
          <a:blip r:embed="rId3"/>
          <a:stretch>
            <a:fillRect/>
          </a:stretch>
        </p:blipFill>
        <p:spPr>
          <a:xfrm>
            <a:off x="1142640" y="984111"/>
            <a:ext cx="628652" cy="342901"/>
          </a:xfrm>
          <a:prstGeom prst="rect">
            <a:avLst/>
          </a:prstGeom>
        </p:spPr>
      </p:pic>
    </p:spTree>
    <p:extLst>
      <p:ext uri="{BB962C8B-B14F-4D97-AF65-F5344CB8AC3E}">
        <p14:creationId xmlns:p14="http://schemas.microsoft.com/office/powerpoint/2010/main" val="373902340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1CA9F5C3-1B88-FB4A-87C8-FEDE4C1C109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9144"/>
            <a:ext cx="9144000" cy="6839712"/>
          </a:xfrm>
          <a:prstGeom prst="rect">
            <a:avLst/>
          </a:prstGeom>
        </p:spPr>
      </p:pic>
      <p:pic>
        <p:nvPicPr>
          <p:cNvPr id="3" name="Imagen 2">
            <a:extLst>
              <a:ext uri="{FF2B5EF4-FFF2-40B4-BE49-F238E27FC236}">
                <a16:creationId xmlns:a16="http://schemas.microsoft.com/office/drawing/2014/main" id="{532DB500-AF29-474D-B3CC-2C6DA621011E}"/>
              </a:ext>
            </a:extLst>
          </p:cNvPr>
          <p:cNvPicPr>
            <a:picLocks noChangeAspect="1"/>
          </p:cNvPicPr>
          <p:nvPr/>
        </p:nvPicPr>
        <p:blipFill>
          <a:blip r:embed="rId3"/>
          <a:stretch>
            <a:fillRect/>
          </a:stretch>
        </p:blipFill>
        <p:spPr>
          <a:xfrm>
            <a:off x="611372" y="1131299"/>
            <a:ext cx="8344020" cy="4595401"/>
          </a:xfrm>
          <a:prstGeom prst="rect">
            <a:avLst/>
          </a:prstGeom>
        </p:spPr>
      </p:pic>
    </p:spTree>
    <p:extLst>
      <p:ext uri="{BB962C8B-B14F-4D97-AF65-F5344CB8AC3E}">
        <p14:creationId xmlns:p14="http://schemas.microsoft.com/office/powerpoint/2010/main" val="224631111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1CA9F5C3-1B88-FB4A-87C8-FEDE4C1C109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9144"/>
            <a:ext cx="9144000" cy="6839712"/>
          </a:xfrm>
          <a:prstGeom prst="rect">
            <a:avLst/>
          </a:prstGeom>
        </p:spPr>
      </p:pic>
      <p:sp>
        <p:nvSpPr>
          <p:cNvPr id="3" name="CuadroTexto 2">
            <a:extLst>
              <a:ext uri="{FF2B5EF4-FFF2-40B4-BE49-F238E27FC236}">
                <a16:creationId xmlns:a16="http://schemas.microsoft.com/office/drawing/2014/main" id="{AF3C16F4-F0F9-440D-A67F-B184151A0B4F}"/>
              </a:ext>
            </a:extLst>
          </p:cNvPr>
          <p:cNvSpPr txBox="1"/>
          <p:nvPr/>
        </p:nvSpPr>
        <p:spPr>
          <a:xfrm>
            <a:off x="1558978" y="970101"/>
            <a:ext cx="7341182" cy="584775"/>
          </a:xfrm>
          <a:prstGeom prst="rect">
            <a:avLst/>
          </a:prstGeom>
          <a:noFill/>
        </p:spPr>
        <p:txBody>
          <a:bodyPr wrap="square" rtlCol="0">
            <a:spAutoFit/>
          </a:bodyPr>
          <a:lstStyle/>
          <a:p>
            <a:pPr algn="just"/>
            <a:r>
              <a:rPr lang="es-ES" sz="1600" dirty="0">
                <a:solidFill>
                  <a:srgbClr val="CB4E33"/>
                </a:solidFill>
              </a:rPr>
              <a:t>EJEMPLO IMPUESTO SOBRE TRANSMISIONES PATRIMONIALES Y ACTOS JURÍDICOS DOCUMENTADOS, MODALIDAD TRANSMISIONES PATRIMONIALES 2021</a:t>
            </a:r>
          </a:p>
        </p:txBody>
      </p:sp>
      <p:sp>
        <p:nvSpPr>
          <p:cNvPr id="5" name="Rectángulo 4">
            <a:extLst>
              <a:ext uri="{FF2B5EF4-FFF2-40B4-BE49-F238E27FC236}">
                <a16:creationId xmlns:a16="http://schemas.microsoft.com/office/drawing/2014/main" id="{2E531FB4-A1BC-485B-9F7B-454C76819B93}"/>
              </a:ext>
            </a:extLst>
          </p:cNvPr>
          <p:cNvSpPr/>
          <p:nvPr/>
        </p:nvSpPr>
        <p:spPr>
          <a:xfrm>
            <a:off x="1558978" y="1571934"/>
            <a:ext cx="7186113" cy="338554"/>
          </a:xfrm>
          <a:prstGeom prst="rect">
            <a:avLst/>
          </a:prstGeom>
        </p:spPr>
        <p:txBody>
          <a:bodyPr wrap="square">
            <a:spAutoFit/>
          </a:bodyPr>
          <a:lstStyle/>
          <a:p>
            <a:r>
              <a:rPr lang="es-ES" sz="1600" dirty="0">
                <a:latin typeface="+mj-lt"/>
                <a:ea typeface="Times New Roman" panose="02020603050405020304" pitchFamily="18" charset="0"/>
              </a:rPr>
              <a:t>Se transmite un inmueble que no está destinado a vivienda con diferentes valores</a:t>
            </a:r>
            <a:endParaRPr lang="es-ES" sz="4400" b="1" dirty="0">
              <a:effectLst/>
              <a:latin typeface="+mj-lt"/>
              <a:ea typeface="Times New Roman" panose="02020603050405020304" pitchFamily="18" charset="0"/>
            </a:endParaRPr>
          </a:p>
        </p:txBody>
      </p:sp>
      <p:sp>
        <p:nvSpPr>
          <p:cNvPr id="6" name="CuadroTexto 5">
            <a:extLst>
              <a:ext uri="{FF2B5EF4-FFF2-40B4-BE49-F238E27FC236}">
                <a16:creationId xmlns:a16="http://schemas.microsoft.com/office/drawing/2014/main" id="{15D957FD-BB3F-4A7E-9865-CE7DB9D44600}"/>
              </a:ext>
            </a:extLst>
          </p:cNvPr>
          <p:cNvSpPr txBox="1"/>
          <p:nvPr/>
        </p:nvSpPr>
        <p:spPr>
          <a:xfrm>
            <a:off x="710158" y="6287278"/>
            <a:ext cx="5180604" cy="369332"/>
          </a:xfrm>
          <a:prstGeom prst="rect">
            <a:avLst/>
          </a:prstGeom>
          <a:noFill/>
        </p:spPr>
        <p:txBody>
          <a:bodyPr wrap="square" rtlCol="0">
            <a:spAutoFit/>
          </a:bodyPr>
          <a:lstStyle/>
          <a:p>
            <a:r>
              <a:rPr lang="es-ES" sz="900" dirty="0">
                <a:solidFill>
                  <a:srgbClr val="FF0000"/>
                </a:solidFill>
              </a:rPr>
              <a:t>Las cantidades en </a:t>
            </a:r>
            <a:r>
              <a:rPr lang="es-ES" sz="900" b="1" dirty="0">
                <a:solidFill>
                  <a:srgbClr val="FF0000"/>
                </a:solidFill>
              </a:rPr>
              <a:t>ROJO</a:t>
            </a:r>
            <a:r>
              <a:rPr lang="es-ES" sz="900" dirty="0">
                <a:solidFill>
                  <a:srgbClr val="FF0000"/>
                </a:solidFill>
              </a:rPr>
              <a:t> indican la CCAA donde se paga más impuesto</a:t>
            </a:r>
          </a:p>
          <a:p>
            <a:r>
              <a:rPr lang="es-ES" sz="900" dirty="0">
                <a:solidFill>
                  <a:schemeClr val="accent3">
                    <a:lumMod val="75000"/>
                  </a:schemeClr>
                </a:solidFill>
              </a:rPr>
              <a:t>Las cantidades en </a:t>
            </a:r>
            <a:r>
              <a:rPr lang="es-ES" sz="900" b="1" dirty="0">
                <a:solidFill>
                  <a:schemeClr val="accent3">
                    <a:lumMod val="75000"/>
                  </a:schemeClr>
                </a:solidFill>
              </a:rPr>
              <a:t>VERDE</a:t>
            </a:r>
            <a:r>
              <a:rPr lang="es-ES" sz="900" dirty="0">
                <a:solidFill>
                  <a:schemeClr val="accent3">
                    <a:lumMod val="75000"/>
                  </a:schemeClr>
                </a:solidFill>
              </a:rPr>
              <a:t> indican la CCAA donde se paga menos impuesto</a:t>
            </a:r>
          </a:p>
        </p:txBody>
      </p:sp>
      <p:pic>
        <p:nvPicPr>
          <p:cNvPr id="7" name="Imagen 6">
            <a:extLst>
              <a:ext uri="{FF2B5EF4-FFF2-40B4-BE49-F238E27FC236}">
                <a16:creationId xmlns:a16="http://schemas.microsoft.com/office/drawing/2014/main" id="{458FC18B-9046-4DF9-A018-68399FE50383}"/>
              </a:ext>
            </a:extLst>
          </p:cNvPr>
          <p:cNvPicPr>
            <a:picLocks noChangeAspect="1"/>
          </p:cNvPicPr>
          <p:nvPr/>
        </p:nvPicPr>
        <p:blipFill>
          <a:blip r:embed="rId3"/>
          <a:stretch>
            <a:fillRect/>
          </a:stretch>
        </p:blipFill>
        <p:spPr>
          <a:xfrm>
            <a:off x="1142640" y="952212"/>
            <a:ext cx="628652" cy="342901"/>
          </a:xfrm>
          <a:prstGeom prst="rect">
            <a:avLst/>
          </a:prstGeom>
        </p:spPr>
      </p:pic>
      <p:graphicFrame>
        <p:nvGraphicFramePr>
          <p:cNvPr id="8" name="Tabla 7">
            <a:extLst>
              <a:ext uri="{FF2B5EF4-FFF2-40B4-BE49-F238E27FC236}">
                <a16:creationId xmlns:a16="http://schemas.microsoft.com/office/drawing/2014/main" id="{8FD672B7-C736-4EDA-9980-17FC375CE200}"/>
              </a:ext>
            </a:extLst>
          </p:cNvPr>
          <p:cNvGraphicFramePr>
            <a:graphicFrameLocks noGrp="1"/>
          </p:cNvGraphicFramePr>
          <p:nvPr>
            <p:extLst>
              <p:ext uri="{D42A27DB-BD31-4B8C-83A1-F6EECF244321}">
                <p14:modId xmlns:p14="http://schemas.microsoft.com/office/powerpoint/2010/main" val="1444423539"/>
              </p:ext>
            </p:extLst>
          </p:nvPr>
        </p:nvGraphicFramePr>
        <p:xfrm>
          <a:off x="839182" y="2001435"/>
          <a:ext cx="7905908" cy="4273945"/>
        </p:xfrm>
        <a:graphic>
          <a:graphicData uri="http://schemas.openxmlformats.org/drawingml/2006/table">
            <a:tbl>
              <a:tblPr firstRow="1" firstCol="1" bandRow="1"/>
              <a:tblGrid>
                <a:gridCol w="3082836">
                  <a:extLst>
                    <a:ext uri="{9D8B030D-6E8A-4147-A177-3AD203B41FA5}">
                      <a16:colId xmlns:a16="http://schemas.microsoft.com/office/drawing/2014/main" val="2735385557"/>
                    </a:ext>
                  </a:extLst>
                </a:gridCol>
                <a:gridCol w="1205768">
                  <a:extLst>
                    <a:ext uri="{9D8B030D-6E8A-4147-A177-3AD203B41FA5}">
                      <a16:colId xmlns:a16="http://schemas.microsoft.com/office/drawing/2014/main" val="2428223812"/>
                    </a:ext>
                  </a:extLst>
                </a:gridCol>
                <a:gridCol w="1205768">
                  <a:extLst>
                    <a:ext uri="{9D8B030D-6E8A-4147-A177-3AD203B41FA5}">
                      <a16:colId xmlns:a16="http://schemas.microsoft.com/office/drawing/2014/main" val="167108440"/>
                    </a:ext>
                  </a:extLst>
                </a:gridCol>
                <a:gridCol w="1205768">
                  <a:extLst>
                    <a:ext uri="{9D8B030D-6E8A-4147-A177-3AD203B41FA5}">
                      <a16:colId xmlns:a16="http://schemas.microsoft.com/office/drawing/2014/main" val="3652066865"/>
                    </a:ext>
                  </a:extLst>
                </a:gridCol>
                <a:gridCol w="1205768">
                  <a:extLst>
                    <a:ext uri="{9D8B030D-6E8A-4147-A177-3AD203B41FA5}">
                      <a16:colId xmlns:a16="http://schemas.microsoft.com/office/drawing/2014/main" val="3398530370"/>
                    </a:ext>
                  </a:extLst>
                </a:gridCol>
              </a:tblGrid>
              <a:tr h="193361">
                <a:tc>
                  <a:txBody>
                    <a:bodyPr/>
                    <a:lstStyle/>
                    <a:p>
                      <a:r>
                        <a:rPr lang="es-ES" sz="1400" b="1" dirty="0">
                          <a:solidFill>
                            <a:srgbClr val="000000"/>
                          </a:solidFill>
                          <a:effectLst/>
                          <a:latin typeface="+mn-lt"/>
                          <a:ea typeface="Times New Roman" panose="02020603050405020304" pitchFamily="18" charset="0"/>
                          <a:cs typeface="Times New Roman" panose="02020603050405020304" pitchFamily="18" charset="0"/>
                        </a:rPr>
                        <a:t>Valor del inmueble</a:t>
                      </a:r>
                      <a:endParaRPr lang="es-ES" sz="14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r>
                        <a:rPr lang="es-ES" sz="1400" b="1" dirty="0">
                          <a:solidFill>
                            <a:srgbClr val="000000"/>
                          </a:solidFill>
                          <a:effectLst/>
                          <a:latin typeface="+mn-lt"/>
                          <a:ea typeface="Times New Roman" panose="02020603050405020304" pitchFamily="18" charset="0"/>
                          <a:cs typeface="Times New Roman" panose="02020603050405020304" pitchFamily="18" charset="0"/>
                        </a:rPr>
                        <a:t>150.000,00</a:t>
                      </a:r>
                      <a:endParaRPr lang="es-ES" sz="14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r>
                        <a:rPr lang="es-ES" sz="1400" b="1" dirty="0">
                          <a:solidFill>
                            <a:srgbClr val="000000"/>
                          </a:solidFill>
                          <a:effectLst/>
                          <a:latin typeface="+mn-lt"/>
                          <a:ea typeface="Times New Roman" panose="02020603050405020304" pitchFamily="18" charset="0"/>
                          <a:cs typeface="Times New Roman" panose="02020603050405020304" pitchFamily="18" charset="0"/>
                        </a:rPr>
                        <a:t>450.000,00</a:t>
                      </a:r>
                      <a:endParaRPr lang="es-ES" sz="14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r>
                        <a:rPr lang="es-ES" sz="1400" b="1">
                          <a:solidFill>
                            <a:srgbClr val="000000"/>
                          </a:solidFill>
                          <a:effectLst/>
                          <a:latin typeface="+mn-lt"/>
                          <a:ea typeface="Times New Roman" panose="02020603050405020304" pitchFamily="18" charset="0"/>
                          <a:cs typeface="Times New Roman" panose="02020603050405020304" pitchFamily="18" charset="0"/>
                        </a:rPr>
                        <a:t>500.000,00</a:t>
                      </a:r>
                      <a:endParaRPr lang="es-ES" sz="140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r>
                        <a:rPr lang="es-ES" sz="1400" b="1" dirty="0">
                          <a:solidFill>
                            <a:srgbClr val="000000"/>
                          </a:solidFill>
                          <a:effectLst/>
                          <a:latin typeface="+mn-lt"/>
                          <a:ea typeface="Times New Roman" panose="02020603050405020304" pitchFamily="18" charset="0"/>
                          <a:cs typeface="Times New Roman" panose="02020603050405020304" pitchFamily="18" charset="0"/>
                        </a:rPr>
                        <a:t>750.000,00</a:t>
                      </a:r>
                      <a:endParaRPr lang="es-ES" sz="14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299974680"/>
                  </a:ext>
                </a:extLst>
              </a:tr>
              <a:tr h="213715">
                <a:tc>
                  <a:txBody>
                    <a:bodyPr/>
                    <a:lstStyle/>
                    <a:p>
                      <a:r>
                        <a:rPr lang="es-ES" sz="1400" dirty="0">
                          <a:solidFill>
                            <a:srgbClr val="000000"/>
                          </a:solidFill>
                          <a:effectLst/>
                          <a:latin typeface="+mn-lt"/>
                          <a:ea typeface="Times New Roman" panose="02020603050405020304" pitchFamily="18" charset="0"/>
                          <a:cs typeface="Times New Roman" panose="02020603050405020304" pitchFamily="18" charset="0"/>
                        </a:rPr>
                        <a:t>ANDALUCÍA</a:t>
                      </a:r>
                      <a:endParaRPr lang="es-ES" sz="14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r>
                        <a:rPr lang="es-ES" sz="1400">
                          <a:solidFill>
                            <a:srgbClr val="000000"/>
                          </a:solidFill>
                          <a:effectLst/>
                          <a:latin typeface="+mn-lt"/>
                          <a:ea typeface="Times New Roman" panose="02020603050405020304" pitchFamily="18" charset="0"/>
                          <a:cs typeface="Times New Roman" panose="02020603050405020304" pitchFamily="18" charset="0"/>
                        </a:rPr>
                        <a:t>12.000,00</a:t>
                      </a:r>
                      <a:endParaRPr lang="es-ES" sz="140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1400" dirty="0">
                          <a:solidFill>
                            <a:srgbClr val="000000"/>
                          </a:solidFill>
                          <a:effectLst/>
                          <a:latin typeface="+mn-lt"/>
                          <a:ea typeface="Times New Roman" panose="02020603050405020304" pitchFamily="18" charset="0"/>
                          <a:cs typeface="Times New Roman" panose="02020603050405020304" pitchFamily="18" charset="0"/>
                        </a:rPr>
                        <a:t>36.500,00</a:t>
                      </a:r>
                      <a:endParaRPr lang="es-ES" sz="14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1400" dirty="0">
                          <a:solidFill>
                            <a:srgbClr val="000000"/>
                          </a:solidFill>
                          <a:effectLst/>
                          <a:latin typeface="+mn-lt"/>
                          <a:ea typeface="Times New Roman" panose="02020603050405020304" pitchFamily="18" charset="0"/>
                          <a:cs typeface="Times New Roman" panose="02020603050405020304" pitchFamily="18" charset="0"/>
                        </a:rPr>
                        <a:t>41.000,00</a:t>
                      </a:r>
                      <a:endParaRPr lang="es-ES" sz="14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1400" dirty="0">
                          <a:solidFill>
                            <a:srgbClr val="000000"/>
                          </a:solidFill>
                          <a:effectLst/>
                          <a:latin typeface="+mn-lt"/>
                          <a:ea typeface="Times New Roman" panose="02020603050405020304" pitchFamily="18" charset="0"/>
                          <a:cs typeface="Times New Roman" panose="02020603050405020304" pitchFamily="18" charset="0"/>
                        </a:rPr>
                        <a:t>64.000,00</a:t>
                      </a:r>
                      <a:endParaRPr lang="es-ES" sz="14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699786587"/>
                  </a:ext>
                </a:extLst>
              </a:tr>
              <a:tr h="213715">
                <a:tc>
                  <a:txBody>
                    <a:bodyPr/>
                    <a:lstStyle/>
                    <a:p>
                      <a:r>
                        <a:rPr lang="es-ES" sz="1400" dirty="0">
                          <a:solidFill>
                            <a:srgbClr val="000000"/>
                          </a:solidFill>
                          <a:effectLst/>
                          <a:latin typeface="+mn-lt"/>
                          <a:ea typeface="Times New Roman" panose="02020603050405020304" pitchFamily="18" charset="0"/>
                          <a:cs typeface="Times New Roman" panose="02020603050405020304" pitchFamily="18" charset="0"/>
                        </a:rPr>
                        <a:t>ARAGÓN</a:t>
                      </a:r>
                      <a:endParaRPr lang="es-ES" sz="14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r>
                        <a:rPr lang="es-ES" sz="1400">
                          <a:solidFill>
                            <a:srgbClr val="000000"/>
                          </a:solidFill>
                          <a:effectLst/>
                          <a:latin typeface="+mn-lt"/>
                          <a:ea typeface="Times New Roman" panose="02020603050405020304" pitchFamily="18" charset="0"/>
                          <a:cs typeface="Times New Roman" panose="02020603050405020304" pitchFamily="18" charset="0"/>
                        </a:rPr>
                        <a:t>12.000,00</a:t>
                      </a:r>
                      <a:endParaRPr lang="es-ES" sz="140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1400">
                          <a:solidFill>
                            <a:srgbClr val="000000"/>
                          </a:solidFill>
                          <a:effectLst/>
                          <a:latin typeface="+mn-lt"/>
                          <a:ea typeface="Times New Roman" panose="02020603050405020304" pitchFamily="18" charset="0"/>
                          <a:cs typeface="Times New Roman" panose="02020603050405020304" pitchFamily="18" charset="0"/>
                        </a:rPr>
                        <a:t>36.250,00</a:t>
                      </a:r>
                      <a:endParaRPr lang="es-ES" sz="140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1400">
                          <a:solidFill>
                            <a:srgbClr val="000000"/>
                          </a:solidFill>
                          <a:effectLst/>
                          <a:latin typeface="+mn-lt"/>
                          <a:ea typeface="Times New Roman" panose="02020603050405020304" pitchFamily="18" charset="0"/>
                          <a:cs typeface="Times New Roman" panose="02020603050405020304" pitchFamily="18" charset="0"/>
                        </a:rPr>
                        <a:t>40.750,00</a:t>
                      </a:r>
                      <a:endParaRPr lang="es-ES" sz="140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1400">
                          <a:solidFill>
                            <a:srgbClr val="000000"/>
                          </a:solidFill>
                          <a:effectLst/>
                          <a:latin typeface="+mn-lt"/>
                          <a:ea typeface="Times New Roman" panose="02020603050405020304" pitchFamily="18" charset="0"/>
                          <a:cs typeface="Times New Roman" panose="02020603050405020304" pitchFamily="18" charset="0"/>
                        </a:rPr>
                        <a:t>64.500,00</a:t>
                      </a:r>
                      <a:endParaRPr lang="es-ES" sz="140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901973022"/>
                  </a:ext>
                </a:extLst>
              </a:tr>
              <a:tr h="213715">
                <a:tc>
                  <a:txBody>
                    <a:bodyPr/>
                    <a:lstStyle/>
                    <a:p>
                      <a:r>
                        <a:rPr lang="es-ES" sz="1400" dirty="0">
                          <a:solidFill>
                            <a:srgbClr val="000000"/>
                          </a:solidFill>
                          <a:effectLst/>
                          <a:latin typeface="+mn-lt"/>
                          <a:ea typeface="Times New Roman" panose="02020603050405020304" pitchFamily="18" charset="0"/>
                          <a:cs typeface="Times New Roman" panose="02020603050405020304" pitchFamily="18" charset="0"/>
                        </a:rPr>
                        <a:t>PRINCIPADO DE ASTURIAS</a:t>
                      </a:r>
                      <a:endParaRPr lang="es-ES" sz="14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r>
                        <a:rPr lang="es-ES" sz="1400">
                          <a:solidFill>
                            <a:srgbClr val="000000"/>
                          </a:solidFill>
                          <a:effectLst/>
                          <a:latin typeface="+mn-lt"/>
                          <a:ea typeface="Times New Roman" panose="02020603050405020304" pitchFamily="18" charset="0"/>
                          <a:cs typeface="Times New Roman" panose="02020603050405020304" pitchFamily="18" charset="0"/>
                        </a:rPr>
                        <a:t>12.000,00</a:t>
                      </a:r>
                      <a:endParaRPr lang="es-ES" sz="140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1400">
                          <a:solidFill>
                            <a:srgbClr val="000000"/>
                          </a:solidFill>
                          <a:effectLst/>
                          <a:latin typeface="+mn-lt"/>
                          <a:ea typeface="Times New Roman" panose="02020603050405020304" pitchFamily="18" charset="0"/>
                          <a:cs typeface="Times New Roman" panose="02020603050405020304" pitchFamily="18" charset="0"/>
                        </a:rPr>
                        <a:t>40.500,00</a:t>
                      </a:r>
                      <a:endParaRPr lang="es-ES" sz="140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1400">
                          <a:solidFill>
                            <a:srgbClr val="000000"/>
                          </a:solidFill>
                          <a:effectLst/>
                          <a:latin typeface="+mn-lt"/>
                          <a:ea typeface="Times New Roman" panose="02020603050405020304" pitchFamily="18" charset="0"/>
                          <a:cs typeface="Times New Roman" panose="02020603050405020304" pitchFamily="18" charset="0"/>
                        </a:rPr>
                        <a:t>45.000,00</a:t>
                      </a:r>
                      <a:endParaRPr lang="es-ES" sz="140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1400" b="1">
                          <a:solidFill>
                            <a:srgbClr val="FF0000"/>
                          </a:solidFill>
                          <a:effectLst/>
                          <a:latin typeface="+mn-lt"/>
                          <a:ea typeface="Times New Roman" panose="02020603050405020304" pitchFamily="18" charset="0"/>
                          <a:cs typeface="Times New Roman" panose="02020603050405020304" pitchFamily="18" charset="0"/>
                        </a:rPr>
                        <a:t>75.000,00</a:t>
                      </a:r>
                      <a:endParaRPr lang="es-ES" sz="140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620501956"/>
                  </a:ext>
                </a:extLst>
              </a:tr>
              <a:tr h="213715">
                <a:tc>
                  <a:txBody>
                    <a:bodyPr/>
                    <a:lstStyle/>
                    <a:p>
                      <a:r>
                        <a:rPr lang="es-ES" sz="1400" dirty="0">
                          <a:solidFill>
                            <a:srgbClr val="000000"/>
                          </a:solidFill>
                          <a:effectLst/>
                          <a:latin typeface="+mn-lt"/>
                          <a:ea typeface="Times New Roman" panose="02020603050405020304" pitchFamily="18" charset="0"/>
                          <a:cs typeface="Times New Roman" panose="02020603050405020304" pitchFamily="18" charset="0"/>
                        </a:rPr>
                        <a:t>ILLES BALEARS</a:t>
                      </a:r>
                      <a:endParaRPr lang="es-ES" sz="14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r>
                        <a:rPr lang="es-ES" sz="1400">
                          <a:solidFill>
                            <a:srgbClr val="000000"/>
                          </a:solidFill>
                          <a:effectLst/>
                          <a:latin typeface="+mn-lt"/>
                          <a:ea typeface="Times New Roman" panose="02020603050405020304" pitchFamily="18" charset="0"/>
                          <a:cs typeface="Times New Roman" panose="02020603050405020304" pitchFamily="18" charset="0"/>
                        </a:rPr>
                        <a:t>12.000,00</a:t>
                      </a:r>
                      <a:endParaRPr lang="es-ES" sz="140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1400">
                          <a:solidFill>
                            <a:srgbClr val="000000"/>
                          </a:solidFill>
                          <a:effectLst/>
                          <a:latin typeface="+mn-lt"/>
                          <a:ea typeface="Times New Roman" panose="02020603050405020304" pitchFamily="18" charset="0"/>
                          <a:cs typeface="Times New Roman" panose="02020603050405020304" pitchFamily="18" charset="0"/>
                        </a:rPr>
                        <a:t>36.500,00</a:t>
                      </a:r>
                      <a:endParaRPr lang="es-ES" sz="140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1400">
                          <a:solidFill>
                            <a:srgbClr val="000000"/>
                          </a:solidFill>
                          <a:effectLst/>
                          <a:latin typeface="+mn-lt"/>
                          <a:ea typeface="Times New Roman" panose="02020603050405020304" pitchFamily="18" charset="0"/>
                          <a:cs typeface="Times New Roman" panose="02020603050405020304" pitchFamily="18" charset="0"/>
                        </a:rPr>
                        <a:t>41.000,00</a:t>
                      </a:r>
                      <a:endParaRPr lang="es-ES" sz="140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1400">
                          <a:solidFill>
                            <a:srgbClr val="000000"/>
                          </a:solidFill>
                          <a:effectLst/>
                          <a:latin typeface="+mn-lt"/>
                          <a:ea typeface="Times New Roman" panose="02020603050405020304" pitchFamily="18" charset="0"/>
                          <a:cs typeface="Times New Roman" panose="02020603050405020304" pitchFamily="18" charset="0"/>
                        </a:rPr>
                        <a:t>65.000,00</a:t>
                      </a:r>
                      <a:endParaRPr lang="es-ES" sz="140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497592966"/>
                  </a:ext>
                </a:extLst>
              </a:tr>
              <a:tr h="213715">
                <a:tc>
                  <a:txBody>
                    <a:bodyPr/>
                    <a:lstStyle/>
                    <a:p>
                      <a:r>
                        <a:rPr lang="es-ES" sz="1400" dirty="0">
                          <a:solidFill>
                            <a:srgbClr val="000000"/>
                          </a:solidFill>
                          <a:effectLst/>
                          <a:latin typeface="+mn-lt"/>
                          <a:ea typeface="Times New Roman" panose="02020603050405020304" pitchFamily="18" charset="0"/>
                          <a:cs typeface="Times New Roman" panose="02020603050405020304" pitchFamily="18" charset="0"/>
                        </a:rPr>
                        <a:t>CANARIAS</a:t>
                      </a:r>
                      <a:endParaRPr lang="es-ES" sz="14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r>
                        <a:rPr lang="es-ES" sz="1400">
                          <a:solidFill>
                            <a:srgbClr val="000000"/>
                          </a:solidFill>
                          <a:effectLst/>
                          <a:latin typeface="+mn-lt"/>
                          <a:ea typeface="Times New Roman" panose="02020603050405020304" pitchFamily="18" charset="0"/>
                          <a:cs typeface="Times New Roman" panose="02020603050405020304" pitchFamily="18" charset="0"/>
                        </a:rPr>
                        <a:t>9.750,00</a:t>
                      </a:r>
                      <a:endParaRPr lang="es-ES" sz="140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1400">
                          <a:solidFill>
                            <a:srgbClr val="000000"/>
                          </a:solidFill>
                          <a:effectLst/>
                          <a:latin typeface="+mn-lt"/>
                          <a:ea typeface="Times New Roman" panose="02020603050405020304" pitchFamily="18" charset="0"/>
                          <a:cs typeface="Times New Roman" panose="02020603050405020304" pitchFamily="18" charset="0"/>
                        </a:rPr>
                        <a:t>29.250,00</a:t>
                      </a:r>
                      <a:endParaRPr lang="es-ES" sz="140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1400">
                          <a:solidFill>
                            <a:srgbClr val="000000"/>
                          </a:solidFill>
                          <a:effectLst/>
                          <a:latin typeface="+mn-lt"/>
                          <a:ea typeface="Times New Roman" panose="02020603050405020304" pitchFamily="18" charset="0"/>
                          <a:cs typeface="Times New Roman" panose="02020603050405020304" pitchFamily="18" charset="0"/>
                        </a:rPr>
                        <a:t>32.500,00</a:t>
                      </a:r>
                      <a:endParaRPr lang="es-ES" sz="140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1400">
                          <a:solidFill>
                            <a:srgbClr val="000000"/>
                          </a:solidFill>
                          <a:effectLst/>
                          <a:latin typeface="+mn-lt"/>
                          <a:ea typeface="Times New Roman" panose="02020603050405020304" pitchFamily="18" charset="0"/>
                          <a:cs typeface="Times New Roman" panose="02020603050405020304" pitchFamily="18" charset="0"/>
                        </a:rPr>
                        <a:t>48.750,00</a:t>
                      </a:r>
                      <a:endParaRPr lang="es-ES" sz="140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685411209"/>
                  </a:ext>
                </a:extLst>
              </a:tr>
              <a:tr h="213715">
                <a:tc>
                  <a:txBody>
                    <a:bodyPr/>
                    <a:lstStyle/>
                    <a:p>
                      <a:r>
                        <a:rPr lang="es-ES" sz="1400" dirty="0">
                          <a:solidFill>
                            <a:srgbClr val="000000"/>
                          </a:solidFill>
                          <a:effectLst/>
                          <a:latin typeface="+mn-lt"/>
                          <a:ea typeface="Times New Roman" panose="02020603050405020304" pitchFamily="18" charset="0"/>
                          <a:cs typeface="Times New Roman" panose="02020603050405020304" pitchFamily="18" charset="0"/>
                        </a:rPr>
                        <a:t>CANTABRIA</a:t>
                      </a:r>
                      <a:endParaRPr lang="es-ES" sz="14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r>
                        <a:rPr lang="es-ES" sz="1400" b="1">
                          <a:solidFill>
                            <a:srgbClr val="FF0000"/>
                          </a:solidFill>
                          <a:effectLst/>
                          <a:latin typeface="+mn-lt"/>
                          <a:ea typeface="Times New Roman" panose="02020603050405020304" pitchFamily="18" charset="0"/>
                          <a:cs typeface="Times New Roman" panose="02020603050405020304" pitchFamily="18" charset="0"/>
                        </a:rPr>
                        <a:t>15.000,00</a:t>
                      </a:r>
                      <a:endParaRPr lang="es-ES" sz="140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1400" b="1">
                          <a:solidFill>
                            <a:srgbClr val="FF0000"/>
                          </a:solidFill>
                          <a:effectLst/>
                          <a:latin typeface="+mn-lt"/>
                          <a:ea typeface="Times New Roman" panose="02020603050405020304" pitchFamily="18" charset="0"/>
                          <a:cs typeface="Times New Roman" panose="02020603050405020304" pitchFamily="18" charset="0"/>
                        </a:rPr>
                        <a:t>45.000,00</a:t>
                      </a:r>
                      <a:endParaRPr lang="es-ES" sz="140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1400" b="1">
                          <a:solidFill>
                            <a:srgbClr val="FF0000"/>
                          </a:solidFill>
                          <a:effectLst/>
                          <a:latin typeface="+mn-lt"/>
                          <a:ea typeface="Times New Roman" panose="02020603050405020304" pitchFamily="18" charset="0"/>
                          <a:cs typeface="Times New Roman" panose="02020603050405020304" pitchFamily="18" charset="0"/>
                        </a:rPr>
                        <a:t>50.000,00</a:t>
                      </a:r>
                      <a:endParaRPr lang="es-ES" sz="140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1400" b="1">
                          <a:solidFill>
                            <a:srgbClr val="FF0000"/>
                          </a:solidFill>
                          <a:effectLst/>
                          <a:latin typeface="+mn-lt"/>
                          <a:ea typeface="Times New Roman" panose="02020603050405020304" pitchFamily="18" charset="0"/>
                          <a:cs typeface="Times New Roman" panose="02020603050405020304" pitchFamily="18" charset="0"/>
                        </a:rPr>
                        <a:t>75.000,00</a:t>
                      </a:r>
                      <a:endParaRPr lang="es-ES" sz="140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353781448"/>
                  </a:ext>
                </a:extLst>
              </a:tr>
              <a:tr h="213715">
                <a:tc>
                  <a:txBody>
                    <a:bodyPr/>
                    <a:lstStyle/>
                    <a:p>
                      <a:r>
                        <a:rPr lang="es-ES" sz="1400" dirty="0">
                          <a:solidFill>
                            <a:srgbClr val="000000"/>
                          </a:solidFill>
                          <a:effectLst/>
                          <a:latin typeface="+mn-lt"/>
                          <a:ea typeface="Times New Roman" panose="02020603050405020304" pitchFamily="18" charset="0"/>
                          <a:cs typeface="Times New Roman" panose="02020603050405020304" pitchFamily="18" charset="0"/>
                        </a:rPr>
                        <a:t>CASTILLA Y LEÓN</a:t>
                      </a:r>
                      <a:endParaRPr lang="es-ES" sz="14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r>
                        <a:rPr lang="es-ES" sz="1400">
                          <a:solidFill>
                            <a:srgbClr val="000000"/>
                          </a:solidFill>
                          <a:effectLst/>
                          <a:latin typeface="+mn-lt"/>
                          <a:ea typeface="Times New Roman" panose="02020603050405020304" pitchFamily="18" charset="0"/>
                          <a:cs typeface="Times New Roman" panose="02020603050405020304" pitchFamily="18" charset="0"/>
                        </a:rPr>
                        <a:t>12.000,00</a:t>
                      </a:r>
                      <a:endParaRPr lang="es-ES" sz="140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1400">
                          <a:solidFill>
                            <a:srgbClr val="000000"/>
                          </a:solidFill>
                          <a:effectLst/>
                          <a:latin typeface="+mn-lt"/>
                          <a:ea typeface="Times New Roman" panose="02020603050405020304" pitchFamily="18" charset="0"/>
                          <a:cs typeface="Times New Roman" panose="02020603050405020304" pitchFamily="18" charset="0"/>
                        </a:rPr>
                        <a:t>40.000,00</a:t>
                      </a:r>
                      <a:endParaRPr lang="es-ES" sz="140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1400">
                          <a:solidFill>
                            <a:srgbClr val="000000"/>
                          </a:solidFill>
                          <a:effectLst/>
                          <a:latin typeface="+mn-lt"/>
                          <a:ea typeface="Times New Roman" panose="02020603050405020304" pitchFamily="18" charset="0"/>
                          <a:cs typeface="Times New Roman" panose="02020603050405020304" pitchFamily="18" charset="0"/>
                        </a:rPr>
                        <a:t>45.000,00</a:t>
                      </a:r>
                      <a:endParaRPr lang="es-ES" sz="140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1400">
                          <a:solidFill>
                            <a:srgbClr val="000000"/>
                          </a:solidFill>
                          <a:effectLst/>
                          <a:latin typeface="+mn-lt"/>
                          <a:ea typeface="Times New Roman" panose="02020603050405020304" pitchFamily="18" charset="0"/>
                          <a:cs typeface="Times New Roman" panose="02020603050405020304" pitchFamily="18" charset="0"/>
                        </a:rPr>
                        <a:t>70.000,00</a:t>
                      </a:r>
                      <a:endParaRPr lang="es-ES" sz="140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69052797"/>
                  </a:ext>
                </a:extLst>
              </a:tr>
              <a:tr h="213715">
                <a:tc>
                  <a:txBody>
                    <a:bodyPr/>
                    <a:lstStyle/>
                    <a:p>
                      <a:r>
                        <a:rPr lang="es-ES" sz="1400" dirty="0">
                          <a:solidFill>
                            <a:srgbClr val="000000"/>
                          </a:solidFill>
                          <a:effectLst/>
                          <a:latin typeface="+mn-lt"/>
                          <a:ea typeface="Times New Roman" panose="02020603050405020304" pitchFamily="18" charset="0"/>
                          <a:cs typeface="Times New Roman" panose="02020603050405020304" pitchFamily="18" charset="0"/>
                        </a:rPr>
                        <a:t>CASTILLA-LA MANCHA</a:t>
                      </a:r>
                      <a:endParaRPr lang="es-ES" sz="14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r>
                        <a:rPr lang="es-ES" sz="1400">
                          <a:solidFill>
                            <a:srgbClr val="000000"/>
                          </a:solidFill>
                          <a:effectLst/>
                          <a:latin typeface="+mn-lt"/>
                          <a:ea typeface="Times New Roman" panose="02020603050405020304" pitchFamily="18" charset="0"/>
                          <a:cs typeface="Times New Roman" panose="02020603050405020304" pitchFamily="18" charset="0"/>
                        </a:rPr>
                        <a:t>13.500,00</a:t>
                      </a:r>
                      <a:endParaRPr lang="es-ES" sz="140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1400">
                          <a:solidFill>
                            <a:srgbClr val="000000"/>
                          </a:solidFill>
                          <a:effectLst/>
                          <a:latin typeface="+mn-lt"/>
                          <a:ea typeface="Times New Roman" panose="02020603050405020304" pitchFamily="18" charset="0"/>
                          <a:cs typeface="Times New Roman" panose="02020603050405020304" pitchFamily="18" charset="0"/>
                        </a:rPr>
                        <a:t>40.500,00</a:t>
                      </a:r>
                      <a:endParaRPr lang="es-ES" sz="140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1400">
                          <a:solidFill>
                            <a:srgbClr val="000000"/>
                          </a:solidFill>
                          <a:effectLst/>
                          <a:latin typeface="+mn-lt"/>
                          <a:ea typeface="Times New Roman" panose="02020603050405020304" pitchFamily="18" charset="0"/>
                          <a:cs typeface="Times New Roman" panose="02020603050405020304" pitchFamily="18" charset="0"/>
                        </a:rPr>
                        <a:t>45.000,00</a:t>
                      </a:r>
                      <a:endParaRPr lang="es-ES" sz="140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1400">
                          <a:solidFill>
                            <a:srgbClr val="000000"/>
                          </a:solidFill>
                          <a:effectLst/>
                          <a:latin typeface="+mn-lt"/>
                          <a:ea typeface="Times New Roman" panose="02020603050405020304" pitchFamily="18" charset="0"/>
                          <a:cs typeface="Times New Roman" panose="02020603050405020304" pitchFamily="18" charset="0"/>
                        </a:rPr>
                        <a:t>67.500,00</a:t>
                      </a:r>
                      <a:endParaRPr lang="es-ES" sz="140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95110230"/>
                  </a:ext>
                </a:extLst>
              </a:tr>
              <a:tr h="213715">
                <a:tc>
                  <a:txBody>
                    <a:bodyPr/>
                    <a:lstStyle/>
                    <a:p>
                      <a:r>
                        <a:rPr lang="es-ES" sz="1400" dirty="0">
                          <a:solidFill>
                            <a:srgbClr val="000000"/>
                          </a:solidFill>
                          <a:effectLst/>
                          <a:latin typeface="+mn-lt"/>
                          <a:ea typeface="Times New Roman" panose="02020603050405020304" pitchFamily="18" charset="0"/>
                          <a:cs typeface="Times New Roman" panose="02020603050405020304" pitchFamily="18" charset="0"/>
                        </a:rPr>
                        <a:t>CATALUÑA</a:t>
                      </a:r>
                      <a:endParaRPr lang="es-ES" sz="14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r>
                        <a:rPr lang="es-ES" sz="1400" b="1">
                          <a:solidFill>
                            <a:srgbClr val="FF0000"/>
                          </a:solidFill>
                          <a:effectLst/>
                          <a:latin typeface="+mn-lt"/>
                          <a:ea typeface="Times New Roman" panose="02020603050405020304" pitchFamily="18" charset="0"/>
                          <a:cs typeface="Times New Roman" panose="02020603050405020304" pitchFamily="18" charset="0"/>
                        </a:rPr>
                        <a:t>15.000,00</a:t>
                      </a:r>
                      <a:endParaRPr lang="es-ES" sz="140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1400" b="1">
                          <a:solidFill>
                            <a:srgbClr val="FF0000"/>
                          </a:solidFill>
                          <a:effectLst/>
                          <a:latin typeface="+mn-lt"/>
                          <a:ea typeface="Times New Roman" panose="02020603050405020304" pitchFamily="18" charset="0"/>
                          <a:cs typeface="Times New Roman" panose="02020603050405020304" pitchFamily="18" charset="0"/>
                        </a:rPr>
                        <a:t>45.000,00</a:t>
                      </a:r>
                      <a:endParaRPr lang="es-ES" sz="140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1400" b="1">
                          <a:solidFill>
                            <a:srgbClr val="FF0000"/>
                          </a:solidFill>
                          <a:effectLst/>
                          <a:latin typeface="+mn-lt"/>
                          <a:ea typeface="Times New Roman" panose="02020603050405020304" pitchFamily="18" charset="0"/>
                          <a:cs typeface="Times New Roman" panose="02020603050405020304" pitchFamily="18" charset="0"/>
                        </a:rPr>
                        <a:t>50.000,00</a:t>
                      </a:r>
                      <a:endParaRPr lang="es-ES" sz="140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1400" b="1">
                          <a:solidFill>
                            <a:srgbClr val="FF0000"/>
                          </a:solidFill>
                          <a:effectLst/>
                          <a:latin typeface="+mn-lt"/>
                          <a:ea typeface="Times New Roman" panose="02020603050405020304" pitchFamily="18" charset="0"/>
                          <a:cs typeface="Times New Roman" panose="02020603050405020304" pitchFamily="18" charset="0"/>
                        </a:rPr>
                        <a:t>75.000,00</a:t>
                      </a:r>
                      <a:endParaRPr lang="es-ES" sz="140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807282501"/>
                  </a:ext>
                </a:extLst>
              </a:tr>
              <a:tr h="213715">
                <a:tc>
                  <a:txBody>
                    <a:bodyPr/>
                    <a:lstStyle/>
                    <a:p>
                      <a:r>
                        <a:rPr lang="es-ES" sz="1400" dirty="0">
                          <a:solidFill>
                            <a:srgbClr val="000000"/>
                          </a:solidFill>
                          <a:effectLst/>
                          <a:latin typeface="+mn-lt"/>
                          <a:ea typeface="Times New Roman" panose="02020603050405020304" pitchFamily="18" charset="0"/>
                          <a:cs typeface="Times New Roman" panose="02020603050405020304" pitchFamily="18" charset="0"/>
                        </a:rPr>
                        <a:t>EXTREMADURA</a:t>
                      </a:r>
                      <a:endParaRPr lang="es-ES" sz="14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r>
                        <a:rPr lang="es-ES" sz="1400">
                          <a:solidFill>
                            <a:srgbClr val="000000"/>
                          </a:solidFill>
                          <a:effectLst/>
                          <a:latin typeface="+mn-lt"/>
                          <a:ea typeface="Times New Roman" panose="02020603050405020304" pitchFamily="18" charset="0"/>
                          <a:cs typeface="Times New Roman" panose="02020603050405020304" pitchFamily="18" charset="0"/>
                        </a:rPr>
                        <a:t>12.000,00</a:t>
                      </a:r>
                      <a:endParaRPr lang="es-ES" sz="140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1400">
                          <a:solidFill>
                            <a:srgbClr val="000000"/>
                          </a:solidFill>
                          <a:effectLst/>
                          <a:latin typeface="+mn-lt"/>
                          <a:ea typeface="Times New Roman" panose="02020603050405020304" pitchFamily="18" charset="0"/>
                          <a:cs typeface="Times New Roman" panose="02020603050405020304" pitchFamily="18" charset="0"/>
                        </a:rPr>
                        <a:t>37.800,00</a:t>
                      </a:r>
                      <a:endParaRPr lang="es-ES" sz="140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1400">
                          <a:solidFill>
                            <a:srgbClr val="000000"/>
                          </a:solidFill>
                          <a:effectLst/>
                          <a:latin typeface="+mn-lt"/>
                          <a:ea typeface="Times New Roman" panose="02020603050405020304" pitchFamily="18" charset="0"/>
                          <a:cs typeface="Times New Roman" panose="02020603050405020304" pitchFamily="18" charset="0"/>
                        </a:rPr>
                        <a:t>42.800,00</a:t>
                      </a:r>
                      <a:endParaRPr lang="es-ES" sz="140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1400">
                          <a:solidFill>
                            <a:srgbClr val="000000"/>
                          </a:solidFill>
                          <a:effectLst/>
                          <a:latin typeface="+mn-lt"/>
                          <a:ea typeface="Times New Roman" panose="02020603050405020304" pitchFamily="18" charset="0"/>
                          <a:cs typeface="Times New Roman" panose="02020603050405020304" pitchFamily="18" charset="0"/>
                        </a:rPr>
                        <a:t>69.300,00</a:t>
                      </a:r>
                      <a:endParaRPr lang="es-ES" sz="140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69543903"/>
                  </a:ext>
                </a:extLst>
              </a:tr>
              <a:tr h="213715">
                <a:tc>
                  <a:txBody>
                    <a:bodyPr/>
                    <a:lstStyle/>
                    <a:p>
                      <a:r>
                        <a:rPr lang="es-ES" sz="1400" dirty="0">
                          <a:solidFill>
                            <a:srgbClr val="000000"/>
                          </a:solidFill>
                          <a:effectLst/>
                          <a:latin typeface="+mn-lt"/>
                          <a:ea typeface="Times New Roman" panose="02020603050405020304" pitchFamily="18" charset="0"/>
                          <a:cs typeface="Times New Roman" panose="02020603050405020304" pitchFamily="18" charset="0"/>
                        </a:rPr>
                        <a:t>GALICIA</a:t>
                      </a:r>
                      <a:endParaRPr lang="es-ES" sz="14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r>
                        <a:rPr lang="es-ES" sz="1400" b="1">
                          <a:solidFill>
                            <a:srgbClr val="FF0000"/>
                          </a:solidFill>
                          <a:effectLst/>
                          <a:latin typeface="+mn-lt"/>
                          <a:ea typeface="Times New Roman" panose="02020603050405020304" pitchFamily="18" charset="0"/>
                          <a:cs typeface="Times New Roman" panose="02020603050405020304" pitchFamily="18" charset="0"/>
                        </a:rPr>
                        <a:t>15.000,00</a:t>
                      </a:r>
                      <a:endParaRPr lang="es-ES" sz="140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1400" b="1">
                          <a:solidFill>
                            <a:srgbClr val="FF0000"/>
                          </a:solidFill>
                          <a:effectLst/>
                          <a:latin typeface="+mn-lt"/>
                          <a:ea typeface="Times New Roman" panose="02020603050405020304" pitchFamily="18" charset="0"/>
                          <a:cs typeface="Times New Roman" panose="02020603050405020304" pitchFamily="18" charset="0"/>
                        </a:rPr>
                        <a:t>45.000,00</a:t>
                      </a:r>
                      <a:endParaRPr lang="es-ES" sz="140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1400" b="1">
                          <a:solidFill>
                            <a:srgbClr val="FF0000"/>
                          </a:solidFill>
                          <a:effectLst/>
                          <a:latin typeface="+mn-lt"/>
                          <a:ea typeface="Times New Roman" panose="02020603050405020304" pitchFamily="18" charset="0"/>
                          <a:cs typeface="Times New Roman" panose="02020603050405020304" pitchFamily="18" charset="0"/>
                        </a:rPr>
                        <a:t>50.000,00</a:t>
                      </a:r>
                      <a:endParaRPr lang="es-ES" sz="140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1400" b="1">
                          <a:solidFill>
                            <a:srgbClr val="FF0000"/>
                          </a:solidFill>
                          <a:effectLst/>
                          <a:latin typeface="+mn-lt"/>
                          <a:ea typeface="Times New Roman" panose="02020603050405020304" pitchFamily="18" charset="0"/>
                          <a:cs typeface="Times New Roman" panose="02020603050405020304" pitchFamily="18" charset="0"/>
                        </a:rPr>
                        <a:t>75.000,00</a:t>
                      </a:r>
                      <a:endParaRPr lang="es-ES" sz="140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689897900"/>
                  </a:ext>
                </a:extLst>
              </a:tr>
              <a:tr h="213715">
                <a:tc>
                  <a:txBody>
                    <a:bodyPr/>
                    <a:lstStyle/>
                    <a:p>
                      <a:r>
                        <a:rPr lang="es-ES" sz="1400" dirty="0">
                          <a:solidFill>
                            <a:srgbClr val="000000"/>
                          </a:solidFill>
                          <a:effectLst/>
                          <a:latin typeface="+mn-lt"/>
                          <a:ea typeface="Times New Roman" panose="02020603050405020304" pitchFamily="18" charset="0"/>
                          <a:cs typeface="Times New Roman" panose="02020603050405020304" pitchFamily="18" charset="0"/>
                        </a:rPr>
                        <a:t>MADRID</a:t>
                      </a:r>
                      <a:endParaRPr lang="es-ES" sz="14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r>
                        <a:rPr lang="es-ES" sz="1400" b="1">
                          <a:solidFill>
                            <a:srgbClr val="538135"/>
                          </a:solidFill>
                          <a:effectLst/>
                          <a:latin typeface="+mn-lt"/>
                          <a:ea typeface="Times New Roman" panose="02020603050405020304" pitchFamily="18" charset="0"/>
                          <a:cs typeface="Times New Roman" panose="02020603050405020304" pitchFamily="18" charset="0"/>
                        </a:rPr>
                        <a:t>9.000,00</a:t>
                      </a:r>
                      <a:endParaRPr lang="es-ES" sz="140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1400" b="1">
                          <a:solidFill>
                            <a:srgbClr val="538135"/>
                          </a:solidFill>
                          <a:effectLst/>
                          <a:latin typeface="+mn-lt"/>
                          <a:ea typeface="Times New Roman" panose="02020603050405020304" pitchFamily="18" charset="0"/>
                          <a:cs typeface="Times New Roman" panose="02020603050405020304" pitchFamily="18" charset="0"/>
                        </a:rPr>
                        <a:t>27.000,00</a:t>
                      </a:r>
                      <a:endParaRPr lang="es-ES" sz="140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1400" b="1">
                          <a:solidFill>
                            <a:srgbClr val="538135"/>
                          </a:solidFill>
                          <a:effectLst/>
                          <a:latin typeface="+mn-lt"/>
                          <a:ea typeface="Times New Roman" panose="02020603050405020304" pitchFamily="18" charset="0"/>
                          <a:cs typeface="Times New Roman" panose="02020603050405020304" pitchFamily="18" charset="0"/>
                        </a:rPr>
                        <a:t>30.000,00</a:t>
                      </a:r>
                      <a:endParaRPr lang="es-ES" sz="140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1400" b="1">
                          <a:solidFill>
                            <a:srgbClr val="538135"/>
                          </a:solidFill>
                          <a:effectLst/>
                          <a:latin typeface="+mn-lt"/>
                          <a:ea typeface="Times New Roman" panose="02020603050405020304" pitchFamily="18" charset="0"/>
                          <a:cs typeface="Times New Roman" panose="02020603050405020304" pitchFamily="18" charset="0"/>
                        </a:rPr>
                        <a:t>45.000,00</a:t>
                      </a:r>
                      <a:endParaRPr lang="es-ES" sz="140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850238911"/>
                  </a:ext>
                </a:extLst>
              </a:tr>
              <a:tr h="213715">
                <a:tc>
                  <a:txBody>
                    <a:bodyPr/>
                    <a:lstStyle/>
                    <a:p>
                      <a:r>
                        <a:rPr lang="es-ES" sz="1400" dirty="0">
                          <a:solidFill>
                            <a:srgbClr val="000000"/>
                          </a:solidFill>
                          <a:effectLst/>
                          <a:latin typeface="+mn-lt"/>
                          <a:ea typeface="Times New Roman" panose="02020603050405020304" pitchFamily="18" charset="0"/>
                          <a:cs typeface="Times New Roman" panose="02020603050405020304" pitchFamily="18" charset="0"/>
                        </a:rPr>
                        <a:t>REGIÓN DE MURCIA</a:t>
                      </a:r>
                      <a:endParaRPr lang="es-ES" sz="14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r>
                        <a:rPr lang="es-ES" sz="1400">
                          <a:solidFill>
                            <a:srgbClr val="000000"/>
                          </a:solidFill>
                          <a:effectLst/>
                          <a:latin typeface="+mn-lt"/>
                          <a:ea typeface="Times New Roman" panose="02020603050405020304" pitchFamily="18" charset="0"/>
                          <a:cs typeface="Times New Roman" panose="02020603050405020304" pitchFamily="18" charset="0"/>
                        </a:rPr>
                        <a:t>12.000,00</a:t>
                      </a:r>
                      <a:endParaRPr lang="es-ES" sz="140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1400">
                          <a:solidFill>
                            <a:srgbClr val="000000"/>
                          </a:solidFill>
                          <a:effectLst/>
                          <a:latin typeface="+mn-lt"/>
                          <a:ea typeface="Times New Roman" panose="02020603050405020304" pitchFamily="18" charset="0"/>
                          <a:cs typeface="Times New Roman" panose="02020603050405020304" pitchFamily="18" charset="0"/>
                        </a:rPr>
                        <a:t>36.000,00</a:t>
                      </a:r>
                      <a:endParaRPr lang="es-ES" sz="140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1400">
                          <a:solidFill>
                            <a:srgbClr val="000000"/>
                          </a:solidFill>
                          <a:effectLst/>
                          <a:latin typeface="+mn-lt"/>
                          <a:ea typeface="Times New Roman" panose="02020603050405020304" pitchFamily="18" charset="0"/>
                          <a:cs typeface="Times New Roman" panose="02020603050405020304" pitchFamily="18" charset="0"/>
                        </a:rPr>
                        <a:t>40.000,00</a:t>
                      </a:r>
                      <a:endParaRPr lang="es-ES" sz="140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1400">
                          <a:solidFill>
                            <a:srgbClr val="000000"/>
                          </a:solidFill>
                          <a:effectLst/>
                          <a:latin typeface="+mn-lt"/>
                          <a:ea typeface="Times New Roman" panose="02020603050405020304" pitchFamily="18" charset="0"/>
                          <a:cs typeface="Times New Roman" panose="02020603050405020304" pitchFamily="18" charset="0"/>
                        </a:rPr>
                        <a:t>60.000,00</a:t>
                      </a:r>
                      <a:endParaRPr lang="es-ES" sz="140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932975085"/>
                  </a:ext>
                </a:extLst>
              </a:tr>
              <a:tr h="213715">
                <a:tc>
                  <a:txBody>
                    <a:bodyPr/>
                    <a:lstStyle/>
                    <a:p>
                      <a:r>
                        <a:rPr lang="es-ES" sz="1400" dirty="0">
                          <a:solidFill>
                            <a:srgbClr val="000000"/>
                          </a:solidFill>
                          <a:effectLst/>
                          <a:latin typeface="+mn-lt"/>
                          <a:ea typeface="Times New Roman" panose="02020603050405020304" pitchFamily="18" charset="0"/>
                          <a:cs typeface="Times New Roman" panose="02020603050405020304" pitchFamily="18" charset="0"/>
                        </a:rPr>
                        <a:t>LA RIOJA</a:t>
                      </a:r>
                      <a:endParaRPr lang="es-ES" sz="14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r>
                        <a:rPr lang="es-ES" sz="1400">
                          <a:solidFill>
                            <a:srgbClr val="000000"/>
                          </a:solidFill>
                          <a:effectLst/>
                          <a:latin typeface="+mn-lt"/>
                          <a:ea typeface="Times New Roman" panose="02020603050405020304" pitchFamily="18" charset="0"/>
                          <a:cs typeface="Times New Roman" panose="02020603050405020304" pitchFamily="18" charset="0"/>
                        </a:rPr>
                        <a:t>10.500,00</a:t>
                      </a:r>
                      <a:endParaRPr lang="es-ES" sz="140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1400">
                          <a:solidFill>
                            <a:srgbClr val="000000"/>
                          </a:solidFill>
                          <a:effectLst/>
                          <a:latin typeface="+mn-lt"/>
                          <a:ea typeface="Times New Roman" panose="02020603050405020304" pitchFamily="18" charset="0"/>
                          <a:cs typeface="Times New Roman" panose="02020603050405020304" pitchFamily="18" charset="0"/>
                        </a:rPr>
                        <a:t>31.500,00</a:t>
                      </a:r>
                      <a:endParaRPr lang="es-ES" sz="140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1400">
                          <a:solidFill>
                            <a:srgbClr val="000000"/>
                          </a:solidFill>
                          <a:effectLst/>
                          <a:latin typeface="+mn-lt"/>
                          <a:ea typeface="Times New Roman" panose="02020603050405020304" pitchFamily="18" charset="0"/>
                          <a:cs typeface="Times New Roman" panose="02020603050405020304" pitchFamily="18" charset="0"/>
                        </a:rPr>
                        <a:t>35.000,00</a:t>
                      </a:r>
                      <a:endParaRPr lang="es-ES" sz="140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1400">
                          <a:solidFill>
                            <a:srgbClr val="000000"/>
                          </a:solidFill>
                          <a:effectLst/>
                          <a:latin typeface="+mn-lt"/>
                          <a:ea typeface="Times New Roman" panose="02020603050405020304" pitchFamily="18" charset="0"/>
                          <a:cs typeface="Times New Roman" panose="02020603050405020304" pitchFamily="18" charset="0"/>
                        </a:rPr>
                        <a:t>52.500,00</a:t>
                      </a:r>
                      <a:endParaRPr lang="es-ES" sz="140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4190583207"/>
                  </a:ext>
                </a:extLst>
              </a:tr>
              <a:tr h="213715">
                <a:tc>
                  <a:txBody>
                    <a:bodyPr/>
                    <a:lstStyle/>
                    <a:p>
                      <a:r>
                        <a:rPr lang="es-ES" sz="1400" dirty="0">
                          <a:solidFill>
                            <a:srgbClr val="000000"/>
                          </a:solidFill>
                          <a:effectLst/>
                          <a:latin typeface="+mn-lt"/>
                          <a:ea typeface="Times New Roman" panose="02020603050405020304" pitchFamily="18" charset="0"/>
                          <a:cs typeface="Times New Roman" panose="02020603050405020304" pitchFamily="18" charset="0"/>
                        </a:rPr>
                        <a:t>C. VALENCIANA</a:t>
                      </a:r>
                      <a:endParaRPr lang="es-ES" sz="14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r>
                        <a:rPr lang="es-ES" sz="1400" b="1">
                          <a:solidFill>
                            <a:srgbClr val="FF0000"/>
                          </a:solidFill>
                          <a:effectLst/>
                          <a:latin typeface="+mn-lt"/>
                          <a:ea typeface="Times New Roman" panose="02020603050405020304" pitchFamily="18" charset="0"/>
                          <a:cs typeface="Times New Roman" panose="02020603050405020304" pitchFamily="18" charset="0"/>
                        </a:rPr>
                        <a:t>15.000,00</a:t>
                      </a:r>
                      <a:endParaRPr lang="es-ES" sz="140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1400" b="1">
                          <a:solidFill>
                            <a:srgbClr val="FF0000"/>
                          </a:solidFill>
                          <a:effectLst/>
                          <a:latin typeface="+mn-lt"/>
                          <a:ea typeface="Times New Roman" panose="02020603050405020304" pitchFamily="18" charset="0"/>
                          <a:cs typeface="Times New Roman" panose="02020603050405020304" pitchFamily="18" charset="0"/>
                        </a:rPr>
                        <a:t>45.000,00</a:t>
                      </a:r>
                      <a:endParaRPr lang="es-ES" sz="140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1400" b="1">
                          <a:solidFill>
                            <a:srgbClr val="FF0000"/>
                          </a:solidFill>
                          <a:effectLst/>
                          <a:latin typeface="+mn-lt"/>
                          <a:ea typeface="Times New Roman" panose="02020603050405020304" pitchFamily="18" charset="0"/>
                          <a:cs typeface="Times New Roman" panose="02020603050405020304" pitchFamily="18" charset="0"/>
                        </a:rPr>
                        <a:t>50.000,00</a:t>
                      </a:r>
                      <a:endParaRPr lang="es-ES" sz="140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1400" b="1">
                          <a:solidFill>
                            <a:srgbClr val="FF0000"/>
                          </a:solidFill>
                          <a:effectLst/>
                          <a:latin typeface="+mn-lt"/>
                          <a:ea typeface="Times New Roman" panose="02020603050405020304" pitchFamily="18" charset="0"/>
                          <a:cs typeface="Times New Roman" panose="02020603050405020304" pitchFamily="18" charset="0"/>
                        </a:rPr>
                        <a:t>75.000,00</a:t>
                      </a:r>
                      <a:endParaRPr lang="es-ES" sz="140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862834429"/>
                  </a:ext>
                </a:extLst>
              </a:tr>
              <a:tr h="213715">
                <a:tc>
                  <a:txBody>
                    <a:bodyPr/>
                    <a:lstStyle/>
                    <a:p>
                      <a:r>
                        <a:rPr lang="es-ES" sz="1400" dirty="0">
                          <a:solidFill>
                            <a:srgbClr val="000000"/>
                          </a:solidFill>
                          <a:effectLst/>
                          <a:latin typeface="+mn-lt"/>
                          <a:ea typeface="Times New Roman" panose="02020603050405020304" pitchFamily="18" charset="0"/>
                          <a:cs typeface="Times New Roman" panose="02020603050405020304" pitchFamily="18" charset="0"/>
                        </a:rPr>
                        <a:t>NAVARRA</a:t>
                      </a:r>
                      <a:endParaRPr lang="es-ES" sz="14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r>
                        <a:rPr lang="es-ES" sz="1400" b="1">
                          <a:solidFill>
                            <a:srgbClr val="538135"/>
                          </a:solidFill>
                          <a:effectLst/>
                          <a:latin typeface="+mn-lt"/>
                          <a:ea typeface="Times New Roman" panose="02020603050405020304" pitchFamily="18" charset="0"/>
                          <a:cs typeface="Times New Roman" panose="02020603050405020304" pitchFamily="18" charset="0"/>
                        </a:rPr>
                        <a:t>9.000,00</a:t>
                      </a:r>
                      <a:endParaRPr lang="es-ES" sz="140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1400" b="1">
                          <a:solidFill>
                            <a:srgbClr val="538135"/>
                          </a:solidFill>
                          <a:effectLst/>
                          <a:latin typeface="+mn-lt"/>
                          <a:ea typeface="Times New Roman" panose="02020603050405020304" pitchFamily="18" charset="0"/>
                          <a:cs typeface="Times New Roman" panose="02020603050405020304" pitchFamily="18" charset="0"/>
                        </a:rPr>
                        <a:t>27.000,00</a:t>
                      </a:r>
                      <a:endParaRPr lang="es-ES" sz="140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1400" b="1">
                          <a:solidFill>
                            <a:srgbClr val="538135"/>
                          </a:solidFill>
                          <a:effectLst/>
                          <a:latin typeface="+mn-lt"/>
                          <a:ea typeface="Times New Roman" panose="02020603050405020304" pitchFamily="18" charset="0"/>
                          <a:cs typeface="Times New Roman" panose="02020603050405020304" pitchFamily="18" charset="0"/>
                        </a:rPr>
                        <a:t>30.000,00</a:t>
                      </a:r>
                      <a:endParaRPr lang="es-ES" sz="140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1400" b="1">
                          <a:solidFill>
                            <a:srgbClr val="538135"/>
                          </a:solidFill>
                          <a:effectLst/>
                          <a:latin typeface="+mn-lt"/>
                          <a:ea typeface="Times New Roman" panose="02020603050405020304" pitchFamily="18" charset="0"/>
                          <a:cs typeface="Times New Roman" panose="02020603050405020304" pitchFamily="18" charset="0"/>
                        </a:rPr>
                        <a:t>45.000,00</a:t>
                      </a:r>
                      <a:endParaRPr lang="es-ES" sz="140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217774250"/>
                  </a:ext>
                </a:extLst>
              </a:tr>
              <a:tr h="213715">
                <a:tc>
                  <a:txBody>
                    <a:bodyPr/>
                    <a:lstStyle/>
                    <a:p>
                      <a:r>
                        <a:rPr lang="es-ES" sz="1400" dirty="0">
                          <a:solidFill>
                            <a:srgbClr val="000000"/>
                          </a:solidFill>
                          <a:effectLst/>
                          <a:latin typeface="+mn-lt"/>
                          <a:ea typeface="Times New Roman" panose="02020603050405020304" pitchFamily="18" charset="0"/>
                          <a:cs typeface="Times New Roman" panose="02020603050405020304" pitchFamily="18" charset="0"/>
                        </a:rPr>
                        <a:t>BIZKAIA</a:t>
                      </a:r>
                      <a:endParaRPr lang="es-ES" sz="14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r>
                        <a:rPr lang="es-ES" sz="1400">
                          <a:solidFill>
                            <a:srgbClr val="000000"/>
                          </a:solidFill>
                          <a:effectLst/>
                          <a:latin typeface="+mn-lt"/>
                          <a:ea typeface="Times New Roman" panose="02020603050405020304" pitchFamily="18" charset="0"/>
                          <a:cs typeface="Times New Roman" panose="02020603050405020304" pitchFamily="18" charset="0"/>
                        </a:rPr>
                        <a:t>10.500,00</a:t>
                      </a:r>
                      <a:endParaRPr lang="es-ES" sz="140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1400">
                          <a:solidFill>
                            <a:srgbClr val="000000"/>
                          </a:solidFill>
                          <a:effectLst/>
                          <a:latin typeface="+mn-lt"/>
                          <a:ea typeface="Times New Roman" panose="02020603050405020304" pitchFamily="18" charset="0"/>
                          <a:cs typeface="Times New Roman" panose="02020603050405020304" pitchFamily="18" charset="0"/>
                        </a:rPr>
                        <a:t>31.500,00</a:t>
                      </a:r>
                      <a:endParaRPr lang="es-ES" sz="140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1400">
                          <a:solidFill>
                            <a:srgbClr val="000000"/>
                          </a:solidFill>
                          <a:effectLst/>
                          <a:latin typeface="+mn-lt"/>
                          <a:ea typeface="Times New Roman" panose="02020603050405020304" pitchFamily="18" charset="0"/>
                          <a:cs typeface="Times New Roman" panose="02020603050405020304" pitchFamily="18" charset="0"/>
                        </a:rPr>
                        <a:t>35.000,00</a:t>
                      </a:r>
                      <a:endParaRPr lang="es-ES" sz="140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1400">
                          <a:solidFill>
                            <a:srgbClr val="000000"/>
                          </a:solidFill>
                          <a:effectLst/>
                          <a:latin typeface="+mn-lt"/>
                          <a:ea typeface="Times New Roman" panose="02020603050405020304" pitchFamily="18" charset="0"/>
                          <a:cs typeface="Times New Roman" panose="02020603050405020304" pitchFamily="18" charset="0"/>
                        </a:rPr>
                        <a:t>52.500,00</a:t>
                      </a:r>
                      <a:endParaRPr lang="es-ES" sz="140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637695709"/>
                  </a:ext>
                </a:extLst>
              </a:tr>
              <a:tr h="213715">
                <a:tc>
                  <a:txBody>
                    <a:bodyPr/>
                    <a:lstStyle/>
                    <a:p>
                      <a:r>
                        <a:rPr lang="es-ES" sz="1400" dirty="0">
                          <a:solidFill>
                            <a:srgbClr val="000000"/>
                          </a:solidFill>
                          <a:effectLst/>
                          <a:latin typeface="+mn-lt"/>
                          <a:ea typeface="Times New Roman" panose="02020603050405020304" pitchFamily="18" charset="0"/>
                          <a:cs typeface="Times New Roman" panose="02020603050405020304" pitchFamily="18" charset="0"/>
                        </a:rPr>
                        <a:t>GIPUZKOA</a:t>
                      </a:r>
                      <a:endParaRPr lang="es-ES" sz="14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r>
                        <a:rPr lang="es-ES" sz="1400">
                          <a:solidFill>
                            <a:srgbClr val="000000"/>
                          </a:solidFill>
                          <a:effectLst/>
                          <a:latin typeface="+mn-lt"/>
                          <a:ea typeface="Times New Roman" panose="02020603050405020304" pitchFamily="18" charset="0"/>
                          <a:cs typeface="Times New Roman" panose="02020603050405020304" pitchFamily="18" charset="0"/>
                        </a:rPr>
                        <a:t>10.500,00</a:t>
                      </a:r>
                      <a:endParaRPr lang="es-ES" sz="140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1400">
                          <a:solidFill>
                            <a:srgbClr val="000000"/>
                          </a:solidFill>
                          <a:effectLst/>
                          <a:latin typeface="+mn-lt"/>
                          <a:ea typeface="Times New Roman" panose="02020603050405020304" pitchFamily="18" charset="0"/>
                          <a:cs typeface="Times New Roman" panose="02020603050405020304" pitchFamily="18" charset="0"/>
                        </a:rPr>
                        <a:t>31.500,00</a:t>
                      </a:r>
                      <a:endParaRPr lang="es-ES" sz="140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1400">
                          <a:solidFill>
                            <a:srgbClr val="000000"/>
                          </a:solidFill>
                          <a:effectLst/>
                          <a:latin typeface="+mn-lt"/>
                          <a:ea typeface="Times New Roman" panose="02020603050405020304" pitchFamily="18" charset="0"/>
                          <a:cs typeface="Times New Roman" panose="02020603050405020304" pitchFamily="18" charset="0"/>
                        </a:rPr>
                        <a:t>35.000,00</a:t>
                      </a:r>
                      <a:endParaRPr lang="es-ES" sz="140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1400">
                          <a:solidFill>
                            <a:srgbClr val="000000"/>
                          </a:solidFill>
                          <a:effectLst/>
                          <a:latin typeface="+mn-lt"/>
                          <a:ea typeface="Times New Roman" panose="02020603050405020304" pitchFamily="18" charset="0"/>
                          <a:cs typeface="Times New Roman" panose="02020603050405020304" pitchFamily="18" charset="0"/>
                        </a:rPr>
                        <a:t>52.500,00</a:t>
                      </a:r>
                      <a:endParaRPr lang="es-ES" sz="140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05694216"/>
                  </a:ext>
                </a:extLst>
              </a:tr>
              <a:tr h="213715">
                <a:tc>
                  <a:txBody>
                    <a:bodyPr/>
                    <a:lstStyle/>
                    <a:p>
                      <a:r>
                        <a:rPr lang="es-ES" sz="1400" dirty="0">
                          <a:solidFill>
                            <a:srgbClr val="000000"/>
                          </a:solidFill>
                          <a:effectLst/>
                          <a:latin typeface="+mn-lt"/>
                          <a:ea typeface="Times New Roman" panose="02020603050405020304" pitchFamily="18" charset="0"/>
                          <a:cs typeface="Times New Roman" panose="02020603050405020304" pitchFamily="18" charset="0"/>
                        </a:rPr>
                        <a:t>ÁLAVA</a:t>
                      </a:r>
                      <a:endParaRPr lang="es-ES" sz="14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r>
                        <a:rPr lang="es-ES" sz="1400">
                          <a:solidFill>
                            <a:srgbClr val="000000"/>
                          </a:solidFill>
                          <a:effectLst/>
                          <a:latin typeface="+mn-lt"/>
                          <a:ea typeface="Times New Roman" panose="02020603050405020304" pitchFamily="18" charset="0"/>
                          <a:cs typeface="Times New Roman" panose="02020603050405020304" pitchFamily="18" charset="0"/>
                        </a:rPr>
                        <a:t>10.500,00</a:t>
                      </a:r>
                      <a:endParaRPr lang="es-ES" sz="140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1400">
                          <a:solidFill>
                            <a:srgbClr val="000000"/>
                          </a:solidFill>
                          <a:effectLst/>
                          <a:latin typeface="+mn-lt"/>
                          <a:ea typeface="Times New Roman" panose="02020603050405020304" pitchFamily="18" charset="0"/>
                          <a:cs typeface="Times New Roman" panose="02020603050405020304" pitchFamily="18" charset="0"/>
                        </a:rPr>
                        <a:t>31.500,00</a:t>
                      </a:r>
                      <a:endParaRPr lang="es-ES" sz="140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1400">
                          <a:solidFill>
                            <a:srgbClr val="000000"/>
                          </a:solidFill>
                          <a:effectLst/>
                          <a:latin typeface="+mn-lt"/>
                          <a:ea typeface="Times New Roman" panose="02020603050405020304" pitchFamily="18" charset="0"/>
                          <a:cs typeface="Times New Roman" panose="02020603050405020304" pitchFamily="18" charset="0"/>
                        </a:rPr>
                        <a:t>35.000,00</a:t>
                      </a:r>
                      <a:endParaRPr lang="es-ES" sz="140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1400" dirty="0">
                          <a:solidFill>
                            <a:srgbClr val="000000"/>
                          </a:solidFill>
                          <a:effectLst/>
                          <a:latin typeface="+mn-lt"/>
                          <a:ea typeface="Times New Roman" panose="02020603050405020304" pitchFamily="18" charset="0"/>
                          <a:cs typeface="Times New Roman" panose="02020603050405020304" pitchFamily="18" charset="0"/>
                        </a:rPr>
                        <a:t>52.500,00</a:t>
                      </a:r>
                      <a:endParaRPr lang="es-ES" sz="14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206108489"/>
                  </a:ext>
                </a:extLst>
              </a:tr>
            </a:tbl>
          </a:graphicData>
        </a:graphic>
      </p:graphicFrame>
    </p:spTree>
    <p:extLst>
      <p:ext uri="{BB962C8B-B14F-4D97-AF65-F5344CB8AC3E}">
        <p14:creationId xmlns:p14="http://schemas.microsoft.com/office/powerpoint/2010/main" val="303640061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1CA9F5C3-1B88-FB4A-87C8-FEDE4C1C109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9144"/>
            <a:ext cx="9144000" cy="6839712"/>
          </a:xfrm>
          <a:prstGeom prst="rect">
            <a:avLst/>
          </a:prstGeom>
        </p:spPr>
      </p:pic>
      <p:pic>
        <p:nvPicPr>
          <p:cNvPr id="3" name="Imagen 2">
            <a:extLst>
              <a:ext uri="{FF2B5EF4-FFF2-40B4-BE49-F238E27FC236}">
                <a16:creationId xmlns:a16="http://schemas.microsoft.com/office/drawing/2014/main" id="{24266F07-0E09-4559-A4E3-2DC7DC900B65}"/>
              </a:ext>
            </a:extLst>
          </p:cNvPr>
          <p:cNvPicPr>
            <a:picLocks noChangeAspect="1"/>
          </p:cNvPicPr>
          <p:nvPr/>
        </p:nvPicPr>
        <p:blipFill>
          <a:blip r:embed="rId3"/>
          <a:stretch>
            <a:fillRect/>
          </a:stretch>
        </p:blipFill>
        <p:spPr>
          <a:xfrm>
            <a:off x="669851" y="858325"/>
            <a:ext cx="4002557" cy="2841572"/>
          </a:xfrm>
          <a:prstGeom prst="rect">
            <a:avLst/>
          </a:prstGeom>
        </p:spPr>
      </p:pic>
      <p:pic>
        <p:nvPicPr>
          <p:cNvPr id="6" name="Imagen 5">
            <a:extLst>
              <a:ext uri="{FF2B5EF4-FFF2-40B4-BE49-F238E27FC236}">
                <a16:creationId xmlns:a16="http://schemas.microsoft.com/office/drawing/2014/main" id="{AFFD5A91-3BB1-4772-B59F-6283518AD890}"/>
              </a:ext>
            </a:extLst>
          </p:cNvPr>
          <p:cNvPicPr>
            <a:picLocks noChangeAspect="1"/>
          </p:cNvPicPr>
          <p:nvPr/>
        </p:nvPicPr>
        <p:blipFill>
          <a:blip r:embed="rId4"/>
          <a:stretch>
            <a:fillRect/>
          </a:stretch>
        </p:blipFill>
        <p:spPr>
          <a:xfrm>
            <a:off x="4898607" y="858325"/>
            <a:ext cx="4064631" cy="2841572"/>
          </a:xfrm>
          <a:prstGeom prst="rect">
            <a:avLst/>
          </a:prstGeom>
        </p:spPr>
      </p:pic>
      <p:pic>
        <p:nvPicPr>
          <p:cNvPr id="8" name="Imagen 7">
            <a:extLst>
              <a:ext uri="{FF2B5EF4-FFF2-40B4-BE49-F238E27FC236}">
                <a16:creationId xmlns:a16="http://schemas.microsoft.com/office/drawing/2014/main" id="{1A6226B8-8824-497D-84D5-9CF1490E0880}"/>
              </a:ext>
            </a:extLst>
          </p:cNvPr>
          <p:cNvPicPr>
            <a:picLocks noChangeAspect="1"/>
          </p:cNvPicPr>
          <p:nvPr/>
        </p:nvPicPr>
        <p:blipFill>
          <a:blip r:embed="rId5"/>
          <a:stretch>
            <a:fillRect/>
          </a:stretch>
        </p:blipFill>
        <p:spPr>
          <a:xfrm>
            <a:off x="833976" y="3778287"/>
            <a:ext cx="4064631" cy="2883386"/>
          </a:xfrm>
          <a:prstGeom prst="rect">
            <a:avLst/>
          </a:prstGeom>
        </p:spPr>
      </p:pic>
      <p:pic>
        <p:nvPicPr>
          <p:cNvPr id="10" name="Imagen 9">
            <a:extLst>
              <a:ext uri="{FF2B5EF4-FFF2-40B4-BE49-F238E27FC236}">
                <a16:creationId xmlns:a16="http://schemas.microsoft.com/office/drawing/2014/main" id="{31EA250C-0040-4443-9545-FEF5FE9D1CD5}"/>
              </a:ext>
            </a:extLst>
          </p:cNvPr>
          <p:cNvPicPr>
            <a:picLocks noChangeAspect="1"/>
          </p:cNvPicPr>
          <p:nvPr/>
        </p:nvPicPr>
        <p:blipFill>
          <a:blip r:embed="rId6"/>
          <a:stretch>
            <a:fillRect/>
          </a:stretch>
        </p:blipFill>
        <p:spPr>
          <a:xfrm>
            <a:off x="4898607" y="3778287"/>
            <a:ext cx="4064631" cy="2914497"/>
          </a:xfrm>
          <a:prstGeom prst="rect">
            <a:avLst/>
          </a:prstGeom>
        </p:spPr>
      </p:pic>
    </p:spTree>
    <p:extLst>
      <p:ext uri="{BB962C8B-B14F-4D97-AF65-F5344CB8AC3E}">
        <p14:creationId xmlns:p14="http://schemas.microsoft.com/office/powerpoint/2010/main" val="276160464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1CA9F5C3-1B88-FB4A-87C8-FEDE4C1C109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9144"/>
            <a:ext cx="9144000" cy="6839712"/>
          </a:xfrm>
          <a:prstGeom prst="rect">
            <a:avLst/>
          </a:prstGeom>
        </p:spPr>
      </p:pic>
      <p:sp>
        <p:nvSpPr>
          <p:cNvPr id="3" name="CuadroTexto 2">
            <a:extLst>
              <a:ext uri="{FF2B5EF4-FFF2-40B4-BE49-F238E27FC236}">
                <a16:creationId xmlns:a16="http://schemas.microsoft.com/office/drawing/2014/main" id="{CB559229-BCCD-44C6-B4CE-FA3474D49E66}"/>
              </a:ext>
            </a:extLst>
          </p:cNvPr>
          <p:cNvSpPr txBox="1"/>
          <p:nvPr/>
        </p:nvSpPr>
        <p:spPr>
          <a:xfrm>
            <a:off x="1558978" y="970101"/>
            <a:ext cx="7341182" cy="584775"/>
          </a:xfrm>
          <a:prstGeom prst="rect">
            <a:avLst/>
          </a:prstGeom>
          <a:noFill/>
        </p:spPr>
        <p:txBody>
          <a:bodyPr wrap="square" rtlCol="0">
            <a:spAutoFit/>
          </a:bodyPr>
          <a:lstStyle/>
          <a:p>
            <a:pPr algn="just"/>
            <a:r>
              <a:rPr lang="es-ES" sz="1600" dirty="0">
                <a:solidFill>
                  <a:srgbClr val="CB4E33"/>
                </a:solidFill>
              </a:rPr>
              <a:t>EJEMPLO IMPUESTO SOBRE TRANSMISIONES PATRIMONIALES Y ACTOS JURÍDICOS DOCUMENTADOS, MODALIDAD ACTOS JURÍDICOS DOCUMENTADOS 2021</a:t>
            </a:r>
          </a:p>
        </p:txBody>
      </p:sp>
      <p:sp>
        <p:nvSpPr>
          <p:cNvPr id="5" name="Rectángulo 4">
            <a:extLst>
              <a:ext uri="{FF2B5EF4-FFF2-40B4-BE49-F238E27FC236}">
                <a16:creationId xmlns:a16="http://schemas.microsoft.com/office/drawing/2014/main" id="{E5036F03-26EF-445C-B68F-F970F228CDD1}"/>
              </a:ext>
            </a:extLst>
          </p:cNvPr>
          <p:cNvSpPr/>
          <p:nvPr/>
        </p:nvSpPr>
        <p:spPr>
          <a:xfrm>
            <a:off x="779646" y="1540093"/>
            <a:ext cx="8215498" cy="584775"/>
          </a:xfrm>
          <a:prstGeom prst="rect">
            <a:avLst/>
          </a:prstGeom>
        </p:spPr>
        <p:txBody>
          <a:bodyPr wrap="square">
            <a:spAutoFit/>
          </a:bodyPr>
          <a:lstStyle/>
          <a:p>
            <a:pPr algn="just"/>
            <a:r>
              <a:rPr lang="es-ES" sz="1600" dirty="0">
                <a:latin typeface="+mj-lt"/>
                <a:ea typeface="Times New Roman" panose="02020603050405020304" pitchFamily="18" charset="0"/>
              </a:rPr>
              <a:t>Escrituración de la adquisición de un inmueble nuevo, sin que vaya a constituir la vivienda habitual del adquirente</a:t>
            </a:r>
            <a:endParaRPr lang="es-ES" sz="4400" b="1" dirty="0">
              <a:effectLst/>
              <a:latin typeface="+mj-lt"/>
              <a:ea typeface="Times New Roman" panose="02020603050405020304" pitchFamily="18" charset="0"/>
            </a:endParaRPr>
          </a:p>
        </p:txBody>
      </p:sp>
      <p:sp>
        <p:nvSpPr>
          <p:cNvPr id="6" name="CuadroTexto 5">
            <a:extLst>
              <a:ext uri="{FF2B5EF4-FFF2-40B4-BE49-F238E27FC236}">
                <a16:creationId xmlns:a16="http://schemas.microsoft.com/office/drawing/2014/main" id="{F5C343E0-51B9-4A82-9964-98E496BF3862}"/>
              </a:ext>
            </a:extLst>
          </p:cNvPr>
          <p:cNvSpPr txBox="1"/>
          <p:nvPr/>
        </p:nvSpPr>
        <p:spPr>
          <a:xfrm>
            <a:off x="779646" y="6363256"/>
            <a:ext cx="5180604" cy="369332"/>
          </a:xfrm>
          <a:prstGeom prst="rect">
            <a:avLst/>
          </a:prstGeom>
          <a:noFill/>
        </p:spPr>
        <p:txBody>
          <a:bodyPr wrap="square" rtlCol="0">
            <a:spAutoFit/>
          </a:bodyPr>
          <a:lstStyle/>
          <a:p>
            <a:r>
              <a:rPr lang="es-ES" sz="900" dirty="0">
                <a:solidFill>
                  <a:srgbClr val="FF0000"/>
                </a:solidFill>
              </a:rPr>
              <a:t>Las cantidades en </a:t>
            </a:r>
            <a:r>
              <a:rPr lang="es-ES" sz="900" b="1" dirty="0">
                <a:solidFill>
                  <a:srgbClr val="FF0000"/>
                </a:solidFill>
              </a:rPr>
              <a:t>ROJO</a:t>
            </a:r>
            <a:r>
              <a:rPr lang="es-ES" sz="900" dirty="0">
                <a:solidFill>
                  <a:srgbClr val="FF0000"/>
                </a:solidFill>
              </a:rPr>
              <a:t> indican la CCAA donde se paga más impuesto</a:t>
            </a:r>
          </a:p>
          <a:p>
            <a:r>
              <a:rPr lang="es-ES" sz="900" dirty="0">
                <a:solidFill>
                  <a:schemeClr val="accent3">
                    <a:lumMod val="75000"/>
                  </a:schemeClr>
                </a:solidFill>
              </a:rPr>
              <a:t>Las cantidades en </a:t>
            </a:r>
            <a:r>
              <a:rPr lang="es-ES" sz="900" b="1" dirty="0">
                <a:solidFill>
                  <a:schemeClr val="accent3">
                    <a:lumMod val="75000"/>
                  </a:schemeClr>
                </a:solidFill>
              </a:rPr>
              <a:t>VERDE</a:t>
            </a:r>
            <a:r>
              <a:rPr lang="es-ES" sz="900" dirty="0">
                <a:solidFill>
                  <a:schemeClr val="accent3">
                    <a:lumMod val="75000"/>
                  </a:schemeClr>
                </a:solidFill>
              </a:rPr>
              <a:t> indican la CCAA donde se paga menos impuesto</a:t>
            </a:r>
          </a:p>
        </p:txBody>
      </p:sp>
      <p:pic>
        <p:nvPicPr>
          <p:cNvPr id="7" name="Imagen 6">
            <a:extLst>
              <a:ext uri="{FF2B5EF4-FFF2-40B4-BE49-F238E27FC236}">
                <a16:creationId xmlns:a16="http://schemas.microsoft.com/office/drawing/2014/main" id="{84801D1C-E064-4EA8-B8FA-92A21291E867}"/>
              </a:ext>
            </a:extLst>
          </p:cNvPr>
          <p:cNvPicPr>
            <a:picLocks noChangeAspect="1"/>
          </p:cNvPicPr>
          <p:nvPr/>
        </p:nvPicPr>
        <p:blipFill>
          <a:blip r:embed="rId3"/>
          <a:stretch>
            <a:fillRect/>
          </a:stretch>
        </p:blipFill>
        <p:spPr>
          <a:xfrm>
            <a:off x="1142640" y="952212"/>
            <a:ext cx="628652" cy="342901"/>
          </a:xfrm>
          <a:prstGeom prst="rect">
            <a:avLst/>
          </a:prstGeom>
        </p:spPr>
      </p:pic>
      <p:graphicFrame>
        <p:nvGraphicFramePr>
          <p:cNvPr id="8" name="Tabla 7">
            <a:extLst>
              <a:ext uri="{FF2B5EF4-FFF2-40B4-BE49-F238E27FC236}">
                <a16:creationId xmlns:a16="http://schemas.microsoft.com/office/drawing/2014/main" id="{4B995077-36CF-4488-A851-B9BF521B5367}"/>
              </a:ext>
            </a:extLst>
          </p:cNvPr>
          <p:cNvGraphicFramePr>
            <a:graphicFrameLocks noGrp="1"/>
          </p:cNvGraphicFramePr>
          <p:nvPr>
            <p:extLst>
              <p:ext uri="{D42A27DB-BD31-4B8C-83A1-F6EECF244321}">
                <p14:modId xmlns:p14="http://schemas.microsoft.com/office/powerpoint/2010/main" val="1187313222"/>
              </p:ext>
            </p:extLst>
          </p:nvPr>
        </p:nvGraphicFramePr>
        <p:xfrm>
          <a:off x="779646" y="2146263"/>
          <a:ext cx="8141070" cy="4254113"/>
        </p:xfrm>
        <a:graphic>
          <a:graphicData uri="http://schemas.openxmlformats.org/drawingml/2006/table">
            <a:tbl>
              <a:tblPr firstRow="1" firstCol="1" bandRow="1"/>
              <a:tblGrid>
                <a:gridCol w="3304579">
                  <a:extLst>
                    <a:ext uri="{9D8B030D-6E8A-4147-A177-3AD203B41FA5}">
                      <a16:colId xmlns:a16="http://schemas.microsoft.com/office/drawing/2014/main" val="2948499209"/>
                    </a:ext>
                  </a:extLst>
                </a:gridCol>
                <a:gridCol w="1175611">
                  <a:extLst>
                    <a:ext uri="{9D8B030D-6E8A-4147-A177-3AD203B41FA5}">
                      <a16:colId xmlns:a16="http://schemas.microsoft.com/office/drawing/2014/main" val="1160739899"/>
                    </a:ext>
                  </a:extLst>
                </a:gridCol>
                <a:gridCol w="1175611">
                  <a:extLst>
                    <a:ext uri="{9D8B030D-6E8A-4147-A177-3AD203B41FA5}">
                      <a16:colId xmlns:a16="http://schemas.microsoft.com/office/drawing/2014/main" val="2009397791"/>
                    </a:ext>
                  </a:extLst>
                </a:gridCol>
                <a:gridCol w="1175611">
                  <a:extLst>
                    <a:ext uri="{9D8B030D-6E8A-4147-A177-3AD203B41FA5}">
                      <a16:colId xmlns:a16="http://schemas.microsoft.com/office/drawing/2014/main" val="2128724336"/>
                    </a:ext>
                  </a:extLst>
                </a:gridCol>
                <a:gridCol w="1309658">
                  <a:extLst>
                    <a:ext uri="{9D8B030D-6E8A-4147-A177-3AD203B41FA5}">
                      <a16:colId xmlns:a16="http://schemas.microsoft.com/office/drawing/2014/main" val="3869868488"/>
                    </a:ext>
                  </a:extLst>
                </a:gridCol>
              </a:tblGrid>
              <a:tr h="200273">
                <a:tc>
                  <a:txBody>
                    <a:bodyPr/>
                    <a:lstStyle/>
                    <a:p>
                      <a:endParaRPr lang="es-ES" sz="1050" dirty="0">
                        <a:effectLst/>
                        <a:latin typeface="+mn-lt"/>
                        <a:cs typeface="Times New Roman" panose="02020603050405020304" pitchFamily="18" charset="0"/>
                      </a:endParaRPr>
                    </a:p>
                  </a:txBody>
                  <a:tcPr marL="68580" marR="6858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r>
                        <a:rPr lang="es-ES" sz="1200" b="1" dirty="0">
                          <a:solidFill>
                            <a:srgbClr val="000000"/>
                          </a:solidFill>
                          <a:effectLst/>
                          <a:latin typeface="+mn-lt"/>
                          <a:ea typeface="Times New Roman" panose="02020603050405020304" pitchFamily="18" charset="0"/>
                          <a:cs typeface="Times New Roman" panose="02020603050405020304" pitchFamily="18" charset="0"/>
                        </a:rPr>
                        <a:t>150.000,00</a:t>
                      </a:r>
                      <a:endParaRPr lang="es-ES" sz="14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r>
                        <a:rPr lang="es-ES" sz="1200" b="1" dirty="0">
                          <a:solidFill>
                            <a:srgbClr val="000000"/>
                          </a:solidFill>
                          <a:effectLst/>
                          <a:latin typeface="+mn-lt"/>
                          <a:ea typeface="Times New Roman" panose="02020603050405020304" pitchFamily="18" charset="0"/>
                          <a:cs typeface="Times New Roman" panose="02020603050405020304" pitchFamily="18" charset="0"/>
                        </a:rPr>
                        <a:t>450.000,00</a:t>
                      </a:r>
                      <a:endParaRPr lang="es-ES" sz="14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r>
                        <a:rPr lang="es-ES" sz="1200" b="1" dirty="0">
                          <a:solidFill>
                            <a:srgbClr val="000000"/>
                          </a:solidFill>
                          <a:effectLst/>
                          <a:latin typeface="+mn-lt"/>
                          <a:ea typeface="Times New Roman" panose="02020603050405020304" pitchFamily="18" charset="0"/>
                          <a:cs typeface="Times New Roman" panose="02020603050405020304" pitchFamily="18" charset="0"/>
                        </a:rPr>
                        <a:t>500.000,00</a:t>
                      </a:r>
                      <a:endParaRPr lang="es-ES" sz="14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r>
                        <a:rPr lang="es-ES" sz="1200" b="1" dirty="0">
                          <a:solidFill>
                            <a:srgbClr val="000000"/>
                          </a:solidFill>
                          <a:effectLst/>
                          <a:latin typeface="+mn-lt"/>
                          <a:ea typeface="Times New Roman" panose="02020603050405020304" pitchFamily="18" charset="0"/>
                          <a:cs typeface="Times New Roman" panose="02020603050405020304" pitchFamily="18" charset="0"/>
                        </a:rPr>
                        <a:t>750.000,00</a:t>
                      </a:r>
                      <a:endParaRPr lang="es-ES" sz="14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75226267"/>
                  </a:ext>
                </a:extLst>
              </a:tr>
              <a:tr h="210287">
                <a:tc>
                  <a:txBody>
                    <a:bodyPr/>
                    <a:lstStyle/>
                    <a:p>
                      <a:r>
                        <a:rPr lang="es-ES" sz="1400" dirty="0">
                          <a:solidFill>
                            <a:srgbClr val="000000"/>
                          </a:solidFill>
                          <a:effectLst/>
                          <a:latin typeface="+mn-lt"/>
                          <a:ea typeface="Times New Roman" panose="02020603050405020304" pitchFamily="18" charset="0"/>
                          <a:cs typeface="Times New Roman" panose="02020603050405020304" pitchFamily="18" charset="0"/>
                        </a:rPr>
                        <a:t>ANDALUCÍA</a:t>
                      </a:r>
                      <a:endParaRPr lang="es-ES" sz="14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r"/>
                      <a:r>
                        <a:rPr lang="es-ES" sz="1200">
                          <a:solidFill>
                            <a:srgbClr val="000000"/>
                          </a:solidFill>
                          <a:effectLst/>
                          <a:latin typeface="+mn-lt"/>
                          <a:ea typeface="Times New Roman" panose="02020603050405020304" pitchFamily="18" charset="0"/>
                          <a:cs typeface="Times New Roman" panose="02020603050405020304" pitchFamily="18" charset="0"/>
                        </a:rPr>
                        <a:t>2.250,00</a:t>
                      </a:r>
                      <a:endParaRPr lang="es-ES" sz="140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a:r>
                        <a:rPr lang="es-ES" sz="1200">
                          <a:solidFill>
                            <a:srgbClr val="000000"/>
                          </a:solidFill>
                          <a:effectLst/>
                          <a:latin typeface="+mn-lt"/>
                          <a:ea typeface="Times New Roman" panose="02020603050405020304" pitchFamily="18" charset="0"/>
                          <a:cs typeface="Times New Roman" panose="02020603050405020304" pitchFamily="18" charset="0"/>
                        </a:rPr>
                        <a:t>6.750,00</a:t>
                      </a:r>
                      <a:endParaRPr lang="es-ES" sz="140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a:r>
                        <a:rPr lang="es-ES" sz="1200">
                          <a:solidFill>
                            <a:srgbClr val="000000"/>
                          </a:solidFill>
                          <a:effectLst/>
                          <a:latin typeface="+mn-lt"/>
                          <a:ea typeface="Times New Roman" panose="02020603050405020304" pitchFamily="18" charset="0"/>
                          <a:cs typeface="Times New Roman" panose="02020603050405020304" pitchFamily="18" charset="0"/>
                        </a:rPr>
                        <a:t>7.500,00</a:t>
                      </a:r>
                      <a:endParaRPr lang="es-ES" sz="140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a:r>
                        <a:rPr lang="es-ES" sz="1200">
                          <a:solidFill>
                            <a:srgbClr val="000000"/>
                          </a:solidFill>
                          <a:effectLst/>
                          <a:latin typeface="+mn-lt"/>
                          <a:ea typeface="Times New Roman" panose="02020603050405020304" pitchFamily="18" charset="0"/>
                          <a:cs typeface="Times New Roman" panose="02020603050405020304" pitchFamily="18" charset="0"/>
                        </a:rPr>
                        <a:t>11.250,00</a:t>
                      </a:r>
                      <a:endParaRPr lang="es-ES" sz="140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415958643"/>
                  </a:ext>
                </a:extLst>
              </a:tr>
              <a:tr h="210287">
                <a:tc>
                  <a:txBody>
                    <a:bodyPr/>
                    <a:lstStyle/>
                    <a:p>
                      <a:r>
                        <a:rPr lang="es-ES" sz="1400" dirty="0">
                          <a:solidFill>
                            <a:srgbClr val="000000"/>
                          </a:solidFill>
                          <a:effectLst/>
                          <a:latin typeface="+mn-lt"/>
                          <a:ea typeface="Times New Roman" panose="02020603050405020304" pitchFamily="18" charset="0"/>
                          <a:cs typeface="Times New Roman" panose="02020603050405020304" pitchFamily="18" charset="0"/>
                        </a:rPr>
                        <a:t>ARAGÓN</a:t>
                      </a:r>
                      <a:endParaRPr lang="es-ES" sz="14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r"/>
                      <a:r>
                        <a:rPr lang="es-ES" sz="1200">
                          <a:solidFill>
                            <a:srgbClr val="000000"/>
                          </a:solidFill>
                          <a:effectLst/>
                          <a:latin typeface="+mn-lt"/>
                          <a:ea typeface="Times New Roman" panose="02020603050405020304" pitchFamily="18" charset="0"/>
                          <a:cs typeface="Times New Roman" panose="02020603050405020304" pitchFamily="18" charset="0"/>
                        </a:rPr>
                        <a:t>2.250,00</a:t>
                      </a:r>
                      <a:endParaRPr lang="es-ES" sz="140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a:r>
                        <a:rPr lang="es-ES" sz="1200">
                          <a:solidFill>
                            <a:srgbClr val="000000"/>
                          </a:solidFill>
                          <a:effectLst/>
                          <a:latin typeface="+mn-lt"/>
                          <a:ea typeface="Times New Roman" panose="02020603050405020304" pitchFamily="18" charset="0"/>
                          <a:cs typeface="Times New Roman" panose="02020603050405020304" pitchFamily="18" charset="0"/>
                        </a:rPr>
                        <a:t>6.750,00</a:t>
                      </a:r>
                      <a:endParaRPr lang="es-ES" sz="140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a:r>
                        <a:rPr lang="es-ES" sz="1200">
                          <a:solidFill>
                            <a:srgbClr val="000000"/>
                          </a:solidFill>
                          <a:effectLst/>
                          <a:latin typeface="+mn-lt"/>
                          <a:ea typeface="Times New Roman" panose="02020603050405020304" pitchFamily="18" charset="0"/>
                          <a:cs typeface="Times New Roman" panose="02020603050405020304" pitchFamily="18" charset="0"/>
                        </a:rPr>
                        <a:t>7.500,00</a:t>
                      </a:r>
                      <a:endParaRPr lang="es-ES" sz="140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a:r>
                        <a:rPr lang="es-ES" sz="1200">
                          <a:solidFill>
                            <a:srgbClr val="000000"/>
                          </a:solidFill>
                          <a:effectLst/>
                          <a:latin typeface="+mn-lt"/>
                          <a:ea typeface="Times New Roman" panose="02020603050405020304" pitchFamily="18" charset="0"/>
                          <a:cs typeface="Times New Roman" panose="02020603050405020304" pitchFamily="18" charset="0"/>
                        </a:rPr>
                        <a:t>11.250,00</a:t>
                      </a:r>
                      <a:endParaRPr lang="es-ES" sz="140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582787027"/>
                  </a:ext>
                </a:extLst>
              </a:tr>
              <a:tr h="210287">
                <a:tc>
                  <a:txBody>
                    <a:bodyPr/>
                    <a:lstStyle/>
                    <a:p>
                      <a:r>
                        <a:rPr lang="es-ES" sz="1400" dirty="0">
                          <a:solidFill>
                            <a:srgbClr val="000000"/>
                          </a:solidFill>
                          <a:effectLst/>
                          <a:latin typeface="+mn-lt"/>
                          <a:ea typeface="Times New Roman" panose="02020603050405020304" pitchFamily="18" charset="0"/>
                          <a:cs typeface="Times New Roman" panose="02020603050405020304" pitchFamily="18" charset="0"/>
                        </a:rPr>
                        <a:t>PRINCIPADO DE ASTURIAS</a:t>
                      </a:r>
                      <a:endParaRPr lang="es-ES" sz="14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r"/>
                      <a:r>
                        <a:rPr lang="es-ES" sz="1200">
                          <a:solidFill>
                            <a:srgbClr val="000000"/>
                          </a:solidFill>
                          <a:effectLst/>
                          <a:latin typeface="+mn-lt"/>
                          <a:ea typeface="Times New Roman" panose="02020603050405020304" pitchFamily="18" charset="0"/>
                          <a:cs typeface="Times New Roman" panose="02020603050405020304" pitchFamily="18" charset="0"/>
                        </a:rPr>
                        <a:t>1.800,00</a:t>
                      </a:r>
                      <a:endParaRPr lang="es-ES" sz="140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a:r>
                        <a:rPr lang="es-ES" sz="1200">
                          <a:solidFill>
                            <a:srgbClr val="000000"/>
                          </a:solidFill>
                          <a:effectLst/>
                          <a:latin typeface="+mn-lt"/>
                          <a:ea typeface="Times New Roman" panose="02020603050405020304" pitchFamily="18" charset="0"/>
                          <a:cs typeface="Times New Roman" panose="02020603050405020304" pitchFamily="18" charset="0"/>
                        </a:rPr>
                        <a:t>5.400,00</a:t>
                      </a:r>
                      <a:endParaRPr lang="es-ES" sz="140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a:r>
                        <a:rPr lang="es-ES" sz="1200">
                          <a:solidFill>
                            <a:srgbClr val="000000"/>
                          </a:solidFill>
                          <a:effectLst/>
                          <a:latin typeface="+mn-lt"/>
                          <a:ea typeface="Times New Roman" panose="02020603050405020304" pitchFamily="18" charset="0"/>
                          <a:cs typeface="Times New Roman" panose="02020603050405020304" pitchFamily="18" charset="0"/>
                        </a:rPr>
                        <a:t>6.000,00</a:t>
                      </a:r>
                      <a:endParaRPr lang="es-ES" sz="140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a:r>
                        <a:rPr lang="es-ES" sz="1200">
                          <a:solidFill>
                            <a:srgbClr val="000000"/>
                          </a:solidFill>
                          <a:effectLst/>
                          <a:latin typeface="+mn-lt"/>
                          <a:ea typeface="Times New Roman" panose="02020603050405020304" pitchFamily="18" charset="0"/>
                          <a:cs typeface="Times New Roman" panose="02020603050405020304" pitchFamily="18" charset="0"/>
                        </a:rPr>
                        <a:t>9.000,00</a:t>
                      </a:r>
                      <a:endParaRPr lang="es-ES" sz="140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954335733"/>
                  </a:ext>
                </a:extLst>
              </a:tr>
              <a:tr h="210287">
                <a:tc>
                  <a:txBody>
                    <a:bodyPr/>
                    <a:lstStyle/>
                    <a:p>
                      <a:r>
                        <a:rPr lang="es-ES" sz="1400" dirty="0">
                          <a:solidFill>
                            <a:srgbClr val="000000"/>
                          </a:solidFill>
                          <a:effectLst/>
                          <a:latin typeface="+mn-lt"/>
                          <a:ea typeface="Times New Roman" panose="02020603050405020304" pitchFamily="18" charset="0"/>
                          <a:cs typeface="Times New Roman" panose="02020603050405020304" pitchFamily="18" charset="0"/>
                        </a:rPr>
                        <a:t>ILLES BALEARS</a:t>
                      </a:r>
                      <a:endParaRPr lang="es-ES" sz="14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r"/>
                      <a:r>
                        <a:rPr lang="es-ES" sz="1200">
                          <a:effectLst/>
                          <a:latin typeface="+mn-lt"/>
                          <a:ea typeface="Times New Roman" panose="02020603050405020304" pitchFamily="18" charset="0"/>
                          <a:cs typeface="Times New Roman" panose="02020603050405020304" pitchFamily="18" charset="0"/>
                        </a:rPr>
                        <a:t>2.250,00</a:t>
                      </a:r>
                      <a:endParaRPr lang="es-ES" sz="140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a:r>
                        <a:rPr lang="es-ES" sz="1200">
                          <a:effectLst/>
                          <a:latin typeface="+mn-lt"/>
                          <a:ea typeface="Times New Roman" panose="02020603050405020304" pitchFamily="18" charset="0"/>
                          <a:cs typeface="Times New Roman" panose="02020603050405020304" pitchFamily="18" charset="0"/>
                        </a:rPr>
                        <a:t>6.750,00</a:t>
                      </a:r>
                      <a:endParaRPr lang="es-ES" sz="140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a:r>
                        <a:rPr lang="es-ES" sz="1200">
                          <a:effectLst/>
                          <a:latin typeface="+mn-lt"/>
                          <a:ea typeface="Times New Roman" panose="02020603050405020304" pitchFamily="18" charset="0"/>
                          <a:cs typeface="Times New Roman" panose="02020603050405020304" pitchFamily="18" charset="0"/>
                        </a:rPr>
                        <a:t>7.500,00</a:t>
                      </a:r>
                      <a:endParaRPr lang="es-ES" sz="140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a:r>
                        <a:rPr lang="es-ES" sz="1200">
                          <a:effectLst/>
                          <a:latin typeface="+mn-lt"/>
                          <a:ea typeface="Times New Roman" panose="02020603050405020304" pitchFamily="18" charset="0"/>
                          <a:cs typeface="Times New Roman" panose="02020603050405020304" pitchFamily="18" charset="0"/>
                        </a:rPr>
                        <a:t>11.250,00</a:t>
                      </a:r>
                      <a:endParaRPr lang="es-ES" sz="140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552255882"/>
                  </a:ext>
                </a:extLst>
              </a:tr>
              <a:tr h="210287">
                <a:tc>
                  <a:txBody>
                    <a:bodyPr/>
                    <a:lstStyle/>
                    <a:p>
                      <a:r>
                        <a:rPr lang="es-ES" sz="1400" dirty="0">
                          <a:solidFill>
                            <a:srgbClr val="000000"/>
                          </a:solidFill>
                          <a:effectLst/>
                          <a:latin typeface="+mn-lt"/>
                          <a:ea typeface="Times New Roman" panose="02020603050405020304" pitchFamily="18" charset="0"/>
                          <a:cs typeface="Times New Roman" panose="02020603050405020304" pitchFamily="18" charset="0"/>
                        </a:rPr>
                        <a:t>CANARIAS</a:t>
                      </a:r>
                      <a:endParaRPr lang="es-ES" sz="14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r"/>
                      <a:r>
                        <a:rPr lang="es-ES" sz="1200">
                          <a:effectLst/>
                          <a:latin typeface="+mn-lt"/>
                          <a:ea typeface="Times New Roman" panose="02020603050405020304" pitchFamily="18" charset="0"/>
                          <a:cs typeface="Times New Roman" panose="02020603050405020304" pitchFamily="18" charset="0"/>
                        </a:rPr>
                        <a:t>1.125,00</a:t>
                      </a:r>
                      <a:endParaRPr lang="es-ES" sz="140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a:r>
                        <a:rPr lang="es-ES" sz="1200">
                          <a:effectLst/>
                          <a:latin typeface="+mn-lt"/>
                          <a:ea typeface="Times New Roman" panose="02020603050405020304" pitchFamily="18" charset="0"/>
                          <a:cs typeface="Times New Roman" panose="02020603050405020304" pitchFamily="18" charset="0"/>
                        </a:rPr>
                        <a:t>3.375,00</a:t>
                      </a:r>
                      <a:endParaRPr lang="es-ES" sz="140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a:r>
                        <a:rPr lang="es-ES" sz="1200">
                          <a:effectLst/>
                          <a:latin typeface="+mn-lt"/>
                          <a:ea typeface="Times New Roman" panose="02020603050405020304" pitchFamily="18" charset="0"/>
                          <a:cs typeface="Times New Roman" panose="02020603050405020304" pitchFamily="18" charset="0"/>
                        </a:rPr>
                        <a:t>3.750,00</a:t>
                      </a:r>
                      <a:endParaRPr lang="es-ES" sz="140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a:r>
                        <a:rPr lang="es-ES" sz="1200">
                          <a:effectLst/>
                          <a:latin typeface="+mn-lt"/>
                          <a:ea typeface="Times New Roman" panose="02020603050405020304" pitchFamily="18" charset="0"/>
                          <a:cs typeface="Times New Roman" panose="02020603050405020304" pitchFamily="18" charset="0"/>
                        </a:rPr>
                        <a:t>5.625,00</a:t>
                      </a:r>
                      <a:endParaRPr lang="es-ES" sz="140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7432707"/>
                  </a:ext>
                </a:extLst>
              </a:tr>
              <a:tr h="210287">
                <a:tc>
                  <a:txBody>
                    <a:bodyPr/>
                    <a:lstStyle/>
                    <a:p>
                      <a:r>
                        <a:rPr lang="es-ES" sz="1400" dirty="0">
                          <a:solidFill>
                            <a:srgbClr val="000000"/>
                          </a:solidFill>
                          <a:effectLst/>
                          <a:latin typeface="+mn-lt"/>
                          <a:ea typeface="Times New Roman" panose="02020603050405020304" pitchFamily="18" charset="0"/>
                          <a:cs typeface="Times New Roman" panose="02020603050405020304" pitchFamily="18" charset="0"/>
                        </a:rPr>
                        <a:t>CANTABRIA</a:t>
                      </a:r>
                      <a:endParaRPr lang="es-ES" sz="14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r"/>
                      <a:r>
                        <a:rPr lang="es-ES" sz="1200">
                          <a:effectLst/>
                          <a:latin typeface="+mn-lt"/>
                          <a:ea typeface="Times New Roman" panose="02020603050405020304" pitchFamily="18" charset="0"/>
                          <a:cs typeface="Times New Roman" panose="02020603050405020304" pitchFamily="18" charset="0"/>
                        </a:rPr>
                        <a:t>2.250,00</a:t>
                      </a:r>
                      <a:endParaRPr lang="es-ES" sz="140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a:r>
                        <a:rPr lang="es-ES" sz="1200">
                          <a:effectLst/>
                          <a:latin typeface="+mn-lt"/>
                          <a:ea typeface="Times New Roman" panose="02020603050405020304" pitchFamily="18" charset="0"/>
                          <a:cs typeface="Times New Roman" panose="02020603050405020304" pitchFamily="18" charset="0"/>
                        </a:rPr>
                        <a:t>6.750,00</a:t>
                      </a:r>
                      <a:endParaRPr lang="es-ES" sz="140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a:r>
                        <a:rPr lang="es-ES" sz="1200">
                          <a:effectLst/>
                          <a:latin typeface="+mn-lt"/>
                          <a:ea typeface="Times New Roman" panose="02020603050405020304" pitchFamily="18" charset="0"/>
                          <a:cs typeface="Times New Roman" panose="02020603050405020304" pitchFamily="18" charset="0"/>
                        </a:rPr>
                        <a:t>7.500,00</a:t>
                      </a:r>
                      <a:endParaRPr lang="es-ES" sz="140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a:r>
                        <a:rPr lang="es-ES" sz="1200">
                          <a:effectLst/>
                          <a:latin typeface="+mn-lt"/>
                          <a:ea typeface="Times New Roman" panose="02020603050405020304" pitchFamily="18" charset="0"/>
                          <a:cs typeface="Times New Roman" panose="02020603050405020304" pitchFamily="18" charset="0"/>
                        </a:rPr>
                        <a:t>11.250,00</a:t>
                      </a:r>
                      <a:endParaRPr lang="es-ES" sz="140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4287872092"/>
                  </a:ext>
                </a:extLst>
              </a:tr>
              <a:tr h="210287">
                <a:tc>
                  <a:txBody>
                    <a:bodyPr/>
                    <a:lstStyle/>
                    <a:p>
                      <a:r>
                        <a:rPr lang="es-ES" sz="1400" dirty="0">
                          <a:solidFill>
                            <a:srgbClr val="000000"/>
                          </a:solidFill>
                          <a:effectLst/>
                          <a:latin typeface="+mn-lt"/>
                          <a:ea typeface="Times New Roman" panose="02020603050405020304" pitchFamily="18" charset="0"/>
                          <a:cs typeface="Times New Roman" panose="02020603050405020304" pitchFamily="18" charset="0"/>
                        </a:rPr>
                        <a:t>CASTILLA Y LEÓN</a:t>
                      </a:r>
                      <a:endParaRPr lang="es-ES" sz="14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r"/>
                      <a:r>
                        <a:rPr lang="es-ES" sz="1200">
                          <a:effectLst/>
                          <a:latin typeface="+mn-lt"/>
                          <a:ea typeface="Times New Roman" panose="02020603050405020304" pitchFamily="18" charset="0"/>
                          <a:cs typeface="Times New Roman" panose="02020603050405020304" pitchFamily="18" charset="0"/>
                        </a:rPr>
                        <a:t>2.250,00</a:t>
                      </a:r>
                      <a:endParaRPr lang="es-ES" sz="140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a:r>
                        <a:rPr lang="es-ES" sz="1200">
                          <a:effectLst/>
                          <a:latin typeface="+mn-lt"/>
                          <a:ea typeface="Times New Roman" panose="02020603050405020304" pitchFamily="18" charset="0"/>
                          <a:cs typeface="Times New Roman" panose="02020603050405020304" pitchFamily="18" charset="0"/>
                        </a:rPr>
                        <a:t>6.750,00</a:t>
                      </a:r>
                      <a:endParaRPr lang="es-ES" sz="140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a:r>
                        <a:rPr lang="es-ES" sz="1200">
                          <a:effectLst/>
                          <a:latin typeface="+mn-lt"/>
                          <a:ea typeface="Times New Roman" panose="02020603050405020304" pitchFamily="18" charset="0"/>
                          <a:cs typeface="Times New Roman" panose="02020603050405020304" pitchFamily="18" charset="0"/>
                        </a:rPr>
                        <a:t>7.500,00</a:t>
                      </a:r>
                      <a:endParaRPr lang="es-ES" sz="140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a:r>
                        <a:rPr lang="es-ES" sz="1200">
                          <a:effectLst/>
                          <a:latin typeface="+mn-lt"/>
                          <a:ea typeface="Times New Roman" panose="02020603050405020304" pitchFamily="18" charset="0"/>
                          <a:cs typeface="Times New Roman" panose="02020603050405020304" pitchFamily="18" charset="0"/>
                        </a:rPr>
                        <a:t>11.250,00</a:t>
                      </a:r>
                      <a:endParaRPr lang="es-ES" sz="140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317463345"/>
                  </a:ext>
                </a:extLst>
              </a:tr>
              <a:tr h="210287">
                <a:tc>
                  <a:txBody>
                    <a:bodyPr/>
                    <a:lstStyle/>
                    <a:p>
                      <a:r>
                        <a:rPr lang="es-ES" sz="1400" dirty="0">
                          <a:solidFill>
                            <a:srgbClr val="000000"/>
                          </a:solidFill>
                          <a:effectLst/>
                          <a:latin typeface="+mn-lt"/>
                          <a:ea typeface="Times New Roman" panose="02020603050405020304" pitchFamily="18" charset="0"/>
                          <a:cs typeface="Times New Roman" panose="02020603050405020304" pitchFamily="18" charset="0"/>
                        </a:rPr>
                        <a:t>CASTILLA-LA MANCHA</a:t>
                      </a:r>
                      <a:endParaRPr lang="es-ES" sz="14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r"/>
                      <a:r>
                        <a:rPr lang="es-ES" sz="1200">
                          <a:effectLst/>
                          <a:latin typeface="+mn-lt"/>
                          <a:ea typeface="Times New Roman" panose="02020603050405020304" pitchFamily="18" charset="0"/>
                          <a:cs typeface="Times New Roman" panose="02020603050405020304" pitchFamily="18" charset="0"/>
                        </a:rPr>
                        <a:t>2.250,00</a:t>
                      </a:r>
                      <a:endParaRPr lang="es-ES" sz="140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a:r>
                        <a:rPr lang="es-ES" sz="1200">
                          <a:effectLst/>
                          <a:latin typeface="+mn-lt"/>
                          <a:ea typeface="Times New Roman" panose="02020603050405020304" pitchFamily="18" charset="0"/>
                          <a:cs typeface="Times New Roman" panose="02020603050405020304" pitchFamily="18" charset="0"/>
                        </a:rPr>
                        <a:t>6.750,00</a:t>
                      </a:r>
                      <a:endParaRPr lang="es-ES" sz="140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a:r>
                        <a:rPr lang="es-ES" sz="1200">
                          <a:effectLst/>
                          <a:latin typeface="+mn-lt"/>
                          <a:ea typeface="Times New Roman" panose="02020603050405020304" pitchFamily="18" charset="0"/>
                          <a:cs typeface="Times New Roman" panose="02020603050405020304" pitchFamily="18" charset="0"/>
                        </a:rPr>
                        <a:t>7.500,00</a:t>
                      </a:r>
                      <a:endParaRPr lang="es-ES" sz="140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a:r>
                        <a:rPr lang="es-ES" sz="1200">
                          <a:effectLst/>
                          <a:latin typeface="+mn-lt"/>
                          <a:ea typeface="Times New Roman" panose="02020603050405020304" pitchFamily="18" charset="0"/>
                          <a:cs typeface="Times New Roman" panose="02020603050405020304" pitchFamily="18" charset="0"/>
                        </a:rPr>
                        <a:t>11.250,00</a:t>
                      </a:r>
                      <a:endParaRPr lang="es-ES" sz="140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126214873"/>
                  </a:ext>
                </a:extLst>
              </a:tr>
              <a:tr h="210287">
                <a:tc>
                  <a:txBody>
                    <a:bodyPr/>
                    <a:lstStyle/>
                    <a:p>
                      <a:r>
                        <a:rPr lang="es-ES" sz="1400" dirty="0">
                          <a:solidFill>
                            <a:srgbClr val="000000"/>
                          </a:solidFill>
                          <a:effectLst/>
                          <a:latin typeface="+mn-lt"/>
                          <a:ea typeface="Times New Roman" panose="02020603050405020304" pitchFamily="18" charset="0"/>
                          <a:cs typeface="Times New Roman" panose="02020603050405020304" pitchFamily="18" charset="0"/>
                        </a:rPr>
                        <a:t>CATALUÑA</a:t>
                      </a:r>
                      <a:endParaRPr lang="es-ES" sz="14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r"/>
                      <a:r>
                        <a:rPr lang="es-ES" sz="1200">
                          <a:effectLst/>
                          <a:latin typeface="+mn-lt"/>
                          <a:ea typeface="Times New Roman" panose="02020603050405020304" pitchFamily="18" charset="0"/>
                          <a:cs typeface="Times New Roman" panose="02020603050405020304" pitchFamily="18" charset="0"/>
                        </a:rPr>
                        <a:t>2.250,00</a:t>
                      </a:r>
                      <a:endParaRPr lang="es-ES" sz="140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a:r>
                        <a:rPr lang="es-ES" sz="1200">
                          <a:effectLst/>
                          <a:latin typeface="+mn-lt"/>
                          <a:ea typeface="Times New Roman" panose="02020603050405020304" pitchFamily="18" charset="0"/>
                          <a:cs typeface="Times New Roman" panose="02020603050405020304" pitchFamily="18" charset="0"/>
                        </a:rPr>
                        <a:t>6.750,00</a:t>
                      </a:r>
                      <a:endParaRPr lang="es-ES" sz="140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a:r>
                        <a:rPr lang="es-ES" sz="1200">
                          <a:effectLst/>
                          <a:latin typeface="+mn-lt"/>
                          <a:ea typeface="Times New Roman" panose="02020603050405020304" pitchFamily="18" charset="0"/>
                          <a:cs typeface="Times New Roman" panose="02020603050405020304" pitchFamily="18" charset="0"/>
                        </a:rPr>
                        <a:t>7.500,00</a:t>
                      </a:r>
                      <a:endParaRPr lang="es-ES" sz="140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a:r>
                        <a:rPr lang="es-ES" sz="1200">
                          <a:effectLst/>
                          <a:latin typeface="+mn-lt"/>
                          <a:ea typeface="Times New Roman" panose="02020603050405020304" pitchFamily="18" charset="0"/>
                          <a:cs typeface="Times New Roman" panose="02020603050405020304" pitchFamily="18" charset="0"/>
                        </a:rPr>
                        <a:t>11.250,00</a:t>
                      </a:r>
                      <a:endParaRPr lang="es-ES" sz="140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819439605"/>
                  </a:ext>
                </a:extLst>
              </a:tr>
              <a:tr h="210287">
                <a:tc>
                  <a:txBody>
                    <a:bodyPr/>
                    <a:lstStyle/>
                    <a:p>
                      <a:r>
                        <a:rPr lang="es-ES" sz="1400" dirty="0">
                          <a:solidFill>
                            <a:srgbClr val="000000"/>
                          </a:solidFill>
                          <a:effectLst/>
                          <a:latin typeface="+mn-lt"/>
                          <a:ea typeface="Times New Roman" panose="02020603050405020304" pitchFamily="18" charset="0"/>
                          <a:cs typeface="Times New Roman" panose="02020603050405020304" pitchFamily="18" charset="0"/>
                        </a:rPr>
                        <a:t>EXTREMADURA</a:t>
                      </a:r>
                      <a:endParaRPr lang="es-ES" sz="14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r"/>
                      <a:r>
                        <a:rPr lang="es-ES" sz="1200">
                          <a:effectLst/>
                          <a:latin typeface="+mn-lt"/>
                          <a:ea typeface="Times New Roman" panose="02020603050405020304" pitchFamily="18" charset="0"/>
                          <a:cs typeface="Times New Roman" panose="02020603050405020304" pitchFamily="18" charset="0"/>
                        </a:rPr>
                        <a:t>2.250,00</a:t>
                      </a:r>
                      <a:endParaRPr lang="es-ES" sz="140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a:r>
                        <a:rPr lang="es-ES" sz="1200">
                          <a:effectLst/>
                          <a:latin typeface="+mn-lt"/>
                          <a:ea typeface="Times New Roman" panose="02020603050405020304" pitchFamily="18" charset="0"/>
                          <a:cs typeface="Times New Roman" panose="02020603050405020304" pitchFamily="18" charset="0"/>
                        </a:rPr>
                        <a:t>6.750,00</a:t>
                      </a:r>
                      <a:endParaRPr lang="es-ES" sz="140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a:r>
                        <a:rPr lang="es-ES" sz="1200">
                          <a:effectLst/>
                          <a:latin typeface="+mn-lt"/>
                          <a:ea typeface="Times New Roman" panose="02020603050405020304" pitchFamily="18" charset="0"/>
                          <a:cs typeface="Times New Roman" panose="02020603050405020304" pitchFamily="18" charset="0"/>
                        </a:rPr>
                        <a:t>7.500,00</a:t>
                      </a:r>
                      <a:endParaRPr lang="es-ES" sz="140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a:r>
                        <a:rPr lang="es-ES" sz="1200">
                          <a:effectLst/>
                          <a:latin typeface="+mn-lt"/>
                          <a:ea typeface="Times New Roman" panose="02020603050405020304" pitchFamily="18" charset="0"/>
                          <a:cs typeface="Times New Roman" panose="02020603050405020304" pitchFamily="18" charset="0"/>
                        </a:rPr>
                        <a:t>11.250,00</a:t>
                      </a:r>
                      <a:endParaRPr lang="es-ES" sz="140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381175547"/>
                  </a:ext>
                </a:extLst>
              </a:tr>
              <a:tr h="210287">
                <a:tc>
                  <a:txBody>
                    <a:bodyPr/>
                    <a:lstStyle/>
                    <a:p>
                      <a:r>
                        <a:rPr lang="es-ES" sz="1400" dirty="0">
                          <a:solidFill>
                            <a:srgbClr val="000000"/>
                          </a:solidFill>
                          <a:effectLst/>
                          <a:latin typeface="+mn-lt"/>
                          <a:ea typeface="Times New Roman" panose="02020603050405020304" pitchFamily="18" charset="0"/>
                          <a:cs typeface="Times New Roman" panose="02020603050405020304" pitchFamily="18" charset="0"/>
                        </a:rPr>
                        <a:t>GALICIA</a:t>
                      </a:r>
                      <a:endParaRPr lang="es-ES" sz="14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r"/>
                      <a:r>
                        <a:rPr lang="es-ES" sz="1200">
                          <a:effectLst/>
                          <a:latin typeface="+mn-lt"/>
                          <a:ea typeface="Times New Roman" panose="02020603050405020304" pitchFamily="18" charset="0"/>
                          <a:cs typeface="Times New Roman" panose="02020603050405020304" pitchFamily="18" charset="0"/>
                        </a:rPr>
                        <a:t>2.250,00</a:t>
                      </a:r>
                      <a:endParaRPr lang="es-ES" sz="140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a:r>
                        <a:rPr lang="es-ES" sz="1200">
                          <a:effectLst/>
                          <a:latin typeface="+mn-lt"/>
                          <a:ea typeface="Times New Roman" panose="02020603050405020304" pitchFamily="18" charset="0"/>
                          <a:cs typeface="Times New Roman" panose="02020603050405020304" pitchFamily="18" charset="0"/>
                        </a:rPr>
                        <a:t>6.750,00</a:t>
                      </a:r>
                      <a:endParaRPr lang="es-ES" sz="140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a:r>
                        <a:rPr lang="es-ES" sz="1200">
                          <a:effectLst/>
                          <a:latin typeface="+mn-lt"/>
                          <a:ea typeface="Times New Roman" panose="02020603050405020304" pitchFamily="18" charset="0"/>
                          <a:cs typeface="Times New Roman" panose="02020603050405020304" pitchFamily="18" charset="0"/>
                        </a:rPr>
                        <a:t>7.500,00</a:t>
                      </a:r>
                      <a:endParaRPr lang="es-ES" sz="140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a:r>
                        <a:rPr lang="es-ES" sz="1200">
                          <a:effectLst/>
                          <a:latin typeface="+mn-lt"/>
                          <a:ea typeface="Times New Roman" panose="02020603050405020304" pitchFamily="18" charset="0"/>
                          <a:cs typeface="Times New Roman" panose="02020603050405020304" pitchFamily="18" charset="0"/>
                        </a:rPr>
                        <a:t>11.250,00</a:t>
                      </a:r>
                      <a:endParaRPr lang="es-ES" sz="140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600482303"/>
                  </a:ext>
                </a:extLst>
              </a:tr>
              <a:tr h="210287">
                <a:tc>
                  <a:txBody>
                    <a:bodyPr/>
                    <a:lstStyle/>
                    <a:p>
                      <a:r>
                        <a:rPr lang="es-ES" sz="1400" dirty="0">
                          <a:solidFill>
                            <a:srgbClr val="000000"/>
                          </a:solidFill>
                          <a:effectLst/>
                          <a:latin typeface="+mn-lt"/>
                          <a:ea typeface="Times New Roman" panose="02020603050405020304" pitchFamily="18" charset="0"/>
                          <a:cs typeface="Times New Roman" panose="02020603050405020304" pitchFamily="18" charset="0"/>
                        </a:rPr>
                        <a:t>MADRID</a:t>
                      </a:r>
                      <a:endParaRPr lang="es-ES" sz="14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r"/>
                      <a:r>
                        <a:rPr lang="es-ES" sz="1200">
                          <a:effectLst/>
                          <a:latin typeface="+mn-lt"/>
                          <a:ea typeface="Times New Roman" panose="02020603050405020304" pitchFamily="18" charset="0"/>
                          <a:cs typeface="Times New Roman" panose="02020603050405020304" pitchFamily="18" charset="0"/>
                        </a:rPr>
                        <a:t>1.125,00</a:t>
                      </a:r>
                      <a:endParaRPr lang="es-ES" sz="140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a:r>
                        <a:rPr lang="es-ES" sz="1200">
                          <a:effectLst/>
                          <a:latin typeface="+mn-lt"/>
                          <a:ea typeface="Times New Roman" panose="02020603050405020304" pitchFamily="18" charset="0"/>
                          <a:cs typeface="Times New Roman" panose="02020603050405020304" pitchFamily="18" charset="0"/>
                        </a:rPr>
                        <a:t>3.375,00</a:t>
                      </a:r>
                      <a:endParaRPr lang="es-ES" sz="140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a:r>
                        <a:rPr lang="es-ES" sz="1200">
                          <a:effectLst/>
                          <a:latin typeface="+mn-lt"/>
                          <a:ea typeface="Times New Roman" panose="02020603050405020304" pitchFamily="18" charset="0"/>
                          <a:cs typeface="Times New Roman" panose="02020603050405020304" pitchFamily="18" charset="0"/>
                        </a:rPr>
                        <a:t>3.750,00</a:t>
                      </a:r>
                      <a:endParaRPr lang="es-ES" sz="140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a:r>
                        <a:rPr lang="es-ES" sz="1200">
                          <a:effectLst/>
                          <a:latin typeface="+mn-lt"/>
                          <a:ea typeface="Times New Roman" panose="02020603050405020304" pitchFamily="18" charset="0"/>
                          <a:cs typeface="Times New Roman" panose="02020603050405020304" pitchFamily="18" charset="0"/>
                        </a:rPr>
                        <a:t>5.625,00</a:t>
                      </a:r>
                      <a:endParaRPr lang="es-ES" sz="140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4175131574"/>
                  </a:ext>
                </a:extLst>
              </a:tr>
              <a:tr h="210287">
                <a:tc>
                  <a:txBody>
                    <a:bodyPr/>
                    <a:lstStyle/>
                    <a:p>
                      <a:r>
                        <a:rPr lang="es-ES" sz="1400" dirty="0">
                          <a:solidFill>
                            <a:srgbClr val="000000"/>
                          </a:solidFill>
                          <a:effectLst/>
                          <a:latin typeface="+mn-lt"/>
                          <a:ea typeface="Times New Roman" panose="02020603050405020304" pitchFamily="18" charset="0"/>
                          <a:cs typeface="Times New Roman" panose="02020603050405020304" pitchFamily="18" charset="0"/>
                        </a:rPr>
                        <a:t>REGIÓN DE MURCIA</a:t>
                      </a:r>
                      <a:endParaRPr lang="es-ES" sz="14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r"/>
                      <a:r>
                        <a:rPr lang="es-ES" sz="1200" b="1">
                          <a:solidFill>
                            <a:srgbClr val="FF0000"/>
                          </a:solidFill>
                          <a:effectLst/>
                          <a:latin typeface="+mn-lt"/>
                          <a:ea typeface="Times New Roman" panose="02020603050405020304" pitchFamily="18" charset="0"/>
                          <a:cs typeface="Times New Roman" panose="02020603050405020304" pitchFamily="18" charset="0"/>
                        </a:rPr>
                        <a:t>3.000,00</a:t>
                      </a:r>
                      <a:endParaRPr lang="es-ES" sz="140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a:r>
                        <a:rPr lang="es-ES" sz="1200" b="1">
                          <a:solidFill>
                            <a:srgbClr val="FF0000"/>
                          </a:solidFill>
                          <a:effectLst/>
                          <a:latin typeface="+mn-lt"/>
                          <a:ea typeface="Times New Roman" panose="02020603050405020304" pitchFamily="18" charset="0"/>
                          <a:cs typeface="Times New Roman" panose="02020603050405020304" pitchFamily="18" charset="0"/>
                        </a:rPr>
                        <a:t>9.000,00</a:t>
                      </a:r>
                      <a:endParaRPr lang="es-ES" sz="140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a:r>
                        <a:rPr lang="es-ES" sz="1200" b="1">
                          <a:solidFill>
                            <a:srgbClr val="FF0000"/>
                          </a:solidFill>
                          <a:effectLst/>
                          <a:latin typeface="+mn-lt"/>
                          <a:ea typeface="Times New Roman" panose="02020603050405020304" pitchFamily="18" charset="0"/>
                          <a:cs typeface="Times New Roman" panose="02020603050405020304" pitchFamily="18" charset="0"/>
                        </a:rPr>
                        <a:t>10.000,00</a:t>
                      </a:r>
                      <a:endParaRPr lang="es-ES" sz="140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a:r>
                        <a:rPr lang="es-ES" sz="1200" b="1">
                          <a:solidFill>
                            <a:srgbClr val="FF0000"/>
                          </a:solidFill>
                          <a:effectLst/>
                          <a:latin typeface="+mn-lt"/>
                          <a:ea typeface="Times New Roman" panose="02020603050405020304" pitchFamily="18" charset="0"/>
                          <a:cs typeface="Times New Roman" panose="02020603050405020304" pitchFamily="18" charset="0"/>
                        </a:rPr>
                        <a:t>15.000,00</a:t>
                      </a:r>
                      <a:endParaRPr lang="es-ES" sz="140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892725838"/>
                  </a:ext>
                </a:extLst>
              </a:tr>
              <a:tr h="210287">
                <a:tc>
                  <a:txBody>
                    <a:bodyPr/>
                    <a:lstStyle/>
                    <a:p>
                      <a:r>
                        <a:rPr lang="es-ES" sz="1400" dirty="0">
                          <a:solidFill>
                            <a:srgbClr val="000000"/>
                          </a:solidFill>
                          <a:effectLst/>
                          <a:latin typeface="+mn-lt"/>
                          <a:ea typeface="Times New Roman" panose="02020603050405020304" pitchFamily="18" charset="0"/>
                          <a:cs typeface="Times New Roman" panose="02020603050405020304" pitchFamily="18" charset="0"/>
                        </a:rPr>
                        <a:t>LA RIOJA</a:t>
                      </a:r>
                      <a:endParaRPr lang="es-ES" sz="14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r"/>
                      <a:r>
                        <a:rPr lang="es-ES" sz="1200">
                          <a:solidFill>
                            <a:srgbClr val="000000"/>
                          </a:solidFill>
                          <a:effectLst/>
                          <a:latin typeface="+mn-lt"/>
                          <a:ea typeface="Times New Roman" panose="02020603050405020304" pitchFamily="18" charset="0"/>
                          <a:cs typeface="Times New Roman" panose="02020603050405020304" pitchFamily="18" charset="0"/>
                        </a:rPr>
                        <a:t>1.500,00</a:t>
                      </a:r>
                      <a:endParaRPr lang="es-ES" sz="140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a:r>
                        <a:rPr lang="es-ES" sz="1200">
                          <a:solidFill>
                            <a:srgbClr val="000000"/>
                          </a:solidFill>
                          <a:effectLst/>
                          <a:latin typeface="+mn-lt"/>
                          <a:ea typeface="Times New Roman" panose="02020603050405020304" pitchFamily="18" charset="0"/>
                          <a:cs typeface="Times New Roman" panose="02020603050405020304" pitchFamily="18" charset="0"/>
                        </a:rPr>
                        <a:t>4.500,00</a:t>
                      </a:r>
                      <a:endParaRPr lang="es-ES" sz="140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a:r>
                        <a:rPr lang="es-ES" sz="1200">
                          <a:solidFill>
                            <a:srgbClr val="000000"/>
                          </a:solidFill>
                          <a:effectLst/>
                          <a:latin typeface="+mn-lt"/>
                          <a:ea typeface="Times New Roman" panose="02020603050405020304" pitchFamily="18" charset="0"/>
                          <a:cs typeface="Times New Roman" panose="02020603050405020304" pitchFamily="18" charset="0"/>
                        </a:rPr>
                        <a:t>5.000,00</a:t>
                      </a:r>
                      <a:endParaRPr lang="es-ES" sz="140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a:r>
                        <a:rPr lang="es-ES" sz="1200">
                          <a:solidFill>
                            <a:srgbClr val="000000"/>
                          </a:solidFill>
                          <a:effectLst/>
                          <a:latin typeface="+mn-lt"/>
                          <a:ea typeface="Times New Roman" panose="02020603050405020304" pitchFamily="18" charset="0"/>
                          <a:cs typeface="Times New Roman" panose="02020603050405020304" pitchFamily="18" charset="0"/>
                        </a:rPr>
                        <a:t>7.500,00</a:t>
                      </a:r>
                      <a:endParaRPr lang="es-ES" sz="140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910593971"/>
                  </a:ext>
                </a:extLst>
              </a:tr>
              <a:tr h="210287">
                <a:tc>
                  <a:txBody>
                    <a:bodyPr/>
                    <a:lstStyle/>
                    <a:p>
                      <a:r>
                        <a:rPr lang="es-ES" sz="1400" dirty="0">
                          <a:solidFill>
                            <a:srgbClr val="000000"/>
                          </a:solidFill>
                          <a:effectLst/>
                          <a:latin typeface="+mn-lt"/>
                          <a:ea typeface="Times New Roman" panose="02020603050405020304" pitchFamily="18" charset="0"/>
                          <a:cs typeface="Times New Roman" panose="02020603050405020304" pitchFamily="18" charset="0"/>
                        </a:rPr>
                        <a:t>C. VALENCIANA</a:t>
                      </a:r>
                      <a:endParaRPr lang="es-ES" sz="14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r"/>
                      <a:r>
                        <a:rPr lang="es-ES" sz="1200">
                          <a:solidFill>
                            <a:srgbClr val="000000"/>
                          </a:solidFill>
                          <a:effectLst/>
                          <a:latin typeface="+mn-lt"/>
                          <a:ea typeface="Times New Roman" panose="02020603050405020304" pitchFamily="18" charset="0"/>
                          <a:cs typeface="Times New Roman" panose="02020603050405020304" pitchFamily="18" charset="0"/>
                        </a:rPr>
                        <a:t>2.250,00</a:t>
                      </a:r>
                      <a:endParaRPr lang="es-ES" sz="140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a:r>
                        <a:rPr lang="es-ES" sz="1200">
                          <a:solidFill>
                            <a:srgbClr val="000000"/>
                          </a:solidFill>
                          <a:effectLst/>
                          <a:latin typeface="+mn-lt"/>
                          <a:ea typeface="Times New Roman" panose="02020603050405020304" pitchFamily="18" charset="0"/>
                          <a:cs typeface="Times New Roman" panose="02020603050405020304" pitchFamily="18" charset="0"/>
                        </a:rPr>
                        <a:t>6.750,00</a:t>
                      </a:r>
                      <a:endParaRPr lang="es-ES" sz="140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a:r>
                        <a:rPr lang="es-ES" sz="1200">
                          <a:solidFill>
                            <a:srgbClr val="000000"/>
                          </a:solidFill>
                          <a:effectLst/>
                          <a:latin typeface="+mn-lt"/>
                          <a:ea typeface="Times New Roman" panose="02020603050405020304" pitchFamily="18" charset="0"/>
                          <a:cs typeface="Times New Roman" panose="02020603050405020304" pitchFamily="18" charset="0"/>
                        </a:rPr>
                        <a:t>7.500,00</a:t>
                      </a:r>
                      <a:endParaRPr lang="es-ES" sz="140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a:r>
                        <a:rPr lang="es-ES" sz="1200">
                          <a:solidFill>
                            <a:srgbClr val="000000"/>
                          </a:solidFill>
                          <a:effectLst/>
                          <a:latin typeface="+mn-lt"/>
                          <a:ea typeface="Times New Roman" panose="02020603050405020304" pitchFamily="18" charset="0"/>
                          <a:cs typeface="Times New Roman" panose="02020603050405020304" pitchFamily="18" charset="0"/>
                        </a:rPr>
                        <a:t>11.250,00</a:t>
                      </a:r>
                      <a:endParaRPr lang="es-ES" sz="140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4277873115"/>
                  </a:ext>
                </a:extLst>
              </a:tr>
              <a:tr h="210287">
                <a:tc>
                  <a:txBody>
                    <a:bodyPr/>
                    <a:lstStyle/>
                    <a:p>
                      <a:r>
                        <a:rPr lang="es-ES" sz="1400" dirty="0">
                          <a:solidFill>
                            <a:srgbClr val="000000"/>
                          </a:solidFill>
                          <a:effectLst/>
                          <a:latin typeface="+mn-lt"/>
                          <a:ea typeface="Times New Roman" panose="02020603050405020304" pitchFamily="18" charset="0"/>
                          <a:cs typeface="Times New Roman" panose="02020603050405020304" pitchFamily="18" charset="0"/>
                        </a:rPr>
                        <a:t>NAVARRA</a:t>
                      </a:r>
                      <a:endParaRPr lang="es-ES" sz="14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r"/>
                      <a:r>
                        <a:rPr lang="es-ES" sz="1200" b="1">
                          <a:solidFill>
                            <a:srgbClr val="538135"/>
                          </a:solidFill>
                          <a:effectLst/>
                          <a:latin typeface="+mn-lt"/>
                          <a:ea typeface="Times New Roman" panose="02020603050405020304" pitchFamily="18" charset="0"/>
                          <a:cs typeface="Times New Roman" panose="02020603050405020304" pitchFamily="18" charset="0"/>
                        </a:rPr>
                        <a:t>750,00</a:t>
                      </a:r>
                      <a:endParaRPr lang="es-ES" sz="140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a:r>
                        <a:rPr lang="es-ES" sz="1200" b="1">
                          <a:solidFill>
                            <a:srgbClr val="538135"/>
                          </a:solidFill>
                          <a:effectLst/>
                          <a:latin typeface="+mn-lt"/>
                          <a:ea typeface="Times New Roman" panose="02020603050405020304" pitchFamily="18" charset="0"/>
                          <a:cs typeface="Times New Roman" panose="02020603050405020304" pitchFamily="18" charset="0"/>
                        </a:rPr>
                        <a:t>2.250,00</a:t>
                      </a:r>
                      <a:endParaRPr lang="es-ES" sz="140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a:r>
                        <a:rPr lang="es-ES" sz="1200" b="1">
                          <a:solidFill>
                            <a:srgbClr val="538135"/>
                          </a:solidFill>
                          <a:effectLst/>
                          <a:latin typeface="+mn-lt"/>
                          <a:ea typeface="Times New Roman" panose="02020603050405020304" pitchFamily="18" charset="0"/>
                          <a:cs typeface="Times New Roman" panose="02020603050405020304" pitchFamily="18" charset="0"/>
                        </a:rPr>
                        <a:t>2.500,00</a:t>
                      </a:r>
                      <a:endParaRPr lang="es-ES" sz="140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a:r>
                        <a:rPr lang="es-ES" sz="1200" b="1">
                          <a:solidFill>
                            <a:srgbClr val="538135"/>
                          </a:solidFill>
                          <a:effectLst/>
                          <a:latin typeface="+mn-lt"/>
                          <a:ea typeface="Times New Roman" panose="02020603050405020304" pitchFamily="18" charset="0"/>
                          <a:cs typeface="Times New Roman" panose="02020603050405020304" pitchFamily="18" charset="0"/>
                        </a:rPr>
                        <a:t>3.750,00</a:t>
                      </a:r>
                      <a:endParaRPr lang="es-ES" sz="140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553148607"/>
                  </a:ext>
                </a:extLst>
              </a:tr>
              <a:tr h="210287">
                <a:tc>
                  <a:txBody>
                    <a:bodyPr/>
                    <a:lstStyle/>
                    <a:p>
                      <a:r>
                        <a:rPr lang="es-ES" sz="1400" dirty="0">
                          <a:solidFill>
                            <a:srgbClr val="000000"/>
                          </a:solidFill>
                          <a:effectLst/>
                          <a:latin typeface="+mn-lt"/>
                          <a:ea typeface="Times New Roman" panose="02020603050405020304" pitchFamily="18" charset="0"/>
                          <a:cs typeface="Times New Roman" panose="02020603050405020304" pitchFamily="18" charset="0"/>
                        </a:rPr>
                        <a:t>BIZKAIA</a:t>
                      </a:r>
                      <a:endParaRPr lang="es-ES" sz="14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r"/>
                      <a:r>
                        <a:rPr lang="es-ES" sz="1200" b="1">
                          <a:solidFill>
                            <a:srgbClr val="538135"/>
                          </a:solidFill>
                          <a:effectLst/>
                          <a:latin typeface="+mn-lt"/>
                          <a:ea typeface="Times New Roman" panose="02020603050405020304" pitchFamily="18" charset="0"/>
                          <a:cs typeface="Times New Roman" panose="02020603050405020304" pitchFamily="18" charset="0"/>
                        </a:rPr>
                        <a:t>750,00</a:t>
                      </a:r>
                      <a:endParaRPr lang="es-ES" sz="140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a:r>
                        <a:rPr lang="es-ES" sz="1200" b="1">
                          <a:solidFill>
                            <a:srgbClr val="538135"/>
                          </a:solidFill>
                          <a:effectLst/>
                          <a:latin typeface="+mn-lt"/>
                          <a:ea typeface="Times New Roman" panose="02020603050405020304" pitchFamily="18" charset="0"/>
                          <a:cs typeface="Times New Roman" panose="02020603050405020304" pitchFamily="18" charset="0"/>
                        </a:rPr>
                        <a:t>2.250,00</a:t>
                      </a:r>
                      <a:endParaRPr lang="es-ES" sz="140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a:r>
                        <a:rPr lang="es-ES" sz="1200" b="1">
                          <a:solidFill>
                            <a:srgbClr val="538135"/>
                          </a:solidFill>
                          <a:effectLst/>
                          <a:latin typeface="+mn-lt"/>
                          <a:ea typeface="Times New Roman" panose="02020603050405020304" pitchFamily="18" charset="0"/>
                          <a:cs typeface="Times New Roman" panose="02020603050405020304" pitchFamily="18" charset="0"/>
                        </a:rPr>
                        <a:t>2.500,00</a:t>
                      </a:r>
                      <a:endParaRPr lang="es-ES" sz="140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a:r>
                        <a:rPr lang="es-ES" sz="1200" b="1">
                          <a:solidFill>
                            <a:srgbClr val="538135"/>
                          </a:solidFill>
                          <a:effectLst/>
                          <a:latin typeface="+mn-lt"/>
                          <a:ea typeface="Times New Roman" panose="02020603050405020304" pitchFamily="18" charset="0"/>
                          <a:cs typeface="Times New Roman" panose="02020603050405020304" pitchFamily="18" charset="0"/>
                        </a:rPr>
                        <a:t>3.750,00</a:t>
                      </a:r>
                      <a:endParaRPr lang="es-ES" sz="140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194734811"/>
                  </a:ext>
                </a:extLst>
              </a:tr>
              <a:tr h="210287">
                <a:tc>
                  <a:txBody>
                    <a:bodyPr/>
                    <a:lstStyle/>
                    <a:p>
                      <a:r>
                        <a:rPr lang="es-ES" sz="1400" dirty="0">
                          <a:solidFill>
                            <a:srgbClr val="000000"/>
                          </a:solidFill>
                          <a:effectLst/>
                          <a:latin typeface="+mn-lt"/>
                          <a:ea typeface="Times New Roman" panose="02020603050405020304" pitchFamily="18" charset="0"/>
                          <a:cs typeface="Times New Roman" panose="02020603050405020304" pitchFamily="18" charset="0"/>
                        </a:rPr>
                        <a:t>GIPUZKOA</a:t>
                      </a:r>
                      <a:endParaRPr lang="es-ES" sz="14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r"/>
                      <a:r>
                        <a:rPr lang="es-ES" sz="1200" b="1">
                          <a:solidFill>
                            <a:srgbClr val="538135"/>
                          </a:solidFill>
                          <a:effectLst/>
                          <a:latin typeface="+mn-lt"/>
                          <a:ea typeface="Times New Roman" panose="02020603050405020304" pitchFamily="18" charset="0"/>
                          <a:cs typeface="Times New Roman" panose="02020603050405020304" pitchFamily="18" charset="0"/>
                        </a:rPr>
                        <a:t>750,00</a:t>
                      </a:r>
                      <a:endParaRPr lang="es-ES" sz="140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a:r>
                        <a:rPr lang="es-ES" sz="1200" b="1">
                          <a:solidFill>
                            <a:srgbClr val="538135"/>
                          </a:solidFill>
                          <a:effectLst/>
                          <a:latin typeface="+mn-lt"/>
                          <a:ea typeface="Times New Roman" panose="02020603050405020304" pitchFamily="18" charset="0"/>
                          <a:cs typeface="Times New Roman" panose="02020603050405020304" pitchFamily="18" charset="0"/>
                        </a:rPr>
                        <a:t>2.250,00</a:t>
                      </a:r>
                      <a:endParaRPr lang="es-ES" sz="140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a:r>
                        <a:rPr lang="es-ES" sz="1200" b="1">
                          <a:solidFill>
                            <a:srgbClr val="538135"/>
                          </a:solidFill>
                          <a:effectLst/>
                          <a:latin typeface="+mn-lt"/>
                          <a:ea typeface="Times New Roman" panose="02020603050405020304" pitchFamily="18" charset="0"/>
                          <a:cs typeface="Times New Roman" panose="02020603050405020304" pitchFamily="18" charset="0"/>
                        </a:rPr>
                        <a:t>2.500,00</a:t>
                      </a:r>
                      <a:endParaRPr lang="es-ES" sz="140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a:r>
                        <a:rPr lang="es-ES" sz="1200" b="1">
                          <a:solidFill>
                            <a:srgbClr val="538135"/>
                          </a:solidFill>
                          <a:effectLst/>
                          <a:latin typeface="+mn-lt"/>
                          <a:ea typeface="Times New Roman" panose="02020603050405020304" pitchFamily="18" charset="0"/>
                          <a:cs typeface="Times New Roman" panose="02020603050405020304" pitchFamily="18" charset="0"/>
                        </a:rPr>
                        <a:t>3.750,00</a:t>
                      </a:r>
                      <a:endParaRPr lang="es-ES" sz="140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005031858"/>
                  </a:ext>
                </a:extLst>
              </a:tr>
              <a:tr h="210287">
                <a:tc>
                  <a:txBody>
                    <a:bodyPr/>
                    <a:lstStyle/>
                    <a:p>
                      <a:r>
                        <a:rPr lang="es-ES" sz="1400" dirty="0">
                          <a:solidFill>
                            <a:srgbClr val="000000"/>
                          </a:solidFill>
                          <a:effectLst/>
                          <a:latin typeface="+mn-lt"/>
                          <a:ea typeface="Times New Roman" panose="02020603050405020304" pitchFamily="18" charset="0"/>
                          <a:cs typeface="Times New Roman" panose="02020603050405020304" pitchFamily="18" charset="0"/>
                        </a:rPr>
                        <a:t>ÁLAVA</a:t>
                      </a:r>
                      <a:endParaRPr lang="es-ES" sz="14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r"/>
                      <a:r>
                        <a:rPr lang="es-ES" sz="1200" b="1">
                          <a:solidFill>
                            <a:srgbClr val="538135"/>
                          </a:solidFill>
                          <a:effectLst/>
                          <a:latin typeface="+mn-lt"/>
                          <a:ea typeface="Times New Roman" panose="02020603050405020304" pitchFamily="18" charset="0"/>
                          <a:cs typeface="Times New Roman" panose="02020603050405020304" pitchFamily="18" charset="0"/>
                        </a:rPr>
                        <a:t>750,00</a:t>
                      </a:r>
                      <a:endParaRPr lang="es-ES" sz="140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a:r>
                        <a:rPr lang="es-ES" sz="1200" b="1" dirty="0">
                          <a:solidFill>
                            <a:srgbClr val="538135"/>
                          </a:solidFill>
                          <a:effectLst/>
                          <a:latin typeface="+mn-lt"/>
                          <a:ea typeface="Times New Roman" panose="02020603050405020304" pitchFamily="18" charset="0"/>
                          <a:cs typeface="Times New Roman" panose="02020603050405020304" pitchFamily="18" charset="0"/>
                        </a:rPr>
                        <a:t>2.250,00</a:t>
                      </a:r>
                      <a:endParaRPr lang="es-ES" sz="14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a:r>
                        <a:rPr lang="es-ES" sz="1200" b="1">
                          <a:solidFill>
                            <a:srgbClr val="538135"/>
                          </a:solidFill>
                          <a:effectLst/>
                          <a:latin typeface="+mn-lt"/>
                          <a:ea typeface="Times New Roman" panose="02020603050405020304" pitchFamily="18" charset="0"/>
                          <a:cs typeface="Times New Roman" panose="02020603050405020304" pitchFamily="18" charset="0"/>
                        </a:rPr>
                        <a:t>2.500,00</a:t>
                      </a:r>
                      <a:endParaRPr lang="es-ES" sz="140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a:r>
                        <a:rPr lang="es-ES" sz="1200" b="1" dirty="0">
                          <a:solidFill>
                            <a:srgbClr val="538135"/>
                          </a:solidFill>
                          <a:effectLst/>
                          <a:latin typeface="+mn-lt"/>
                          <a:ea typeface="Times New Roman" panose="02020603050405020304" pitchFamily="18" charset="0"/>
                          <a:cs typeface="Times New Roman" panose="02020603050405020304" pitchFamily="18" charset="0"/>
                        </a:rPr>
                        <a:t>3.750,00</a:t>
                      </a:r>
                      <a:endParaRPr lang="es-ES" sz="14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581434558"/>
                  </a:ext>
                </a:extLst>
              </a:tr>
            </a:tbl>
          </a:graphicData>
        </a:graphic>
      </p:graphicFrame>
    </p:spTree>
    <p:extLst>
      <p:ext uri="{BB962C8B-B14F-4D97-AF65-F5344CB8AC3E}">
        <p14:creationId xmlns:p14="http://schemas.microsoft.com/office/powerpoint/2010/main" val="389736896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1CA9F5C3-1B88-FB4A-87C8-FEDE4C1C109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9144"/>
            <a:ext cx="9144000" cy="6839712"/>
          </a:xfrm>
          <a:prstGeom prst="rect">
            <a:avLst/>
          </a:prstGeom>
        </p:spPr>
      </p:pic>
      <p:pic>
        <p:nvPicPr>
          <p:cNvPr id="3" name="Imagen 2">
            <a:extLst>
              <a:ext uri="{FF2B5EF4-FFF2-40B4-BE49-F238E27FC236}">
                <a16:creationId xmlns:a16="http://schemas.microsoft.com/office/drawing/2014/main" id="{7E3D1A66-3088-4631-A27B-125E5D42E1A9}"/>
              </a:ext>
            </a:extLst>
          </p:cNvPr>
          <p:cNvPicPr>
            <a:picLocks noChangeAspect="1"/>
          </p:cNvPicPr>
          <p:nvPr/>
        </p:nvPicPr>
        <p:blipFill>
          <a:blip r:embed="rId3"/>
          <a:stretch>
            <a:fillRect/>
          </a:stretch>
        </p:blipFill>
        <p:spPr>
          <a:xfrm>
            <a:off x="659219" y="913447"/>
            <a:ext cx="4103729" cy="3005263"/>
          </a:xfrm>
          <a:prstGeom prst="rect">
            <a:avLst/>
          </a:prstGeom>
        </p:spPr>
      </p:pic>
      <p:pic>
        <p:nvPicPr>
          <p:cNvPr id="6" name="Imagen 5">
            <a:extLst>
              <a:ext uri="{FF2B5EF4-FFF2-40B4-BE49-F238E27FC236}">
                <a16:creationId xmlns:a16="http://schemas.microsoft.com/office/drawing/2014/main" id="{C86B70C7-41C8-4F76-ACF8-A654BE5270D7}"/>
              </a:ext>
            </a:extLst>
          </p:cNvPr>
          <p:cNvPicPr>
            <a:picLocks noChangeAspect="1"/>
          </p:cNvPicPr>
          <p:nvPr/>
        </p:nvPicPr>
        <p:blipFill>
          <a:blip r:embed="rId4"/>
          <a:stretch>
            <a:fillRect/>
          </a:stretch>
        </p:blipFill>
        <p:spPr>
          <a:xfrm>
            <a:off x="4762948" y="913448"/>
            <a:ext cx="4274726" cy="3005263"/>
          </a:xfrm>
          <a:prstGeom prst="rect">
            <a:avLst/>
          </a:prstGeom>
        </p:spPr>
      </p:pic>
      <p:pic>
        <p:nvPicPr>
          <p:cNvPr id="8" name="Imagen 7">
            <a:extLst>
              <a:ext uri="{FF2B5EF4-FFF2-40B4-BE49-F238E27FC236}">
                <a16:creationId xmlns:a16="http://schemas.microsoft.com/office/drawing/2014/main" id="{28C9A089-C7B6-4487-9F3B-0AAFEACA7CDA}"/>
              </a:ext>
            </a:extLst>
          </p:cNvPr>
          <p:cNvPicPr>
            <a:picLocks noChangeAspect="1"/>
          </p:cNvPicPr>
          <p:nvPr/>
        </p:nvPicPr>
        <p:blipFill>
          <a:blip r:embed="rId5"/>
          <a:stretch>
            <a:fillRect/>
          </a:stretch>
        </p:blipFill>
        <p:spPr>
          <a:xfrm>
            <a:off x="659219" y="3918710"/>
            <a:ext cx="4103729" cy="2793838"/>
          </a:xfrm>
          <a:prstGeom prst="rect">
            <a:avLst/>
          </a:prstGeom>
        </p:spPr>
      </p:pic>
      <p:pic>
        <p:nvPicPr>
          <p:cNvPr id="10" name="Imagen 9">
            <a:extLst>
              <a:ext uri="{FF2B5EF4-FFF2-40B4-BE49-F238E27FC236}">
                <a16:creationId xmlns:a16="http://schemas.microsoft.com/office/drawing/2014/main" id="{62269DCB-DE47-4995-8F77-41553EC4B630}"/>
              </a:ext>
            </a:extLst>
          </p:cNvPr>
          <p:cNvPicPr>
            <a:picLocks noChangeAspect="1"/>
          </p:cNvPicPr>
          <p:nvPr/>
        </p:nvPicPr>
        <p:blipFill>
          <a:blip r:embed="rId6"/>
          <a:stretch>
            <a:fillRect/>
          </a:stretch>
        </p:blipFill>
        <p:spPr>
          <a:xfrm>
            <a:off x="4858860" y="4007445"/>
            <a:ext cx="4189228" cy="2705103"/>
          </a:xfrm>
          <a:prstGeom prst="rect">
            <a:avLst/>
          </a:prstGeom>
        </p:spPr>
      </p:pic>
    </p:spTree>
    <p:extLst>
      <p:ext uri="{BB962C8B-B14F-4D97-AF65-F5344CB8AC3E}">
        <p14:creationId xmlns:p14="http://schemas.microsoft.com/office/powerpoint/2010/main" val="1766314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1CA9F5C3-1B88-FB4A-87C8-FEDE4C1C109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9144"/>
            <a:ext cx="9144000" cy="6839712"/>
          </a:xfrm>
          <a:prstGeom prst="rect">
            <a:avLst/>
          </a:prstGeom>
        </p:spPr>
      </p:pic>
      <p:sp>
        <p:nvSpPr>
          <p:cNvPr id="3" name="Título 1">
            <a:extLst>
              <a:ext uri="{FF2B5EF4-FFF2-40B4-BE49-F238E27FC236}">
                <a16:creationId xmlns:a16="http://schemas.microsoft.com/office/drawing/2014/main" id="{72761DAC-D9BA-4DDC-9338-75E9BEE2024F}"/>
              </a:ext>
            </a:extLst>
          </p:cNvPr>
          <p:cNvSpPr>
            <a:spLocks noGrp="1"/>
          </p:cNvSpPr>
          <p:nvPr>
            <p:ph type="title"/>
          </p:nvPr>
        </p:nvSpPr>
        <p:spPr>
          <a:xfrm>
            <a:off x="457200" y="519189"/>
            <a:ext cx="8229600" cy="1143000"/>
          </a:xfrm>
        </p:spPr>
        <p:txBody>
          <a:bodyPr/>
          <a:lstStyle/>
          <a:p>
            <a:r>
              <a:rPr lang="es-ES" sz="3600" b="1" dirty="0">
                <a:solidFill>
                  <a:schemeClr val="accent2">
                    <a:lumMod val="75000"/>
                  </a:schemeClr>
                </a:solidFill>
              </a:rPr>
              <a:t>Conclusiones</a:t>
            </a:r>
            <a:r>
              <a:rPr lang="es-ES" b="1" dirty="0">
                <a:solidFill>
                  <a:schemeClr val="accent2">
                    <a:lumMod val="75000"/>
                  </a:schemeClr>
                </a:solidFill>
              </a:rPr>
              <a:t> </a:t>
            </a:r>
          </a:p>
        </p:txBody>
      </p:sp>
      <p:sp>
        <p:nvSpPr>
          <p:cNvPr id="5" name="Marcador de contenido 2">
            <a:extLst>
              <a:ext uri="{FF2B5EF4-FFF2-40B4-BE49-F238E27FC236}">
                <a16:creationId xmlns:a16="http://schemas.microsoft.com/office/drawing/2014/main" id="{6FF5BB93-77E2-436A-93B0-592AEC7EFEC6}"/>
              </a:ext>
            </a:extLst>
          </p:cNvPr>
          <p:cNvSpPr>
            <a:spLocks noGrp="1"/>
          </p:cNvSpPr>
          <p:nvPr>
            <p:ph idx="1"/>
          </p:nvPr>
        </p:nvSpPr>
        <p:spPr>
          <a:xfrm>
            <a:off x="568726" y="1372755"/>
            <a:ext cx="8346674" cy="5729796"/>
          </a:xfrm>
        </p:spPr>
        <p:txBody>
          <a:bodyPr>
            <a:normAutofit/>
          </a:bodyPr>
          <a:lstStyle/>
          <a:p>
            <a:pPr lvl="0" algn="just">
              <a:lnSpc>
                <a:spcPct val="120000"/>
              </a:lnSpc>
            </a:pPr>
            <a:r>
              <a:rPr lang="es-ES" sz="1800" dirty="0"/>
              <a:t>Los impuestos propios, en su conjunto, en 2019 recaudaron el 2,1% de los ingresos tributarios de las CCAA, 2.429 millones de euros.</a:t>
            </a:r>
          </a:p>
          <a:p>
            <a:pPr lvl="0" algn="just">
              <a:lnSpc>
                <a:spcPct val="120000"/>
              </a:lnSpc>
            </a:pPr>
            <a:r>
              <a:rPr lang="es-ES" sz="1800" dirty="0"/>
              <a:t>La recaudación por impuestos propios desde 2014 a 2019 han crecido (un 16%), menos que los ingresos tributarios de las CCAA (han crecido un 32,8%)</a:t>
            </a:r>
          </a:p>
          <a:p>
            <a:pPr lvl="0" algn="just">
              <a:lnSpc>
                <a:spcPct val="120000"/>
              </a:lnSpc>
            </a:pPr>
            <a:r>
              <a:rPr lang="es-ES" sz="1800" dirty="0"/>
              <a:t>La recaudación por impuestos propios por cada habitante es muy dispar. Mientras que en Baleares supone 188,7€/h, en Castilla-La Mancha menos de 10€/h</a:t>
            </a:r>
          </a:p>
          <a:p>
            <a:pPr lvl="0" algn="just">
              <a:lnSpc>
                <a:spcPct val="120000"/>
              </a:lnSpc>
            </a:pPr>
            <a:r>
              <a:rPr lang="es-ES" sz="1800" dirty="0"/>
              <a:t>Los impuestos propios de carácter ambiental suponen el 68,5% de la recaudación por impuestos propios</a:t>
            </a:r>
          </a:p>
          <a:p>
            <a:pPr algn="just">
              <a:lnSpc>
                <a:spcPct val="120000"/>
              </a:lnSpc>
            </a:pPr>
            <a:r>
              <a:rPr lang="es-ES" sz="1800" dirty="0"/>
              <a:t>Respecto a los impuestos propios, sería conveniente contar con un patrón común para el establecimiento de tributos que graven el mismo objeto imponible, pues cada autonomía establece el impuesto de un modo diferente, en muchos casos para hacer tributar al mismo hecho imponible. Por ello, se podría proceder a una armonización de los tributos propios que contemplara los principales elementos configuradores del tributo.</a:t>
            </a:r>
          </a:p>
          <a:p>
            <a:pPr algn="just">
              <a:lnSpc>
                <a:spcPct val="120000"/>
              </a:lnSpc>
            </a:pPr>
            <a:r>
              <a:rPr lang="es-ES" sz="1800" dirty="0"/>
              <a:t>Sería deseable que se mejorara el desglose de los datos sobre impuestos propios en los presupuestos Autonómicos, lo que facilitaría el análisis de esta tributación.</a:t>
            </a:r>
          </a:p>
        </p:txBody>
      </p:sp>
    </p:spTree>
    <p:extLst>
      <p:ext uri="{BB962C8B-B14F-4D97-AF65-F5344CB8AC3E}">
        <p14:creationId xmlns:p14="http://schemas.microsoft.com/office/powerpoint/2010/main" val="27235722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1CA9F5C3-1B88-FB4A-87C8-FEDE4C1C109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9144"/>
            <a:ext cx="9144000" cy="6839712"/>
          </a:xfrm>
          <a:prstGeom prst="rect">
            <a:avLst/>
          </a:prstGeom>
        </p:spPr>
      </p:pic>
      <p:sp>
        <p:nvSpPr>
          <p:cNvPr id="3" name="Título 1">
            <a:extLst>
              <a:ext uri="{FF2B5EF4-FFF2-40B4-BE49-F238E27FC236}">
                <a16:creationId xmlns:a16="http://schemas.microsoft.com/office/drawing/2014/main" id="{77369F7A-9465-492D-AA15-64CACB757982}"/>
              </a:ext>
            </a:extLst>
          </p:cNvPr>
          <p:cNvSpPr>
            <a:spLocks noGrp="1"/>
          </p:cNvSpPr>
          <p:nvPr>
            <p:ph type="title"/>
          </p:nvPr>
        </p:nvSpPr>
        <p:spPr>
          <a:xfrm>
            <a:off x="457200" y="493713"/>
            <a:ext cx="8229600" cy="1143000"/>
          </a:xfrm>
        </p:spPr>
        <p:txBody>
          <a:bodyPr>
            <a:normAutofit/>
          </a:bodyPr>
          <a:lstStyle/>
          <a:p>
            <a:r>
              <a:rPr lang="es-ES" sz="3600" b="1" dirty="0">
                <a:solidFill>
                  <a:schemeClr val="accent2">
                    <a:lumMod val="75000"/>
                  </a:schemeClr>
                </a:solidFill>
              </a:rPr>
              <a:t>Conclusiones </a:t>
            </a:r>
          </a:p>
        </p:txBody>
      </p:sp>
      <p:sp>
        <p:nvSpPr>
          <p:cNvPr id="5" name="Marcador de contenido 2">
            <a:extLst>
              <a:ext uri="{FF2B5EF4-FFF2-40B4-BE49-F238E27FC236}">
                <a16:creationId xmlns:a16="http://schemas.microsoft.com/office/drawing/2014/main" id="{CDAB70F4-729A-477B-8C44-D220D47B4ECC}"/>
              </a:ext>
            </a:extLst>
          </p:cNvPr>
          <p:cNvSpPr>
            <a:spLocks noGrp="1"/>
          </p:cNvSpPr>
          <p:nvPr>
            <p:ph idx="1"/>
          </p:nvPr>
        </p:nvSpPr>
        <p:spPr>
          <a:xfrm>
            <a:off x="568726" y="1394865"/>
            <a:ext cx="8346674" cy="5167860"/>
          </a:xfrm>
        </p:spPr>
        <p:txBody>
          <a:bodyPr>
            <a:normAutofit fontScale="32500" lnSpcReduction="20000"/>
          </a:bodyPr>
          <a:lstStyle/>
          <a:p>
            <a:pPr algn="just">
              <a:lnSpc>
                <a:spcPct val="120000"/>
              </a:lnSpc>
            </a:pPr>
            <a:r>
              <a:rPr lang="es-ES" sz="6200" dirty="0"/>
              <a:t>Los ingresos tributarios ligados a la financiación de las CCAA, en general, han evolucionado positivamente después de la crisis. Esto ha sido así, especialmente, en los cedidos parcialmente como el IRPF y el IVA. En el caso de tributos cedidos totalmente la cosa ha sido distinta por diferentes motivos: por su regulación –IP e ISD-; o por el pinchazo de la burbuja inmobiliaria –</a:t>
            </a:r>
            <a:r>
              <a:rPr lang="es-ES" sz="6200" dirty="0" err="1"/>
              <a:t>ITPyAJD</a:t>
            </a:r>
            <a:r>
              <a:rPr lang="es-ES" sz="6200" dirty="0"/>
              <a:t>-.</a:t>
            </a:r>
          </a:p>
          <a:p>
            <a:pPr algn="just">
              <a:lnSpc>
                <a:spcPct val="120000"/>
              </a:lnSpc>
            </a:pPr>
            <a:r>
              <a:rPr lang="es-ES" sz="6200" dirty="0"/>
              <a:t>En cuanto a los ingresos tributarios del Estado, la evolución desde la crisis hasta ahora también ha sido relativamente positiva, subiendo la recaudación en casi todas las figuras impositivas, con la excepción del IS, aunque el año de referencia, 2007, sea totalmente atípico. </a:t>
            </a:r>
          </a:p>
          <a:p>
            <a:pPr algn="just">
              <a:lnSpc>
                <a:spcPct val="120000"/>
              </a:lnSpc>
            </a:pPr>
            <a:r>
              <a:rPr lang="es-ES" sz="6200" dirty="0"/>
              <a:t>A falta de la recaudación del mes de diciembre de 2020, es probable que la recaudación total del Estado en ese ejercicio, con una caída del PIB superior al 11%, descienda entre un 10 (21.000M€) y un 9% (19.000M€)</a:t>
            </a:r>
          </a:p>
          <a:p>
            <a:pPr lvl="0">
              <a:lnSpc>
                <a:spcPct val="120000"/>
              </a:lnSpc>
            </a:pPr>
            <a:endParaRPr lang="es-ES" dirty="0"/>
          </a:p>
        </p:txBody>
      </p:sp>
    </p:spTree>
    <p:extLst>
      <p:ext uri="{BB962C8B-B14F-4D97-AF65-F5344CB8AC3E}">
        <p14:creationId xmlns:p14="http://schemas.microsoft.com/office/powerpoint/2010/main" val="321018379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1CA9F5C3-1B88-FB4A-87C8-FEDE4C1C109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9144"/>
            <a:ext cx="9144000" cy="6839712"/>
          </a:xfrm>
          <a:prstGeom prst="rect">
            <a:avLst/>
          </a:prstGeom>
        </p:spPr>
      </p:pic>
      <p:sp>
        <p:nvSpPr>
          <p:cNvPr id="3" name="Título 1">
            <a:extLst>
              <a:ext uri="{FF2B5EF4-FFF2-40B4-BE49-F238E27FC236}">
                <a16:creationId xmlns:a16="http://schemas.microsoft.com/office/drawing/2014/main" id="{8CEA6C7F-54D9-42D6-9959-29339B2F7303}"/>
              </a:ext>
            </a:extLst>
          </p:cNvPr>
          <p:cNvSpPr>
            <a:spLocks noGrp="1"/>
          </p:cNvSpPr>
          <p:nvPr>
            <p:ph type="title"/>
          </p:nvPr>
        </p:nvSpPr>
        <p:spPr>
          <a:xfrm>
            <a:off x="457200" y="493713"/>
            <a:ext cx="8229600" cy="1143000"/>
          </a:xfrm>
        </p:spPr>
        <p:txBody>
          <a:bodyPr>
            <a:normAutofit/>
          </a:bodyPr>
          <a:lstStyle/>
          <a:p>
            <a:r>
              <a:rPr lang="es-ES" sz="3600" b="1" dirty="0">
                <a:solidFill>
                  <a:schemeClr val="accent2">
                    <a:lumMod val="75000"/>
                  </a:schemeClr>
                </a:solidFill>
              </a:rPr>
              <a:t>Conclusiones </a:t>
            </a:r>
          </a:p>
        </p:txBody>
      </p:sp>
      <p:sp>
        <p:nvSpPr>
          <p:cNvPr id="5" name="Marcador de contenido 2">
            <a:extLst>
              <a:ext uri="{FF2B5EF4-FFF2-40B4-BE49-F238E27FC236}">
                <a16:creationId xmlns:a16="http://schemas.microsoft.com/office/drawing/2014/main" id="{45C4CFC3-A70A-4AF5-A7E1-C14714675989}"/>
              </a:ext>
            </a:extLst>
          </p:cNvPr>
          <p:cNvSpPr>
            <a:spLocks noGrp="1"/>
          </p:cNvSpPr>
          <p:nvPr>
            <p:ph idx="1"/>
          </p:nvPr>
        </p:nvSpPr>
        <p:spPr>
          <a:xfrm>
            <a:off x="568726" y="1371600"/>
            <a:ext cx="8346674" cy="5582944"/>
          </a:xfrm>
        </p:spPr>
        <p:txBody>
          <a:bodyPr>
            <a:normAutofit lnSpcReduction="10000"/>
          </a:bodyPr>
          <a:lstStyle/>
          <a:p>
            <a:pPr algn="just">
              <a:lnSpc>
                <a:spcPct val="120000"/>
              </a:lnSpc>
            </a:pPr>
            <a:r>
              <a:rPr lang="es-ES" sz="2000" dirty="0"/>
              <a:t>En el IRPF lo más importante de 2021 ha sido la subida en 2 puntos del marginal máximo de la tarifa estatal. En cuanto a las escalas autonómicas, la han rebajado un poco Andalucía y Murcia y la ha subido, en los tramos más elevados, la Comunidad Valenciana. Esto da como resultado un panorama con tipos máximos que van desde el 45,5 al 54%</a:t>
            </a:r>
          </a:p>
          <a:p>
            <a:pPr algn="just">
              <a:lnSpc>
                <a:spcPct val="120000"/>
              </a:lnSpc>
            </a:pPr>
            <a:r>
              <a:rPr lang="es-ES" sz="2000" dirty="0"/>
              <a:t>En IP solo 4 Comunidades han regulado el mínimo exento, y ha provocado el incremento del impuesto. Este año, todas las Comunidades que no han regulado la tarifa ven cómo se le incrementa el marginal máximo a los ciudadanos con patrimonios de más de 11M€ y se producen pocas modificaciones (rebaja de la tarifa Andalucía y, en la Comunidad Valenciana, se rebaja el mínimo exento y se sube la tarifa). En definitiva, en todas las Comunidades, incluidas las forales, se pagan unas cantidades considerables, excepto en Madrid, donde está bonificado al 100%</a:t>
            </a:r>
          </a:p>
          <a:p>
            <a:pPr algn="just">
              <a:lnSpc>
                <a:spcPct val="120000"/>
              </a:lnSpc>
            </a:pPr>
            <a:r>
              <a:rPr lang="es-ES" sz="2000" dirty="0"/>
              <a:t>En ISD la competencia fiscal se produce a la baja cuando los adquirentes son familiares cercanos</a:t>
            </a:r>
          </a:p>
          <a:p>
            <a:pPr algn="just">
              <a:lnSpc>
                <a:spcPct val="120000"/>
              </a:lnSpc>
            </a:pPr>
            <a:endParaRPr lang="es-ES" sz="2000" dirty="0"/>
          </a:p>
          <a:p>
            <a:pPr algn="just">
              <a:lnSpc>
                <a:spcPct val="120000"/>
              </a:lnSpc>
            </a:pPr>
            <a:endParaRPr lang="es-ES" sz="2000" dirty="0"/>
          </a:p>
          <a:p>
            <a:pPr lvl="0">
              <a:lnSpc>
                <a:spcPct val="120000"/>
              </a:lnSpc>
            </a:pPr>
            <a:endParaRPr lang="es-ES" sz="2000" dirty="0"/>
          </a:p>
        </p:txBody>
      </p:sp>
    </p:spTree>
    <p:extLst>
      <p:ext uri="{BB962C8B-B14F-4D97-AF65-F5344CB8AC3E}">
        <p14:creationId xmlns:p14="http://schemas.microsoft.com/office/powerpoint/2010/main" val="8512717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1CA9F5C3-1B88-FB4A-87C8-FEDE4C1C109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9144"/>
            <a:ext cx="9144000" cy="6839712"/>
          </a:xfrm>
          <a:prstGeom prst="rect">
            <a:avLst/>
          </a:prstGeom>
        </p:spPr>
      </p:pic>
      <p:sp>
        <p:nvSpPr>
          <p:cNvPr id="3" name="CuadroTexto 2">
            <a:extLst>
              <a:ext uri="{FF2B5EF4-FFF2-40B4-BE49-F238E27FC236}">
                <a16:creationId xmlns:a16="http://schemas.microsoft.com/office/drawing/2014/main" id="{5CF90078-4EB9-43ED-BFDE-2449147486EC}"/>
              </a:ext>
            </a:extLst>
          </p:cNvPr>
          <p:cNvSpPr txBox="1"/>
          <p:nvPr/>
        </p:nvSpPr>
        <p:spPr>
          <a:xfrm>
            <a:off x="1539732" y="1018780"/>
            <a:ext cx="4557010" cy="400110"/>
          </a:xfrm>
          <a:prstGeom prst="rect">
            <a:avLst/>
          </a:prstGeom>
          <a:noFill/>
        </p:spPr>
        <p:txBody>
          <a:bodyPr wrap="square" rtlCol="0">
            <a:spAutoFit/>
          </a:bodyPr>
          <a:lstStyle/>
          <a:p>
            <a:r>
              <a:rPr lang="es-ES" sz="2000" dirty="0">
                <a:solidFill>
                  <a:srgbClr val="CB4E33"/>
                </a:solidFill>
              </a:rPr>
              <a:t>Los tributos cedidos en números:</a:t>
            </a:r>
          </a:p>
        </p:txBody>
      </p:sp>
      <p:pic>
        <p:nvPicPr>
          <p:cNvPr id="5" name="Imagen 4">
            <a:extLst>
              <a:ext uri="{FF2B5EF4-FFF2-40B4-BE49-F238E27FC236}">
                <a16:creationId xmlns:a16="http://schemas.microsoft.com/office/drawing/2014/main" id="{E5BD3EA1-8020-4E64-9CFC-A92E4A603339}"/>
              </a:ext>
            </a:extLst>
          </p:cNvPr>
          <p:cNvPicPr>
            <a:picLocks noChangeAspect="1"/>
          </p:cNvPicPr>
          <p:nvPr/>
        </p:nvPicPr>
        <p:blipFill>
          <a:blip r:embed="rId3"/>
          <a:stretch>
            <a:fillRect/>
          </a:stretch>
        </p:blipFill>
        <p:spPr>
          <a:xfrm>
            <a:off x="1241212" y="1056894"/>
            <a:ext cx="628652" cy="342901"/>
          </a:xfrm>
          <a:prstGeom prst="rect">
            <a:avLst/>
          </a:prstGeom>
        </p:spPr>
      </p:pic>
      <p:pic>
        <p:nvPicPr>
          <p:cNvPr id="6" name="Imagen 5">
            <a:extLst>
              <a:ext uri="{FF2B5EF4-FFF2-40B4-BE49-F238E27FC236}">
                <a16:creationId xmlns:a16="http://schemas.microsoft.com/office/drawing/2014/main" id="{C79FCD0D-CCE5-4F22-91AD-462999BD23F9}"/>
              </a:ext>
            </a:extLst>
          </p:cNvPr>
          <p:cNvPicPr>
            <a:picLocks noChangeAspect="1"/>
          </p:cNvPicPr>
          <p:nvPr/>
        </p:nvPicPr>
        <p:blipFill>
          <a:blip r:embed="rId4"/>
          <a:stretch>
            <a:fillRect/>
          </a:stretch>
        </p:blipFill>
        <p:spPr>
          <a:xfrm>
            <a:off x="810323" y="1457004"/>
            <a:ext cx="8087097" cy="5213112"/>
          </a:xfrm>
          <a:prstGeom prst="rect">
            <a:avLst/>
          </a:prstGeom>
        </p:spPr>
      </p:pic>
    </p:spTree>
    <p:extLst>
      <p:ext uri="{BB962C8B-B14F-4D97-AF65-F5344CB8AC3E}">
        <p14:creationId xmlns:p14="http://schemas.microsoft.com/office/powerpoint/2010/main" val="311491665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1CA9F5C3-1B88-FB4A-87C8-FEDE4C1C109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9144"/>
            <a:ext cx="9144000" cy="6839712"/>
          </a:xfrm>
          <a:prstGeom prst="rect">
            <a:avLst/>
          </a:prstGeom>
        </p:spPr>
      </p:pic>
      <p:sp>
        <p:nvSpPr>
          <p:cNvPr id="3" name="Título 1">
            <a:extLst>
              <a:ext uri="{FF2B5EF4-FFF2-40B4-BE49-F238E27FC236}">
                <a16:creationId xmlns:a16="http://schemas.microsoft.com/office/drawing/2014/main" id="{68F7E143-C887-4478-8C0E-671FFE19D696}"/>
              </a:ext>
            </a:extLst>
          </p:cNvPr>
          <p:cNvSpPr>
            <a:spLocks noGrp="1"/>
          </p:cNvSpPr>
          <p:nvPr>
            <p:ph type="title"/>
          </p:nvPr>
        </p:nvSpPr>
        <p:spPr>
          <a:xfrm>
            <a:off x="457200" y="336784"/>
            <a:ext cx="8229600" cy="1143000"/>
          </a:xfrm>
        </p:spPr>
        <p:txBody>
          <a:bodyPr>
            <a:normAutofit/>
          </a:bodyPr>
          <a:lstStyle/>
          <a:p>
            <a:r>
              <a:rPr lang="es-ES" sz="3600" b="1" dirty="0">
                <a:solidFill>
                  <a:schemeClr val="accent2">
                    <a:lumMod val="75000"/>
                  </a:schemeClr>
                </a:solidFill>
              </a:rPr>
              <a:t>Conclusiones </a:t>
            </a:r>
          </a:p>
        </p:txBody>
      </p:sp>
      <p:sp>
        <p:nvSpPr>
          <p:cNvPr id="5" name="Marcador de contenido 2">
            <a:extLst>
              <a:ext uri="{FF2B5EF4-FFF2-40B4-BE49-F238E27FC236}">
                <a16:creationId xmlns:a16="http://schemas.microsoft.com/office/drawing/2014/main" id="{697C6215-EF5A-4540-B5C0-30C73BF27CF8}"/>
              </a:ext>
            </a:extLst>
          </p:cNvPr>
          <p:cNvSpPr>
            <a:spLocks noGrp="1"/>
          </p:cNvSpPr>
          <p:nvPr>
            <p:ph idx="1"/>
          </p:nvPr>
        </p:nvSpPr>
        <p:spPr>
          <a:xfrm>
            <a:off x="568726" y="1128204"/>
            <a:ext cx="8346674" cy="5729796"/>
          </a:xfrm>
        </p:spPr>
        <p:txBody>
          <a:bodyPr>
            <a:normAutofit fontScale="47500" lnSpcReduction="20000"/>
          </a:bodyPr>
          <a:lstStyle/>
          <a:p>
            <a:pPr algn="just">
              <a:lnSpc>
                <a:spcPct val="120000"/>
              </a:lnSpc>
            </a:pPr>
            <a:r>
              <a:rPr lang="es-ES" sz="4600" dirty="0"/>
              <a:t>En ITP y AJD, si nos fijamos en los tipos de la normativa estatal, que se aplican por defecto, la mayor parte de las CCAA han optado por elevarlos.</a:t>
            </a:r>
          </a:p>
          <a:p>
            <a:pPr algn="just">
              <a:lnSpc>
                <a:spcPct val="120000"/>
              </a:lnSpc>
            </a:pPr>
            <a:r>
              <a:rPr lang="es-ES" sz="4600" dirty="0"/>
              <a:t>La normativa en tributos cedidos generalmente es muy farragosa, por lo que se hace difícil el conocimiento y cumplimiento de la misma por los contribuyentes. Por ello, sería deseable que existiera una voluntad de contención en el ejercicio de la capacidad normativa y de información al contribuyente.</a:t>
            </a:r>
          </a:p>
          <a:p>
            <a:pPr algn="just">
              <a:lnSpc>
                <a:spcPct val="120000"/>
              </a:lnSpc>
            </a:pPr>
            <a:r>
              <a:rPr lang="es-ES" sz="4600" dirty="0"/>
              <a:t>Parece necesario reflexionar sobre el mantenimiento o no de determinados tributos y la capacidad normativa de las CCAA sobre los mismos. Es el caso del IP, ISD y de la modalidad de AJD del Impuesto sobre Transmisiones.</a:t>
            </a:r>
          </a:p>
          <a:p>
            <a:pPr algn="just">
              <a:lnSpc>
                <a:spcPct val="120000"/>
              </a:lnSpc>
            </a:pPr>
            <a:r>
              <a:rPr lang="es-ES" sz="4600" dirty="0"/>
              <a:t>Esta reflexión debería hacerse en el marco del nuevo sistema de financiación de las CCAA, cuyo establecimiento parece inaplazable.</a:t>
            </a:r>
          </a:p>
          <a:p>
            <a:pPr algn="just">
              <a:lnSpc>
                <a:spcPct val="120000"/>
              </a:lnSpc>
            </a:pPr>
            <a:endParaRPr lang="es-ES" sz="4800" dirty="0"/>
          </a:p>
          <a:p>
            <a:pPr lvl="0">
              <a:lnSpc>
                <a:spcPct val="120000"/>
              </a:lnSpc>
            </a:pPr>
            <a:endParaRPr lang="es-ES" dirty="0"/>
          </a:p>
        </p:txBody>
      </p:sp>
    </p:spTree>
    <p:extLst>
      <p:ext uri="{BB962C8B-B14F-4D97-AF65-F5344CB8AC3E}">
        <p14:creationId xmlns:p14="http://schemas.microsoft.com/office/powerpoint/2010/main" val="106629893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1CA9F5C3-1B88-FB4A-87C8-FEDE4C1C109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9144"/>
            <a:ext cx="9144000" cy="6839712"/>
          </a:xfrm>
          <a:prstGeom prst="rect">
            <a:avLst/>
          </a:prstGeom>
        </p:spPr>
      </p:pic>
      <p:sp>
        <p:nvSpPr>
          <p:cNvPr id="3" name="Título 1">
            <a:extLst>
              <a:ext uri="{FF2B5EF4-FFF2-40B4-BE49-F238E27FC236}">
                <a16:creationId xmlns:a16="http://schemas.microsoft.com/office/drawing/2014/main" id="{68F7E143-C887-4478-8C0E-671FFE19D696}"/>
              </a:ext>
            </a:extLst>
          </p:cNvPr>
          <p:cNvSpPr>
            <a:spLocks noGrp="1"/>
          </p:cNvSpPr>
          <p:nvPr>
            <p:ph type="title"/>
          </p:nvPr>
        </p:nvSpPr>
        <p:spPr>
          <a:xfrm>
            <a:off x="457200" y="498709"/>
            <a:ext cx="8229600" cy="1143000"/>
          </a:xfrm>
        </p:spPr>
        <p:txBody>
          <a:bodyPr>
            <a:normAutofit/>
          </a:bodyPr>
          <a:lstStyle/>
          <a:p>
            <a:r>
              <a:rPr lang="es-ES" sz="3600" b="1" dirty="0">
                <a:solidFill>
                  <a:schemeClr val="accent2">
                    <a:lumMod val="75000"/>
                  </a:schemeClr>
                </a:solidFill>
              </a:rPr>
              <a:t>Conclusiones </a:t>
            </a:r>
          </a:p>
        </p:txBody>
      </p:sp>
      <p:sp>
        <p:nvSpPr>
          <p:cNvPr id="5" name="Marcador de contenido 2">
            <a:extLst>
              <a:ext uri="{FF2B5EF4-FFF2-40B4-BE49-F238E27FC236}">
                <a16:creationId xmlns:a16="http://schemas.microsoft.com/office/drawing/2014/main" id="{697C6215-EF5A-4540-B5C0-30C73BF27CF8}"/>
              </a:ext>
            </a:extLst>
          </p:cNvPr>
          <p:cNvSpPr>
            <a:spLocks noGrp="1"/>
          </p:cNvSpPr>
          <p:nvPr>
            <p:ph idx="1"/>
          </p:nvPr>
        </p:nvSpPr>
        <p:spPr>
          <a:xfrm>
            <a:off x="568726" y="1385379"/>
            <a:ext cx="8346674" cy="5310696"/>
          </a:xfrm>
        </p:spPr>
        <p:txBody>
          <a:bodyPr>
            <a:normAutofit lnSpcReduction="10000"/>
          </a:bodyPr>
          <a:lstStyle/>
          <a:p>
            <a:pPr algn="just">
              <a:lnSpc>
                <a:spcPct val="120000"/>
              </a:lnSpc>
            </a:pPr>
            <a:r>
              <a:rPr lang="es-ES" sz="2000" dirty="0"/>
              <a:t>Hay que resaltar un problema en los procedimientos tributarios que afectan a CCAA y Entidades Locales: es preciso que se implante, definitivamente y sin más aplazamientos, el punto único de notificaciones (previsto para el 2 de abril)</a:t>
            </a:r>
          </a:p>
          <a:p>
            <a:pPr algn="just">
              <a:lnSpc>
                <a:spcPct val="120000"/>
              </a:lnSpc>
            </a:pPr>
            <a:r>
              <a:rPr lang="es-ES" sz="2000" dirty="0"/>
              <a:t>Una de las reformas que tenemos pendientes es la de la fiscalidad medioambiental. </a:t>
            </a:r>
            <a:r>
              <a:rPr lang="es-ES" sz="2000"/>
              <a:t>Aparte </a:t>
            </a:r>
            <a:r>
              <a:rPr lang="es-ES" sz="2000" dirty="0"/>
              <a:t>de introducir tributos que tengan este calificativo (cosa que sucede con los impuestos propios), las CCAA han regulado muchos incentivos para mejorar el comportamiento de los contribuyentes en este aspecto, cosa que hay que valorar positivamente</a:t>
            </a:r>
          </a:p>
          <a:p>
            <a:pPr algn="just">
              <a:lnSpc>
                <a:spcPct val="120000"/>
              </a:lnSpc>
            </a:pPr>
            <a:r>
              <a:rPr lang="es-ES" sz="2000" dirty="0"/>
              <a:t>Si al fisco estatal se le achaca que haya tomado pocas medidas para paliar los efectos del </a:t>
            </a:r>
            <a:r>
              <a:rPr lang="es-ES" sz="2000" dirty="0" err="1"/>
              <a:t>Covid</a:t>
            </a:r>
            <a:r>
              <a:rPr lang="es-ES" sz="2000" dirty="0"/>
              <a:t>, las CCAA han establecido todavía menos. En especial, es imprescindible que se establezcan modificaciones para que no se pierdan los incentivos fiscales aplicados al incumplir requisitos por la situación de 2020-2021</a:t>
            </a:r>
          </a:p>
          <a:p>
            <a:pPr lvl="0">
              <a:lnSpc>
                <a:spcPct val="120000"/>
              </a:lnSpc>
            </a:pPr>
            <a:endParaRPr lang="es-ES" sz="2000" dirty="0"/>
          </a:p>
        </p:txBody>
      </p:sp>
    </p:spTree>
    <p:extLst>
      <p:ext uri="{BB962C8B-B14F-4D97-AF65-F5344CB8AC3E}">
        <p14:creationId xmlns:p14="http://schemas.microsoft.com/office/powerpoint/2010/main" val="342974970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6839712"/>
          </a:xfrm>
          <a:prstGeom prst="rect">
            <a:avLst/>
          </a:prstGeom>
        </p:spPr>
      </p:pic>
    </p:spTree>
    <p:extLst>
      <p:ext uri="{BB962C8B-B14F-4D97-AF65-F5344CB8AC3E}">
        <p14:creationId xmlns:p14="http://schemas.microsoft.com/office/powerpoint/2010/main" val="766472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1CA9F5C3-1B88-FB4A-87C8-FEDE4C1C109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9144"/>
            <a:ext cx="9144000" cy="6839712"/>
          </a:xfrm>
          <a:prstGeom prst="rect">
            <a:avLst/>
          </a:prstGeom>
        </p:spPr>
      </p:pic>
      <p:sp>
        <p:nvSpPr>
          <p:cNvPr id="3" name="CuadroTexto 2">
            <a:extLst>
              <a:ext uri="{FF2B5EF4-FFF2-40B4-BE49-F238E27FC236}">
                <a16:creationId xmlns:a16="http://schemas.microsoft.com/office/drawing/2014/main" id="{A50B2BBF-EA49-43DC-8D77-00FF47230C8F}"/>
              </a:ext>
            </a:extLst>
          </p:cNvPr>
          <p:cNvSpPr txBox="1"/>
          <p:nvPr/>
        </p:nvSpPr>
        <p:spPr>
          <a:xfrm>
            <a:off x="1539732" y="1018780"/>
            <a:ext cx="4557010" cy="400110"/>
          </a:xfrm>
          <a:prstGeom prst="rect">
            <a:avLst/>
          </a:prstGeom>
          <a:noFill/>
        </p:spPr>
        <p:txBody>
          <a:bodyPr wrap="square" rtlCol="0">
            <a:spAutoFit/>
          </a:bodyPr>
          <a:lstStyle/>
          <a:p>
            <a:r>
              <a:rPr lang="es-ES" sz="2000" dirty="0">
                <a:solidFill>
                  <a:srgbClr val="CB4E33"/>
                </a:solidFill>
              </a:rPr>
              <a:t>Los tributos cedidos en números:</a:t>
            </a:r>
          </a:p>
        </p:txBody>
      </p:sp>
      <p:pic>
        <p:nvPicPr>
          <p:cNvPr id="5" name="Imagen 4">
            <a:extLst>
              <a:ext uri="{FF2B5EF4-FFF2-40B4-BE49-F238E27FC236}">
                <a16:creationId xmlns:a16="http://schemas.microsoft.com/office/drawing/2014/main" id="{8ADCAAE0-3F6F-4A98-BC6E-579F834A628D}"/>
              </a:ext>
            </a:extLst>
          </p:cNvPr>
          <p:cNvPicPr>
            <a:picLocks noChangeAspect="1"/>
          </p:cNvPicPr>
          <p:nvPr/>
        </p:nvPicPr>
        <p:blipFill>
          <a:blip r:embed="rId3"/>
          <a:stretch>
            <a:fillRect/>
          </a:stretch>
        </p:blipFill>
        <p:spPr>
          <a:xfrm>
            <a:off x="1241212" y="1056894"/>
            <a:ext cx="628652" cy="342901"/>
          </a:xfrm>
          <a:prstGeom prst="rect">
            <a:avLst/>
          </a:prstGeom>
        </p:spPr>
      </p:pic>
      <p:pic>
        <p:nvPicPr>
          <p:cNvPr id="6" name="Imagen 5">
            <a:extLst>
              <a:ext uri="{FF2B5EF4-FFF2-40B4-BE49-F238E27FC236}">
                <a16:creationId xmlns:a16="http://schemas.microsoft.com/office/drawing/2014/main" id="{5BEBFBF8-1490-4D11-B2D1-D3F06B9F71F6}"/>
              </a:ext>
            </a:extLst>
          </p:cNvPr>
          <p:cNvPicPr>
            <a:picLocks noChangeAspect="1"/>
          </p:cNvPicPr>
          <p:nvPr/>
        </p:nvPicPr>
        <p:blipFill>
          <a:blip r:embed="rId4"/>
          <a:stretch>
            <a:fillRect/>
          </a:stretch>
        </p:blipFill>
        <p:spPr>
          <a:xfrm>
            <a:off x="801384" y="1509117"/>
            <a:ext cx="8147407" cy="5249512"/>
          </a:xfrm>
          <a:prstGeom prst="rect">
            <a:avLst/>
          </a:prstGeom>
        </p:spPr>
      </p:pic>
    </p:spTree>
    <p:extLst>
      <p:ext uri="{BB962C8B-B14F-4D97-AF65-F5344CB8AC3E}">
        <p14:creationId xmlns:p14="http://schemas.microsoft.com/office/powerpoint/2010/main" val="202385776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524</TotalTime>
  <Words>7998</Words>
  <Application>Microsoft Office PowerPoint</Application>
  <PresentationFormat>Presentación en pantalla (4:3)</PresentationFormat>
  <Paragraphs>1998</Paragraphs>
  <Slides>82</Slides>
  <Notes>2</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82</vt:i4>
      </vt:variant>
    </vt:vector>
  </HeadingPairs>
  <TitlesOfParts>
    <vt:vector size="88" baseType="lpstr">
      <vt:lpstr>Arial</vt:lpstr>
      <vt:lpstr>Calibri</vt:lpstr>
      <vt:lpstr>Courier New</vt:lpstr>
      <vt:lpstr>Times New Roman</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 Cuadros numéricos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BIZKAIA ARABA GIPUZKOA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Conclusiones </vt:lpstr>
      <vt:lpstr>Conclusiones </vt:lpstr>
      <vt:lpstr>Conclusiones </vt:lpstr>
      <vt:lpstr>Conclusiones </vt:lpstr>
      <vt:lpstr>Conclusiones </vt:lpstr>
      <vt:lpstr>Presentación de PowerPoint</vt:lpstr>
    </vt:vector>
  </TitlesOfParts>
  <Company>d0</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chus imac</dc:creator>
  <cp:lastModifiedBy>usuario</cp:lastModifiedBy>
  <cp:revision>116</cp:revision>
  <cp:lastPrinted>2021-03-15T12:03:46Z</cp:lastPrinted>
  <dcterms:created xsi:type="dcterms:W3CDTF">2017-02-14T11:25:10Z</dcterms:created>
  <dcterms:modified xsi:type="dcterms:W3CDTF">2021-03-24T13:11:58Z</dcterms:modified>
</cp:coreProperties>
</file>